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Esta formación ofrece información sobre el control de polvo en sistemas de embalaje. Recuerde que es necesaria una evaluación de riesgos antes de diseñar cualquier sistema de embalaje, aunque esto esta tarea es responsabilidad de dirección.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7889965" y="429114"/>
            <a:ext cx="3927385"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s" sz="1400" b="1" i="0" strike="noStrike" cap="none" spc="0" baseline="0" dirty="0">
                <a:solidFill>
                  <a:srgbClr val="F6A317"/>
                </a:solidFill>
                <a:effectLst/>
                <a:latin typeface="Helvetica"/>
                <a:ea typeface="Helvetica"/>
                <a:cs typeface="Helvetica"/>
              </a:rPr>
              <a:t>FORMACIÓN DE BUENAS PRÁCTICAS PARA SISTEMAS DE EMBALAJE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835697" cy="850900"/>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FORMACIÓN DE BUENAS PRÁCTICAS PARA SISTEMAS DE EMBALAJE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115301" y="304800"/>
            <a:ext cx="3721100"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endParaRPr lang="en-US" sz="1800" b="1" dirty="0"/>
          </a:p>
          <a:p>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De qué manera el polvo aerotransportado se puede generar en los procesos de embalaje.</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De qué manera los sistemas de embalaje están diseñados para minimizar la liberación de polvo aerotransportado, incluyendo el polvo de sílice cristalina respirable (SCR).</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Qué buenas prácticas puede seguir para protegerse de la exposición a los polvos aerotransportados.</a:t>
            </a:r>
          </a:p>
          <a:p>
            <a:pPr marL="285750" indent="-285750">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es" sz="1800" b="0" i="0" strike="noStrike" cap="none" spc="0" baseline="0" dirty="0">
                <a:solidFill>
                  <a:srgbClr val="000000"/>
                </a:solidFill>
                <a:effectLst/>
                <a:latin typeface="Helvetica"/>
                <a:ea typeface="Helvetica"/>
                <a:cs typeface="Helvetica"/>
              </a:rPr>
              <a:t>El polvo creado por los sistemas de embalaje se puede gestionar mediante el cierre, la extracción/ventilación, EPI y buena higiene/mantenimiento, que son cuatro de las cinco principales técnicas de control del polvo.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3"/>
            <a:ext cx="2319556"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la SCR 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s" sz="30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Esta actividad puede generar mucho polvo.</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1640901"/>
            <a:ext cx="3750067" cy="44370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7599313"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DE QUÉ FORMA LOS SISTEMAS DE EMBALAJE PUEDEN GENERAR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719486" cy="3786897"/>
          </a:xfrm>
        </p:spPr>
        <p:txBody>
          <a:bodyPr anchor="t"/>
          <a:lstStyle/>
          <a:p>
            <a:pPr>
              <a:lnSpc>
                <a:spcPts val="2400"/>
              </a:lnSpc>
            </a:pPr>
            <a:r>
              <a:rPr lang="es" sz="1800" b="0" i="0" strike="noStrike" cap="none" spc="0" baseline="0" dirty="0">
                <a:solidFill>
                  <a:srgbClr val="000000"/>
                </a:solidFill>
                <a:effectLst/>
                <a:latin typeface="Helvetica"/>
                <a:ea typeface="Helvetica"/>
                <a:cs typeface="Helvetica"/>
              </a:rPr>
              <a:t>Los sistemas de embalaje implican el manejo de grandes cantidades de material, que a menudo contienen sílice cristalina.  </a:t>
            </a:r>
          </a:p>
          <a:p>
            <a:pPr>
              <a:lnSpc>
                <a:spcPts val="2400"/>
              </a:lnSpc>
              <a:spcAft>
                <a:spcPts val="1000"/>
              </a:spcAft>
            </a:pPr>
            <a:r>
              <a:rPr lang="es" sz="1800" b="0" i="0" strike="noStrike" cap="none" spc="0" baseline="0" dirty="0">
                <a:solidFill>
                  <a:srgbClr val="000000"/>
                </a:solidFill>
                <a:effectLst/>
                <a:latin typeface="Helvetica"/>
                <a:ea typeface="Helvetica"/>
                <a:cs typeface="Helvetica"/>
              </a:rPr>
              <a:t>El método de embalaje repercutirá en la cantidad de polvo respirable aerotransportado que se pueda generar. </a:t>
            </a:r>
          </a:p>
          <a:p>
            <a:pPr marL="342900" indent="-342900">
              <a:lnSpc>
                <a:spcPts val="2400"/>
              </a:lnSpc>
              <a:spcBef>
                <a:spcPct val="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materiales secos tienden a crear más polvo que los materiales húmedos.</a:t>
            </a:r>
          </a:p>
          <a:p>
            <a:pPr marL="342900" indent="-342900">
              <a:lnSpc>
                <a:spcPts val="2400"/>
              </a:lnSpc>
              <a:spcBef>
                <a:spcPct val="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Un embalaje más rápido y con mayor energía tiene tendencia a crear más polvo.</a:t>
            </a:r>
          </a:p>
          <a:p>
            <a:pPr marL="342900" indent="-342900">
              <a:lnSpc>
                <a:spcPts val="2400"/>
              </a:lnSpc>
              <a:spcBef>
                <a:spcPct val="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Si se usa aire comprimido para fluidizar el material pulverizado, se generará más polvo aerotransportado.</a:t>
            </a:r>
          </a:p>
          <a:p>
            <a:pPr marL="342900" indent="-342900">
              <a:lnSpc>
                <a:spcPts val="2400"/>
              </a:lnSpc>
              <a:spcBef>
                <a:spcPct val="0"/>
              </a:spcBef>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Se genera más polvo cuando los materiales caen de una mayor altura.</a:t>
            </a:r>
          </a:p>
        </p:txBody>
      </p:sp>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10" y="1627663"/>
            <a:ext cx="10221820" cy="850900"/>
          </a:xfrm>
        </p:spPr>
        <p:txBody>
          <a:bodyPr/>
          <a:lstStyle/>
          <a:p>
            <a:r>
              <a:rPr lang="es" sz="3000" i="0" strike="noStrike" cap="none" spc="0" baseline="0" dirty="0">
                <a:solidFill>
                  <a:srgbClr val="F6A317"/>
                </a:solidFill>
                <a:effectLst/>
                <a:latin typeface="Helvetica"/>
                <a:ea typeface="Helvetica"/>
                <a:cs typeface="Helvetica"/>
              </a:rPr>
              <a:t>REDUCIR LA EXPOSICIÓN AL POLVO CON SISTEMAS DE EMBALAJE</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1017700" cy="3220629"/>
          </a:xfrm>
        </p:spPr>
        <p:txBody>
          <a:bodyPr anchor="t"/>
          <a:lstStyle/>
          <a:p>
            <a:pPr>
              <a:lnSpc>
                <a:spcPts val="2000"/>
              </a:lnSpc>
              <a:spcBef>
                <a:spcPts val="600"/>
              </a:spcBef>
              <a:spcAft>
                <a:spcPts val="600"/>
              </a:spcAft>
            </a:pPr>
            <a:r>
              <a:rPr lang="es" sz="1600" b="0" i="0" strike="noStrike" cap="none" spc="0" baseline="0" dirty="0">
                <a:solidFill>
                  <a:srgbClr val="000000"/>
                </a:solidFill>
                <a:effectLst/>
                <a:latin typeface="Helvetica"/>
                <a:ea typeface="Helvetica"/>
                <a:cs typeface="Helvetica"/>
              </a:rPr>
              <a:t>Las principales medidas de control de polvo implican automatización, cierre de los procesos y ventilación.</a:t>
            </a:r>
          </a:p>
          <a:p>
            <a:pPr marL="342900" indent="-342900">
              <a:lnSpc>
                <a:spcPts val="2000"/>
              </a:lnSpc>
              <a:spcBef>
                <a:spcPts val="600"/>
              </a:spcBef>
              <a:spcAft>
                <a:spcPts val="6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La </a:t>
            </a:r>
            <a:r>
              <a:rPr lang="es" sz="1600" b="1" i="0" strike="noStrike" cap="none" spc="0" baseline="0" dirty="0">
                <a:solidFill>
                  <a:srgbClr val="000000"/>
                </a:solidFill>
                <a:effectLst/>
                <a:latin typeface="Helvetica"/>
                <a:ea typeface="Helvetica"/>
                <a:cs typeface="Helvetica"/>
              </a:rPr>
              <a:t>automatización</a:t>
            </a:r>
            <a:r>
              <a:rPr lang="es" sz="1600" b="0" i="0" strike="noStrike" cap="none" spc="0" baseline="0" dirty="0">
                <a:solidFill>
                  <a:srgbClr val="000000"/>
                </a:solidFill>
                <a:effectLst/>
                <a:latin typeface="Helvetica"/>
                <a:ea typeface="Helvetica"/>
                <a:cs typeface="Helvetica"/>
              </a:rPr>
              <a:t> ayuda a reducir el contacto de los trabajadores con los procesos que generan polvo, y a menudo permiten que se haga un seguimiento remoto de los procesos de trabajo des de una sala de control limpia.</a:t>
            </a:r>
          </a:p>
          <a:p>
            <a:pPr marL="342900" indent="-342900">
              <a:lnSpc>
                <a:spcPts val="2000"/>
              </a:lnSpc>
              <a:spcBef>
                <a:spcPts val="600"/>
              </a:spcBef>
              <a:spcAft>
                <a:spcPts val="6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El </a:t>
            </a:r>
            <a:r>
              <a:rPr lang="es" sz="1600" b="1" i="0" strike="noStrike" cap="none" spc="0" baseline="0" dirty="0">
                <a:solidFill>
                  <a:srgbClr val="000000"/>
                </a:solidFill>
                <a:effectLst/>
                <a:latin typeface="Helvetica"/>
                <a:ea typeface="Helvetica"/>
                <a:cs typeface="Helvetica"/>
              </a:rPr>
              <a:t>cierre</a:t>
            </a:r>
            <a:r>
              <a:rPr lang="es" sz="1600" b="0" i="0" strike="noStrike" cap="none" spc="0" baseline="0" dirty="0">
                <a:solidFill>
                  <a:srgbClr val="000000"/>
                </a:solidFill>
                <a:effectLst/>
                <a:latin typeface="Helvetica"/>
                <a:ea typeface="Helvetica"/>
                <a:cs typeface="Helvetica"/>
              </a:rPr>
              <a:t> ayuda a reducir la propagación del polvo más allá del origen. </a:t>
            </a:r>
          </a:p>
          <a:p>
            <a:pPr marL="1028700" lvl="1" indent="-342900">
              <a:lnSpc>
                <a:spcPts val="2000"/>
              </a:lnSpc>
              <a:spcBef>
                <a:spcPts val="600"/>
              </a:spcBef>
              <a:spcAft>
                <a:spcPts val="600"/>
              </a:spcAft>
            </a:pPr>
            <a:r>
              <a:rPr lang="es" sz="1600" b="0" i="0" strike="noStrike" cap="none" spc="0" baseline="0" dirty="0">
                <a:solidFill>
                  <a:srgbClr val="000000"/>
                </a:solidFill>
                <a:effectLst/>
                <a:latin typeface="Helvetica"/>
                <a:ea typeface="Helvetica"/>
                <a:cs typeface="Helvetica"/>
              </a:rPr>
              <a:t>Una barrera física entre el proceso y el trabajador puede alcanzar un alto nivel de protección. Sin embargo, se deben tomar medidas contra la exposición si es necesario entrar en el recinto.</a:t>
            </a:r>
          </a:p>
          <a:p>
            <a:pPr marL="1028700" lvl="1" indent="-342900">
              <a:lnSpc>
                <a:spcPts val="2000"/>
              </a:lnSpc>
              <a:spcBef>
                <a:spcPts val="600"/>
              </a:spcBef>
              <a:spcAft>
                <a:spcPts val="600"/>
              </a:spcAft>
            </a:pPr>
            <a:r>
              <a:rPr lang="es" sz="1600" b="0" i="0" strike="noStrike" cap="none" spc="0" baseline="0" dirty="0">
                <a:solidFill>
                  <a:srgbClr val="000000"/>
                </a:solidFill>
                <a:effectLst/>
                <a:latin typeface="Helvetica"/>
                <a:ea typeface="Helvetica"/>
                <a:cs typeface="Helvetica"/>
              </a:rPr>
              <a:t>Asegurar un sellado hermético entre la boca de llenado y la bolsa ayuda a evitar la liberación de polvo.</a:t>
            </a:r>
          </a:p>
          <a:p>
            <a:pPr marL="342900" indent="-342900">
              <a:lnSpc>
                <a:spcPts val="2000"/>
              </a:lnSpc>
              <a:spcBef>
                <a:spcPts val="600"/>
              </a:spcBef>
              <a:spcAft>
                <a:spcPts val="6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La </a:t>
            </a:r>
            <a:r>
              <a:rPr lang="es" sz="1600" b="1" i="0" strike="noStrike" cap="none" spc="0" baseline="0" dirty="0">
                <a:solidFill>
                  <a:srgbClr val="000000"/>
                </a:solidFill>
                <a:effectLst/>
                <a:latin typeface="Helvetica"/>
                <a:ea typeface="Helvetica"/>
                <a:cs typeface="Helvetica"/>
              </a:rPr>
              <a:t>ventilación por extracción</a:t>
            </a:r>
            <a:r>
              <a:rPr lang="es" sz="1600" b="0" i="0" strike="noStrike" cap="none" spc="0" baseline="0" dirty="0">
                <a:solidFill>
                  <a:srgbClr val="000000"/>
                </a:solidFill>
                <a:effectLst/>
                <a:latin typeface="Helvetica"/>
                <a:ea typeface="Helvetica"/>
                <a:cs typeface="Helvetica"/>
              </a:rPr>
              <a:t> capta el polvo aerotransportado en el origen antes de que estemos expuestos a él.</a:t>
            </a:r>
          </a:p>
          <a:p>
            <a:pPr marL="342900" indent="-342900">
              <a:lnSpc>
                <a:spcPts val="2000"/>
              </a:lnSpc>
              <a:spcBef>
                <a:spcPts val="600"/>
              </a:spcBef>
              <a:spcAft>
                <a:spcPts val="6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Los </a:t>
            </a:r>
            <a:r>
              <a:rPr lang="es" sz="1600" b="1" i="0" strike="noStrike" cap="none" spc="0" baseline="0" dirty="0">
                <a:solidFill>
                  <a:srgbClr val="000000"/>
                </a:solidFill>
                <a:effectLst/>
                <a:latin typeface="Helvetica"/>
                <a:ea typeface="Helvetica"/>
                <a:cs typeface="Helvetica"/>
              </a:rPr>
              <a:t>equipos de protección respiratoria</a:t>
            </a:r>
            <a:r>
              <a:rPr lang="es" sz="1600" b="0" i="0" strike="noStrike" cap="none" spc="0" baseline="0" dirty="0">
                <a:solidFill>
                  <a:srgbClr val="000000"/>
                </a:solidFill>
                <a:effectLst/>
                <a:latin typeface="Helvetica"/>
                <a:ea typeface="Helvetica"/>
                <a:cs typeface="Helvetica"/>
              </a:rPr>
              <a:t> también pueden ser necesarios si los controles anteriores no son suficientes.</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044142"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QUÉ HACER Y QUÉ NO HACER EN LOS SISTEMAS DE EMBALAJE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832371" cy="3230407"/>
          </a:xfrm>
        </p:spPr>
        <p:txBody>
          <a:bodyPr/>
          <a:lstStyle/>
          <a:p>
            <a:r>
              <a:rPr lang="es" sz="1400" b="1" i="0" strike="noStrike" cap="none" spc="0" baseline="0" dirty="0">
                <a:solidFill>
                  <a:srgbClr val="000000"/>
                </a:solidFill>
                <a:effectLst/>
                <a:latin typeface="Helvetica"/>
                <a:ea typeface="Helvetica"/>
                <a:cs typeface="Helvetica"/>
              </a:rPr>
              <a:t>QUÉ HACER</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Usar las medidas de control de polvo proporcionadas. Adicionalmente, pueden requerirse equipos de protección respiratoria.</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Tener un plan para gestionar con seguridad los derrames y limpiarlos inmediatamente usando métodos de aspiración o limpieza húmeda.</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Asegurarse de que los sistemas de ventilación funcionan correctamente.</a:t>
            </a:r>
          </a:p>
          <a:p>
            <a:pPr marL="285750" indent="-285750">
              <a:spcAft>
                <a:spcPts val="1000"/>
              </a:spcAft>
              <a:buSzPct val="85000"/>
              <a:buFont typeface=".Apple Color Emoji UI"/>
              <a:buChar char="✅"/>
            </a:pPr>
            <a:r>
              <a:rPr lang="es" sz="1400" b="0" i="0" strike="noStrike" cap="none" spc="0" baseline="0" dirty="0">
                <a:solidFill>
                  <a:srgbClr val="000000"/>
                </a:solidFill>
                <a:effectLst/>
                <a:latin typeface="Helvetica"/>
                <a:ea typeface="Helvetica"/>
                <a:cs typeface="Helvetica"/>
              </a:rPr>
              <a:t>Informar sobre defectos a su supervisor.</a:t>
            </a:r>
          </a:p>
          <a:p>
            <a:r>
              <a:rPr lang="es" sz="1400" b="1" i="0" strike="noStrike" cap="none" spc="0" baseline="0" dirty="0">
                <a:solidFill>
                  <a:srgbClr val="000000"/>
                </a:solidFill>
                <a:effectLst/>
                <a:latin typeface="Helvetica"/>
                <a:ea typeface="Helvetica"/>
                <a:cs typeface="Helvetica"/>
              </a:rPr>
              <a:t>QUÉ NO HACER</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Entrar en un recinto sin tomar precauciones contra la exposición, como el uso de equipos de protección respiratoria.</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Interferir con las medidas de control. Se facilitan para su seguridad y salud.</a:t>
            </a:r>
          </a:p>
          <a:p>
            <a:pPr marL="285750" indent="-285750">
              <a:buSzPct val="85000"/>
              <a:buFont typeface=".Apple Color Emoji UI"/>
              <a:buChar char="❌"/>
            </a:pPr>
            <a:r>
              <a:rPr lang="es" sz="1400" b="0" i="0" strike="noStrike" cap="none" spc="0" baseline="0" dirty="0">
                <a:solidFill>
                  <a:srgbClr val="000000"/>
                </a:solidFill>
                <a:effectLst/>
                <a:latin typeface="Helvetica"/>
                <a:ea typeface="Helvetica"/>
                <a:cs typeface="Helvetica"/>
              </a:rPr>
              <a:t>Limpiar con un cepillo seco. En lugar de eso, usar la limpieza por aspiración o húmeda.</a:t>
            </a:r>
          </a:p>
          <a:p>
            <a:pPr marL="285750" indent="-285750">
              <a:buSzPct val="85000"/>
              <a:buFont typeface=".Apple Color Emoji UI"/>
              <a:buChar char="❌"/>
            </a:pPr>
            <a:r>
              <a:rPr lang="es" sz="1400" b="0" i="0" strike="noStrike" cap="none" spc="0" baseline="0" dirty="0">
                <a:solidFill>
                  <a:srgbClr val="FF0000"/>
                </a:solidFill>
                <a:effectLst/>
                <a:latin typeface="Helvetica"/>
                <a:ea typeface="Helvetica"/>
                <a:cs typeface="Helvetica"/>
              </a:rPr>
              <a:t>Texto para el instructor – Añada información adicional adecuada a su contexto laboral.</a:t>
            </a:r>
          </a:p>
          <a:p>
            <a:pPr marL="285750" indent="-285750">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El uso correcto de sistemas de embalaje puede ayudar a mantener un entorno de trabajo seguro y sin polvo. 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Usar las medidas de control de polvo proporcionadas.</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Si sospecha que las medidas de control de polvo son erróneas, informe de ello al jefe de planta.</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Resuelva inmediatamente los derrames.</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FF0000"/>
                </a:solidFill>
                <a:effectLst/>
                <a:latin typeface="Helvetica"/>
                <a:ea typeface="Helvetica"/>
                <a:cs typeface="Helvetica"/>
              </a:rPr>
              <a:t>El instructor puede añadir conclusiones contextuales.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Cambiar imagen &gt; Desde</a:t>
            </a:r>
            <a:r>
              <a:rPr lang="es" sz="1800" b="0" i="0" strike="noStrike" cap="none" spc="0" dirty="0">
                <a:solidFill>
                  <a:srgbClr val="000000"/>
                </a:solidFill>
                <a:effectLst/>
                <a:latin typeface="Helvetica"/>
                <a:ea typeface="Helvetica"/>
                <a:cs typeface="Helvetica"/>
              </a:rPr>
              <a:t> </a:t>
            </a:r>
            <a:r>
              <a:rPr lang="es" sz="1800" b="0" i="0" strike="noStrike" cap="none" spc="0" baseline="0" dirty="0">
                <a:solidFill>
                  <a:srgbClr val="000000"/>
                </a:solidFill>
                <a:effectLst/>
                <a:latin typeface="Helvetica"/>
                <a:ea typeface="Helvetica"/>
                <a:cs typeface="Helvetica"/>
              </a:rPr>
              <a:t>el 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346470" cy="850900"/>
          </a:xfrm>
        </p:spPr>
        <p:txBody>
          <a:bodyPr/>
          <a:lstStyle/>
          <a:p>
            <a:r>
              <a:rPr lang="es" sz="3000" b="1" i="0" strike="noStrike" cap="none" spc="0" baseline="0" dirty="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4872443"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3" history="0"/>
              </a:rPr>
              <a:t>Buenas Prácticas para Sistemas de Embalaje (Hoja de tareas 2.1.18).</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hlinkClick r:id="rId5" history="0"/>
              </a:rPr>
              <a:t>Guía NEPSI para pymes</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6"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FA8919-C042-4989-9080-C90F4D6D69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17</TotalTime>
  <Words>1247</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51</cp:revision>
  <dcterms:created xsi:type="dcterms:W3CDTF">2020-07-22T07:31:06Z</dcterms:created>
  <dcterms:modified xsi:type="dcterms:W3CDTF">2024-11-13T11:49:24Z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