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84762"/>
  </p:normalViewPr>
  <p:slideViewPr>
    <p:cSldViewPr snapToGrid="0" snapToObjects="1">
      <p:cViewPr varScale="1">
        <p:scale>
          <a:sx n="103" d="100"/>
          <a:sy n="103" d="100"/>
        </p:scale>
        <p:origin x="105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z nich znal osvědčené postupy, které tuto expozici omezují či eliminují.</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Calibri"/>
                <a:ea typeface="Calibri"/>
                <a:cs typeface="Calibri"/>
              </a:rPr>
              <a:t>Toto školení poskytuje návod ke zpracování (např. vrtání, řezání, pískování) materiálů, které obsahují krystalický oxid křemičitý, pomocí ručních elektrických nástrojů s vodním systémem.</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200" b="0" i="0" strike="noStrike" cap="none" spc="0" baseline="0">
                <a:solidFill>
                  <a:srgbClr val="000000"/>
                </a:solidFill>
                <a:effectLst/>
                <a:latin typeface="Calibri"/>
                <a:ea typeface="Calibri"/>
                <a:cs typeface="Calibri"/>
              </a:rPr>
              <a:t>Chcete-li zamezit riskantní úrovni expozice vůči prachu generovanému ve vysokoenergetických procesech, využívejte mokré procesy. Odlučovače vody omezují expozici vůči prachu na minimum.</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200" b="0" i="0" strike="noStrike" cap="none" spc="0" baseline="0">
                <a:solidFill>
                  <a:srgbClr val="000000"/>
                </a:solidFill>
                <a:effectLst/>
                <a:latin typeface="Calibri"/>
                <a:ea typeface="Calibri"/>
                <a:cs typeface="Calibri"/>
              </a:rPr>
              <a:t>Následující video zobrazuje účinky vody jako prostředku k potlačení prachu v mokrých procesech. Vedle videa vidíte graf, kde červený sloupek ukazuje koncentraci prachu v mg/m3.</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Měření koncentrace prachu se nevztahuje k dýchatelnému krystalickému oxidu křemičitému, nýbrž je založeno na smíšeném kvantitativním přístupu. Důležitá není hodnota koncentrace prachu, nýbrž relativní rozdíl mezi úrovněmi expozice během doporučovaného postupu a jiných postupů.</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Pokud jsou mokré procesy možné, měly by být používány k omezení prašnosti. Ne všechny elektrické nástroje se používají pro mokré procesy. Zajistěte, že používané zařízení je vhodné pro daný úkol.</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Před používáním mokrých procesů se ujistěte, že zařízení a vodní systém fungují správně. Pokud se domníváte, že zařízení nefunguje správně, kontaktujte vedoucího pracoviště.</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endParaRPr lang="en-US"/>
          </a:p>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7981407" y="429114"/>
            <a:ext cx="383594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O OSVĚDČENÝCH POSTUPECH U MOKRÝCH PROCESŮ</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874547" cy="850900"/>
          </a:xfrm>
        </p:spPr>
        <p:txBody>
          <a:bodyPr anchor="t"/>
          <a:lstStyle/>
          <a:p>
            <a:r>
              <a:rPr lang="cs" sz="3000" b="1" i="0" strike="noStrike" cap="none" spc="0" baseline="0" dirty="0">
                <a:solidFill>
                  <a:srgbClr val="FFFFFF"/>
                </a:solidFill>
                <a:effectLst/>
                <a:latin typeface="Helvetica"/>
                <a:ea typeface="Helvetica"/>
                <a:cs typeface="Helvetica"/>
              </a:rPr>
              <a:t>ŠKOLENÍ O OSVĚDČENÝCH POSTUPECH U MOKRÝCH PROCESŮ</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7977352" y="308919"/>
            <a:ext cx="3823351"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794647"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474896" cy="3682369"/>
          </a:xfrm>
        </p:spPr>
        <p:txBody>
          <a:bodyPr/>
          <a:lstStyle/>
          <a:p>
            <a:pPr>
              <a:spcAft>
                <a:spcPts val="1000"/>
              </a:spcAft>
            </a:pPr>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Jak se v průmyslových vysokoenergetických procesech používá voda ke snížení expozice vůči dýchatelnému krystalickému oxidu křemičitému (RCS)</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Jak a kdy používat mokré procesy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Osvědčené postupy a doporučení pro mokré procesy</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285750" indent="-285750">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rotWithShape="1">
          <a:blip r:embed="rId3"/>
          <a:srcRect l="42457" r="27054"/>
          <a:stretch/>
        </p:blipFill>
        <p:spPr>
          <a:xfrm>
            <a:off x="7772399" y="2362676"/>
            <a:ext cx="3945559" cy="352417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Mokré procesy jsou jedním z pěti hlavních nástrojů k omezování prašnosti.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b="1" i="0" strike="noStrike" cap="none" spc="0" baseline="0" dirty="0">
                <a:solidFill>
                  <a:srgbClr val="F6A317"/>
                </a:solidFill>
                <a:effectLst/>
                <a:latin typeface="Helvetica"/>
                <a:ea typeface="Helvetica"/>
                <a:cs typeface="Helvetica"/>
              </a:rPr>
              <a:t>RIZIKA TÉTO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1600"/>
            <a:ext cx="6112287" cy="293898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Správné fungování tohoto prostředku má zásadní význam pro naši ochranu před RCS</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JAK MOKRÉ PROCESY OMEZUJÍ EXPOZICI VŮČI RCS</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3" y="3070108"/>
            <a:ext cx="5453624" cy="3216120"/>
          </a:xfrm>
        </p:spPr>
        <p:txBody>
          <a:bodyPr/>
          <a:lstStyle/>
          <a:p>
            <a:pPr>
              <a:spcAft>
                <a:spcPts val="1000"/>
              </a:spcAft>
            </a:pPr>
            <a:r>
              <a:rPr lang="cs" sz="1800" b="0" i="0" strike="noStrike" cap="none" spc="0" baseline="0" dirty="0">
                <a:solidFill>
                  <a:srgbClr val="000000"/>
                </a:solidFill>
                <a:effectLst/>
                <a:latin typeface="Helvetica"/>
                <a:ea typeface="Helvetica"/>
                <a:cs typeface="Helvetica"/>
              </a:rPr>
              <a:t>Mokré procesy se používají při vysokoenergetických průmyslových procesech, které obsahují krystalický oxid křemičitý, např. při vrtání, řezání, mletí a pískování. Vodní systémy mohou být integrovány do nástrojů a vybavení.</a:t>
            </a:r>
          </a:p>
          <a:p>
            <a:pPr>
              <a:spcAft>
                <a:spcPts val="1000"/>
              </a:spcAft>
            </a:pPr>
            <a:r>
              <a:rPr lang="cs" sz="1800" b="0" i="0" strike="noStrike" cap="none" spc="0" baseline="0" dirty="0">
                <a:solidFill>
                  <a:srgbClr val="000000"/>
                </a:solidFill>
                <a:effectLst/>
                <a:latin typeface="Helvetica"/>
                <a:ea typeface="Helvetica"/>
                <a:cs typeface="Helvetica"/>
              </a:rPr>
              <a:t>Vodu lze používat k omezování prachu, který se do ovzduší dostává v důsledku provozu vozidel na silnicích a staveništích, a také při obecném čištění.</a:t>
            </a:r>
          </a:p>
          <a:p>
            <a:pPr>
              <a:spcAft>
                <a:spcPts val="1000"/>
              </a:spcAft>
            </a:pPr>
            <a:r>
              <a:rPr lang="cs" sz="1800" b="0" i="0" strike="noStrike" cap="none" spc="0" baseline="0" dirty="0">
                <a:solidFill>
                  <a:srgbClr val="000000"/>
                </a:solidFill>
                <a:effectLst/>
                <a:latin typeface="Helvetica"/>
                <a:ea typeface="Helvetica"/>
                <a:cs typeface="Helvetica"/>
              </a:rPr>
              <a:t>Voda zachytí částice prachu a zamezí jejich zvíření.</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POTLAČOVÁNÍ PRACHU VODOU</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r>
              <a:rPr lang="cs" sz="1800" b="0" i="0" strike="noStrike" cap="none" spc="0" baseline="0" dirty="0">
                <a:solidFill>
                  <a:srgbClr val="000000"/>
                </a:solidFill>
                <a:effectLst/>
                <a:latin typeface="Helvetica"/>
                <a:ea typeface="Helvetica"/>
                <a:cs typeface="Helvetica"/>
              </a:rPr>
              <a:t>Voda omezuje úroveň prachu, který vzniká při vysokoenergetických procesech.</a:t>
            </a:r>
          </a:p>
          <a:p>
            <a:r>
              <a:rPr lang="cs" sz="1800" b="0" i="0" strike="noStrike" cap="none" spc="0" baseline="0" dirty="0">
                <a:solidFill>
                  <a:srgbClr val="000000"/>
                </a:solidFill>
                <a:effectLst/>
                <a:latin typeface="Helvetica"/>
                <a:ea typeface="Helvetica"/>
                <a:cs typeface="Helvetica"/>
              </a:rPr>
              <a:t>(Spusťte video kliknutím.)</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POUŽÍVÁNÍ MOKRÝCH PROCESŮ</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3" y="2695903"/>
            <a:ext cx="5453624" cy="3349142"/>
          </a:xfrm>
        </p:spPr>
        <p:txBody>
          <a:bodyPr anchor="t"/>
          <a:lstStyle/>
          <a:p>
            <a:r>
              <a:rPr lang="cs" sz="1800" b="0" i="0" strike="noStrike" cap="none" spc="0" baseline="0" dirty="0">
                <a:solidFill>
                  <a:srgbClr val="000000"/>
                </a:solidFill>
                <a:effectLst/>
                <a:latin typeface="Helvetica"/>
                <a:ea typeface="Helvetica"/>
                <a:cs typeface="Helvetica"/>
              </a:rPr>
              <a:t>Mokré procesy by měly být vždy upřednostňovány, pokud jsou možné (a bezpečné). Při používání mokrých procesů: </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Ověřte, zda je prostor dobře větraný</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Zajistěte dostatečný přívod vody pro daný úkol</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Proveďte úklid pomocí mokrých metod</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Chraňte zdroj vody před zmrznutím</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Sledujte růst bakterií z vodních zdrojů, kde mohou vznikat kapénky unášené vzduchem</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4740687" cy="850900"/>
          </a:xfrm>
        </p:spPr>
        <p:txBody>
          <a:bodyPr/>
          <a:lstStyle/>
          <a:p>
            <a:r>
              <a:rPr lang="cs" sz="3000" b="1" i="0" strike="noStrike" cap="none" spc="0" baseline="0" dirty="0">
                <a:solidFill>
                  <a:srgbClr val="F6A317"/>
                </a:solidFill>
                <a:effectLst/>
                <a:latin typeface="Helvetica"/>
                <a:ea typeface="Helvetica"/>
                <a:cs typeface="Helvetica"/>
              </a:rPr>
              <a:t>MOKRÉ PROCESY – 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750996"/>
            <a:ext cx="10999598" cy="3230407"/>
          </a:xfrm>
        </p:spPr>
        <p:txBody>
          <a:bodyPr/>
          <a:lstStyle/>
          <a:p>
            <a:r>
              <a:rPr lang="cs" sz="1600" b="1" i="0" strike="noStrike" cap="none" spc="0" baseline="0" dirty="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Používejte techniky potlačování prachu vodou, pokud je to možné a bezpečné</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Zajistěte patřičný odtok vody</a:t>
            </a:r>
          </a:p>
          <a:p>
            <a:pPr marL="285750" indent="-285750">
              <a:spcAft>
                <a:spcPts val="1000"/>
              </a:spcAft>
              <a:buSzPct val="85000"/>
              <a:buFont typeface=".Apple Color Emoji UI"/>
              <a:buChar char="✅"/>
            </a:pPr>
            <a:r>
              <a:rPr lang="cs" sz="1600" b="0" i="0" strike="noStrike" cap="none" spc="0" baseline="0" dirty="0">
                <a:solidFill>
                  <a:srgbClr val="000000"/>
                </a:solidFill>
                <a:effectLst/>
                <a:latin typeface="Helvetica"/>
                <a:ea typeface="Helvetica"/>
                <a:cs typeface="Helvetica"/>
              </a:rPr>
              <a:t>Rozlitou vodu a louže ihned ukliďte</a:t>
            </a:r>
          </a:p>
          <a:p>
            <a:r>
              <a:rPr lang="cs" sz="1600" b="1" i="0" strike="noStrike" cap="none" spc="0" baseline="0" dirty="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Nepoužívejte nadměrný tlak vody, který může zvířit usazený prach. Jemné rozprašování je účinnější než silný proud.</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Používejte potlačování prachu s vodou u přístrojů, které nepodporují vsakování vody</a:t>
            </a:r>
          </a:p>
          <a:p>
            <a:pPr marL="285750" indent="-285750">
              <a:buSzPct val="85000"/>
              <a:buFont typeface=".Apple Color Emoji UI"/>
              <a:buChar char="❌"/>
            </a:pPr>
            <a:r>
              <a:rPr lang="cs" sz="1600" b="0" i="0" strike="noStrike" cap="none" spc="0" baseline="0" dirty="0">
                <a:solidFill>
                  <a:srgbClr val="FF0000"/>
                </a:solidFill>
                <a:effectLst/>
                <a:latin typeface="Helvetica"/>
                <a:ea typeface="Helvetica"/>
                <a:cs typeface="Helvetica"/>
              </a:rPr>
              <a:t>Text pro školitele – přidejte dodatečný text o opatřeních týkajících se mokrých procesů, která jsou relevantní pro váš kontext</a:t>
            </a:r>
          </a:p>
          <a:p>
            <a:pPr marL="285750" indent="-285750">
              <a:buSzPct val="85000"/>
              <a:buFont typeface=".Apple Color Emoji UI"/>
              <a:buChar char="✅"/>
            </a:pPr>
            <a:endParaRPr lang="en-US" dirty="0"/>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Mokré procesy udržují prašnost na minimu a snižují riziko expozice vůči RCS.</a:t>
            </a:r>
          </a:p>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Pamatujte: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Je-li to možné, používejte vodní systémy</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Zajistěte, aby vodní systémy byly vhodné pro příslušný úkol</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Pokud se domníváte, že vodní systém nefunguje správně, kontaktujte vedoucího pracoviště</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DALŠÍ ZDROJE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7" history="0"/>
              </a:rPr>
              <a:t>Osvědčené postupy pro mokré zpracování minerálních obrobků obsahujících krystalický oxid křemičitý pomocí ručních elektrických nástrojů (list 2.1.14d)</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7" history="0"/>
              </a:rPr>
              <a:t>Osvědčené postupy pro používání vody/aditiv ke snížení prašnosti na cestách či otevřených plochách (list 2.2.27)</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7" history="0"/>
              </a:rPr>
              <a:t>Osvědčené postupy pro zmírňování prašnosti vodou </a:t>
            </a:r>
            <a:br>
              <a:rPr lang="en-US" sz="1600" b="0" i="0" strike="noStrike" cap="none" spc="0" baseline="0" dirty="0">
                <a:solidFill>
                  <a:srgbClr val="000000"/>
                </a:solidFill>
                <a:effectLst/>
                <a:latin typeface="Helvetica"/>
                <a:ea typeface="Helvetica"/>
                <a:cs typeface="Helvetica"/>
                <a:hlinkClick r:id="rId7" history="0"/>
              </a:rPr>
            </a:br>
            <a:r>
              <a:rPr lang="cs" sz="1600" b="0" i="0" strike="noStrike" cap="none" spc="0" baseline="0" dirty="0">
                <a:solidFill>
                  <a:srgbClr val="000000"/>
                </a:solidFill>
                <a:effectLst/>
                <a:latin typeface="Helvetica"/>
                <a:ea typeface="Helvetica"/>
                <a:cs typeface="Helvetica"/>
                <a:hlinkClick r:id="rId7" history="0"/>
              </a:rPr>
              <a:t>(list 2.2.35)</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7" history="0"/>
              </a:rPr>
              <a:t>Osvědčené postupy pro mokré řezání zděných konstrukcí, kamenných aglomerátů a přirozených kamenů (list 2.2.42)</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8"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9" history="0"/>
              </a:rPr>
              <a:t>Průvodce NEPSI pro MSP</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25391" y="5346961"/>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a:t>
            </a:r>
            <a:r>
              <a:rPr lang="cs" b="1" i="0" strike="noStrike" cap="none" spc="0" baseline="0" dirty="0">
                <a:solidFill>
                  <a:srgbClr val="000000"/>
                </a:solidFill>
                <a:effectLst/>
                <a:latin typeface="Calibri"/>
                <a:ea typeface="Calibri"/>
                <a:cs typeface="Calibri"/>
              </a:rPr>
              <a:t> 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10" history="0"/>
              </a:rPr>
              <a:t>training.nepsi.eu</a:t>
            </a:r>
            <a:r>
              <a:rPr lang="cs"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80C669B9-BD2F-4493-B17D-C533730757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27</TotalTime>
  <Words>1066</Words>
  <Application>Microsoft Macintosh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37</cp:revision>
  <dcterms:created xsi:type="dcterms:W3CDTF">2020-01-29T17:43:15Z</dcterms:created>
  <dcterms:modified xsi:type="dcterms:W3CDTF">2024-11-13T11:44:50Z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