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Esta formación ofrece directrices para el procesamiento (por ejemplo, perforación, corte, lijado) de materiales que contienen sílice cristalina usando herramientas eléctricas portátiles con sistema de agua.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200" b="0" i="0" strike="noStrike" cap="none" spc="0" baseline="0">
                <a:solidFill>
                  <a:srgbClr val="000000"/>
                </a:solidFill>
                <a:effectLst/>
                <a:latin typeface="Calibri"/>
                <a:ea typeface="Calibri"/>
                <a:cs typeface="Calibri"/>
              </a:rPr>
              <a:t>Para evitar la exposición a niveles peligrosos de polvo generado por procesos de alta energía, utilice procesos húmedos. El uso de agua atrapa el polvo y mantiene la exposición al mínimo.</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200" b="0" i="0" strike="noStrike" cap="none" spc="0" baseline="0">
                <a:solidFill>
                  <a:srgbClr val="000000"/>
                </a:solidFill>
                <a:effectLst/>
                <a:latin typeface="Calibri"/>
                <a:ea typeface="Calibri"/>
                <a:cs typeface="Calibri"/>
              </a:rPr>
              <a:t>El siguiente vídeo muestra el efecto del agua como medio para suprimir el polvo en los procesos húmedos. Al lado del vídeo puede encontrar un gráfico y una barra roja que ilustra la concentración de polvo en mg/m3.</a:t>
            </a:r>
          </a:p>
          <a:p>
            <a:endParaRPr lang="en-GB"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La medición de la concentración de polvo no es sobre la sílice cristalina, se basa en una medición semicuantitativa. Lo que es esencial no es el valor de la concentración de polvo, sino la diferencia relativa entre los niveles de exposición durante la práctica recomendada y otra práctica.</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Los procesos húmedos siempre debería usarse cuando estén disponibles para limitar la generación de polvo aerotransportado. No todas las herramientas eléctricas están adaptadas para procesos húmedos. Asegúrese de que el equipo que usa es adecuado para la tareas a realizar.</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Antes de usar procesos húmedos, asegúrese de que el equipo y el sistema de agua funcionan correctamente. Si sospecha que un equipo no funciona correctamente, póngase en contacto con el jefe de planta..</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endParaRPr lang="en-US"/>
          </a:p>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s" sz="1400" b="1" i="0" strike="noStrike" cap="none" spc="0" baseline="0" dirty="0">
                <a:solidFill>
                  <a:srgbClr val="F6A317"/>
                </a:solidFill>
                <a:effectLst/>
                <a:latin typeface="Helvetica"/>
                <a:ea typeface="Helvetica"/>
                <a:cs typeface="Helvetica"/>
              </a:rPr>
              <a:t>FORMACIÓN DE BUENAS PRÁCTICAS PARA PROCESOS HÚMEDOS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890313" cy="850900"/>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PROCESOS HÚMEDOS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7866993" y="308919"/>
            <a:ext cx="3933710"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180148" cy="3682369"/>
          </a:xfrm>
        </p:spPr>
        <p:txBody>
          <a:bodyPr/>
          <a:lstStyle/>
          <a:p>
            <a:pPr>
              <a:spcAft>
                <a:spcPts val="1000"/>
              </a:spcAft>
            </a:pPr>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p>
          <a:p>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Cómo se usa el agua en los procesos industriales de alta energía para reducir la exposición al polvo de sílice cristalina respirable (SCR).</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Cómo y cuándo usar los procesos húmedos.</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Mejores prácticas y qué hacer y qué no hacer en los procesos húmedos.</a:t>
            </a:r>
          </a:p>
          <a:p>
            <a:pPr marL="285750" indent="-285750">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contextual.</a:t>
            </a:r>
          </a:p>
          <a:p>
            <a:pPr marL="285750" indent="-285750">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Los procesos húmedos son una de las cinco principales técnicas de control de polvo.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3"/>
            <a:ext cx="2343768"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la SCR en origen, antes de que podamos estar expuestos, y sustituir el aire contaminado con aire limpio.</a:t>
            </a:r>
          </a:p>
          <a:p>
            <a:endParaRPr lang="en-US" dirty="0"/>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las demás medidas de control son insuficientes para controlar los riesgos de exposición.</a:t>
            </a:r>
          </a:p>
          <a:p>
            <a:endParaRPr lang="en-US" dirty="0"/>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s" sz="3000" b="1" i="0" strike="noStrike" cap="none" spc="0" baseline="0" dirty="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El funcionamiento correcto de este equipo es esencial para protegernos contra la SCR.</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a:xfrm>
            <a:off x="777244" y="1640901"/>
            <a:ext cx="6017694" cy="850900"/>
          </a:xfrm>
        </p:spPr>
        <p:txBody>
          <a:bodyPr/>
          <a:lstStyle/>
          <a:p>
            <a:r>
              <a:rPr lang="es" sz="3000" b="1" i="0" strike="noStrike" cap="none" spc="0" baseline="0" dirty="0">
                <a:solidFill>
                  <a:srgbClr val="F6A317"/>
                </a:solidFill>
                <a:effectLst/>
                <a:latin typeface="Helvetica"/>
                <a:ea typeface="Helvetica"/>
                <a:cs typeface="Helvetica"/>
              </a:rPr>
              <a:t>CÓMO LOS PROCESOS HÚMEDOS AYUDAN A REDUCIR LA EXPOSICIÓN A LA SCR</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2" y="3070108"/>
            <a:ext cx="6017695" cy="3216120"/>
          </a:xfrm>
        </p:spPr>
        <p:txBody>
          <a:bodyPr/>
          <a:lstStyle/>
          <a:p>
            <a:pPr>
              <a:lnSpc>
                <a:spcPct val="100000"/>
              </a:lnSpc>
              <a:spcAft>
                <a:spcPts val="1000"/>
              </a:spcAft>
            </a:pPr>
            <a:r>
              <a:rPr lang="es" b="0" i="0" strike="noStrike" cap="none" spc="0" baseline="0" dirty="0">
                <a:solidFill>
                  <a:srgbClr val="000000"/>
                </a:solidFill>
                <a:effectLst/>
                <a:latin typeface="Helvetica"/>
                <a:ea typeface="Helvetica"/>
                <a:cs typeface="Helvetica"/>
              </a:rPr>
              <a:t>Los procesos húmedos se utilizan en procesos industriales de alta energía que utilicen materiales que contengan sílice cristalina, como por ejemplo perforación, corte, molienda y lijado. Los sistemas de agua pueden integrarse en las herramientas y los equipos.</a:t>
            </a:r>
          </a:p>
          <a:p>
            <a:pPr>
              <a:lnSpc>
                <a:spcPct val="100000"/>
              </a:lnSpc>
              <a:spcAft>
                <a:spcPts val="1000"/>
              </a:spcAft>
            </a:pPr>
            <a:r>
              <a:rPr lang="es" b="0" i="0" strike="noStrike" cap="none" spc="0" baseline="0" dirty="0">
                <a:solidFill>
                  <a:srgbClr val="000000"/>
                </a:solidFill>
                <a:effectLst/>
                <a:latin typeface="Helvetica"/>
                <a:ea typeface="Helvetica"/>
                <a:cs typeface="Helvetica"/>
              </a:rPr>
              <a:t>El agua se puede usar para controlar el polvo aerotransportado generado por los movimientos de vehículos en carreteras y sitios de construcción, y también para la limpieza general.</a:t>
            </a:r>
          </a:p>
          <a:p>
            <a:pPr>
              <a:lnSpc>
                <a:spcPct val="100000"/>
              </a:lnSpc>
              <a:spcAft>
                <a:spcPts val="1000"/>
              </a:spcAft>
            </a:pPr>
            <a:r>
              <a:rPr lang="es" b="0" i="0" strike="noStrike" cap="none" spc="0" baseline="0" dirty="0">
                <a:solidFill>
                  <a:srgbClr val="000000"/>
                </a:solidFill>
                <a:effectLst/>
                <a:latin typeface="Helvetica"/>
                <a:ea typeface="Helvetica"/>
                <a:cs typeface="Helvetica"/>
              </a:rPr>
              <a:t>El agua atrapa las partículas de polvo </a:t>
            </a:r>
            <a:r>
              <a:rPr lang="es" dirty="0">
                <a:solidFill>
                  <a:srgbClr val="000000"/>
                </a:solidFill>
                <a:latin typeface="Helvetica"/>
                <a:ea typeface="Helvetica"/>
                <a:cs typeface="Helvetica"/>
              </a:rPr>
              <a:t>e </a:t>
            </a:r>
            <a:r>
              <a:rPr lang="es" b="0" i="0" strike="noStrike" cap="none" spc="0" baseline="0" dirty="0">
                <a:solidFill>
                  <a:srgbClr val="000000"/>
                </a:solidFill>
                <a:effectLst/>
                <a:latin typeface="Helvetica"/>
                <a:ea typeface="Helvetica"/>
                <a:cs typeface="Helvetica"/>
              </a:rPr>
              <a:t>impide que se transporten por el aire.</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rotWithShape="1">
          <a:blip r:embed="rId3"/>
          <a:srcRect l="6345" r="21587"/>
          <a:stretch/>
        </p:blipFill>
        <p:spPr>
          <a:xfrm>
            <a:off x="7015654" y="1608138"/>
            <a:ext cx="4801695" cy="4437062"/>
          </a:xfrm>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a:xfrm>
            <a:off x="777245" y="1640901"/>
            <a:ext cx="5318756"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SUPRESIÓN DE POLVO CON LA AYUDA DE AGUA</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El agua reduce los niveles de polvo generados mediante procesos de alta energía.</a:t>
            </a:r>
          </a:p>
          <a:p>
            <a:pPr>
              <a:lnSpc>
                <a:spcPts val="2400"/>
              </a:lnSpc>
            </a:pPr>
            <a:r>
              <a:rPr lang="es" sz="1800" b="0" i="0" strike="noStrike" cap="none" spc="0" baseline="0" dirty="0">
                <a:solidFill>
                  <a:srgbClr val="000000"/>
                </a:solidFill>
                <a:effectLst/>
                <a:latin typeface="Helvetica"/>
                <a:ea typeface="Helvetica"/>
                <a:cs typeface="Helvetica"/>
              </a:rPr>
              <a:t>(Haga clic para ver el vídeo)</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es" sz="3000" b="1" i="0" strike="noStrike" cap="none" spc="0" baseline="0" dirty="0">
                <a:solidFill>
                  <a:srgbClr val="F6A317"/>
                </a:solidFill>
                <a:effectLst/>
                <a:latin typeface="Helvetica"/>
                <a:ea typeface="Helvetica"/>
                <a:cs typeface="Helvetica"/>
              </a:rPr>
              <a:t>USO DE LOS PROCESOS HÚMEDOS</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3" y="2743200"/>
            <a:ext cx="5453624" cy="3301845"/>
          </a:xfrm>
        </p:spPr>
        <p:txBody>
          <a:bodyPr anchor="t"/>
          <a:lstStyle/>
          <a:p>
            <a:r>
              <a:rPr lang="es" sz="1800" b="0" i="0" strike="noStrike" cap="none" spc="0" baseline="0" dirty="0">
                <a:solidFill>
                  <a:srgbClr val="000000"/>
                </a:solidFill>
                <a:effectLst/>
                <a:latin typeface="Helvetica"/>
                <a:ea typeface="Helvetica"/>
                <a:cs typeface="Helvetica"/>
              </a:rPr>
              <a:t>Los procesos húmedos siempre son preferibles cuando están disponibles (y más seguros de usar) Al usar los procesos húmedos: </a:t>
            </a:r>
          </a:p>
          <a:p>
            <a:pPr marL="342900" indent="-34290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Asegúrese de que el recinto está bien ventilado.</a:t>
            </a:r>
          </a:p>
          <a:p>
            <a:pPr marL="342900" indent="-34290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Asegúrese de que el suministro de agua es apropiado y adecuado para la tarea a realizar.</a:t>
            </a:r>
          </a:p>
          <a:p>
            <a:pPr marL="342900" indent="-34290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Limpie usando métodos húmedos.</a:t>
            </a:r>
          </a:p>
          <a:p>
            <a:pPr marL="342900" indent="-34290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Proteja los suministros de agua de las heladas.</a:t>
            </a:r>
          </a:p>
          <a:p>
            <a:pPr marL="342900" indent="-34290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Compruebe el crecimiento de bacterias en las fuentes de agua donde se puedan formar gotas.</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6348770"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QUÉ HACER Y QUÉ NO HACER EN LOS PROCESOS HÚMEDOS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50996"/>
            <a:ext cx="10135922" cy="3230407"/>
          </a:xfrm>
        </p:spPr>
        <p:txBody>
          <a:bodyPr/>
          <a:lstStyle/>
          <a:p>
            <a:r>
              <a:rPr lang="es" sz="1600" b="1" i="0" strike="noStrike" cap="none" spc="0" baseline="0" dirty="0">
                <a:solidFill>
                  <a:srgbClr val="000000"/>
                </a:solidFill>
                <a:effectLst/>
                <a:latin typeface="Helvetica"/>
                <a:ea typeface="Helvetica"/>
                <a:cs typeface="Helvetica"/>
              </a:rPr>
              <a:t>QUÉ HACER</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Usar la supresión de polvo con ayuda de agua siempre que sea posible y seguro hacerlo.</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Asegurarse de que el agua va a parar a un sistema apropiado de desagüe.</a:t>
            </a:r>
          </a:p>
          <a:p>
            <a:pPr marL="285750" indent="-285750">
              <a:spcAft>
                <a:spcPts val="1000"/>
              </a:spcAft>
              <a:buSzPct val="85000"/>
              <a:buFont typeface=".Apple Color Emoji UI"/>
              <a:buChar char="✅"/>
            </a:pPr>
            <a:r>
              <a:rPr lang="es" sz="1600" b="0" i="0" strike="noStrike" cap="none" spc="0" baseline="0" dirty="0">
                <a:solidFill>
                  <a:srgbClr val="000000"/>
                </a:solidFill>
                <a:effectLst/>
                <a:latin typeface="Helvetica"/>
                <a:ea typeface="Helvetica"/>
                <a:cs typeface="Helvetica"/>
              </a:rPr>
              <a:t>Limpiar los derrames y los charcos inmediatamente.</a:t>
            </a:r>
          </a:p>
          <a:p>
            <a:r>
              <a:rPr lang="es" sz="1600" b="1" i="0" strike="noStrike" cap="none" spc="0" baseline="0" dirty="0">
                <a:solidFill>
                  <a:srgbClr val="000000"/>
                </a:solidFill>
                <a:effectLst/>
                <a:latin typeface="Helvetica"/>
                <a:ea typeface="Helvetica"/>
                <a:cs typeface="Helvetica"/>
              </a:rPr>
              <a:t>QUÉ NO HACER</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Usar una presión excesiva de agua que pueda alterar el polvo asentado. Una niebla fina o un rociado son más efectivos que un chorro de agua.</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Usar la supresión asistida por agua en dispositivos que no aceptan la infiltración de agua.</a:t>
            </a:r>
          </a:p>
          <a:p>
            <a:pPr marL="285750" indent="-285750">
              <a:buSzPct val="85000"/>
              <a:buFont typeface=".Apple Color Emoji UI"/>
              <a:buChar char="❌"/>
            </a:pPr>
            <a:r>
              <a:rPr lang="es" sz="1600" b="0" i="0" strike="noStrike" cap="none" spc="0" baseline="0" dirty="0">
                <a:solidFill>
                  <a:srgbClr val="FF0000"/>
                </a:solidFill>
                <a:effectLst/>
                <a:latin typeface="Helvetica"/>
                <a:ea typeface="Helvetica"/>
                <a:cs typeface="Helvetica"/>
              </a:rPr>
              <a:t>Texto para el instructor – Añada texto adicional sobre medidas relevantes relacionadas con los procesos húmedos adecuadas a su contexto.</a:t>
            </a:r>
          </a:p>
          <a:p>
            <a:pPr marL="285750" indent="-285750">
              <a:buSzPct val="85000"/>
              <a:buFont typeface=".Apple Color Emoji UI"/>
              <a:buChar char="✅"/>
            </a:pPr>
            <a:endParaRPr lang="en-US" dirty="0"/>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ct val="1000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ct val="100000"/>
              </a:lnSpc>
            </a:pPr>
            <a:r>
              <a:rPr lang="es" sz="1800" b="0" i="0" strike="noStrike" cap="none" spc="0" baseline="0" dirty="0">
                <a:solidFill>
                  <a:srgbClr val="000000"/>
                </a:solidFill>
                <a:effectLst/>
                <a:latin typeface="Helvetica"/>
                <a:ea typeface="Helvetica"/>
                <a:cs typeface="Helvetica"/>
              </a:rPr>
              <a:t>Para cambiar la imagen, haga clic con el botón derecho &gt; cambiar imagen &gt; del archivo.</a:t>
            </a:r>
          </a:p>
          <a:p>
            <a:pPr>
              <a:lnSpc>
                <a:spcPct val="1000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Los procesos húmedos mantienen el polvo al mínimo y reducen el riesgo de exposición a la SCR.</a:t>
            </a:r>
          </a:p>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Recuerde: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Use siempre sistemas de agua cuando estén disponibles.</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Asegúrese de que los sistemas de agua son apropiados y adecuados para la tarea a realizar.</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Si sospecha que un sistema de agua funciona correctamente, póngase en contacto con el jefe de planta.</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r>
              <a:rPr lang="es" sz="3200" b="1" i="0" strike="noStrike" cap="none" spc="0" baseline="0" dirty="0">
                <a:solidFill>
                  <a:srgbClr val="F6A317"/>
                </a:solidFill>
                <a:effectLst/>
                <a:latin typeface="Helvetica"/>
                <a:ea typeface="Helvetica"/>
                <a:cs typeface="Helvetica"/>
              </a:rPr>
              <a:t>INFORMACIÓN ADICIONAL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7" history="0"/>
              </a:rPr>
              <a:t>Buenas Prácticas para el Procesado húmedo de piezas minerales que contengan sílice cristalina usando herramientas eléctricas portátiles (Hoja de tareas 2.1.14d).</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7" history="0"/>
              </a:rPr>
              <a:t>Buenas Prácticas para el Uso de agua/aditivos en las carreteras o superficies abiertas para reducir los niveles de polvo (Hoja de tareas 2.2.27).</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7" history="0"/>
              </a:rPr>
              <a:t>Buenas Prácticas para Supresión de polvo mediante la asistencia de agua (Hoja de tareas 2.2.35).</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7" history="0"/>
              </a:rPr>
              <a:t>Buenas prácticas para los procesos de corte húmedo de unidades de mampostería, aglomerados y piedras naturales (Hoja de tareas 2.2.42).</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8"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9" history="0"/>
              </a:rPr>
              <a:t>Guía NEPSI para pymes</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25391" y="5346962"/>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10"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CF9A22D7-C746-425A-9174-97DD0FB16A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TotalTime>
  <Words>1419</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47</cp:revision>
  <dcterms:created xsi:type="dcterms:W3CDTF">2020-01-29T17:43:15Z</dcterms:created>
  <dcterms:modified xsi:type="dcterms:W3CDTF">2024-11-13T11:48:14Z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