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E272E940-43BD-44B9-BDC6-A22EF6A1F5E8}" v="5" dt="2022-09-22T08:42:46.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Cette formation fournit des conseils pour le traitement (par exemple le perçage, la coupe, le ponçage) de matériaux contenant de la silice cristalline en utilisant des outils électriques portatifs équipés d’un système d'eau.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Pour éviter l'exposition à des niveaux dangereux de poussière générée par des processus à haute énergie, gardez les processus humides. L'utilisation de l'eau piège la poussière, ce qui réduit l'exposition au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La vidéo suivante montre l'effet de l'eau comme moyen d’élimination de la poussière dans les procédés humides. À côté de la vidéo, un graphique et une barre rouge illustrent la concentration de poussière en mg/m3.</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La mesure de la concentration de poussière ne concerne pas la silice cristalline respirable, elle est basée sur une mesure semi-quantitative. L'essentiel n'est pas la valeur de la concentration de poussière mais la différence relative entre les niveaux d'exposition pendant la pratique recommandée et les autres pratiques.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procédés humides doivent toujours être utilisés lorsqu'ils sont disponibles afin de limiter la production de poussières en suspension dans l'air. Tous les outils électriques ne sont pas adaptés aux procédés humides. Assurez-vous que l'équipement utilisé est adapté à la tâche à accomplir.</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Avant d'utiliser des procédés humides, assurez-vous que l'équipement et le système d'eau fonctionnent correctement. Si vous pensez que l'équipement ne fonctionne pas correctement, contactez le responsable du site.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7791719" y="429114"/>
            <a:ext cx="402563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DE PROCÉDÉS HUMIDES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850900"/>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PROCÉDÉS HUMIDES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09577"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604874" cy="3682369"/>
          </a:xfrm>
        </p:spPr>
        <p:txBody>
          <a:bodyPr/>
          <a:lstStyle/>
          <a:p>
            <a:pPr>
              <a:lnSpc>
                <a:spcPts val="2400"/>
              </a:lnSpc>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l'eau est utilisée dans les procédés industriels à haute énergie pour réduire l'exposition à la poussière de silice cristalline respirable (SCR)</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et quand utiliser les procédés humides</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meilleures pratiques ainsi que les choses à faire et à ne pas faire par rapport aux procédés humides</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procédés humides sont l'une des cinq principales techniques de contrôle des poussières.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78439"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CONFINEMENT</a:t>
            </a:r>
          </a:p>
          <a:p>
            <a:pPr>
              <a:spcAft>
                <a:spcPts val="300"/>
              </a:spcAft>
            </a:pPr>
            <a:r>
              <a:rPr lang="fr" sz="1200" b="0" i="0" strike="noStrike" cap="none" spc="0" baseline="0" dirty="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bon fonctionnement de cet équipement est essentiel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62443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62730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COMMENT LES PROCÉDÉS HUMIDES RÉDUISENT L'EXPOSITION À LA SCR</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051029"/>
            <a:ext cx="5453625" cy="3669152"/>
          </a:xfrm>
        </p:spPr>
        <p:txBody>
          <a:bodyPr/>
          <a:lstStyle/>
          <a:p>
            <a:pPr>
              <a:lnSpc>
                <a:spcPts val="2100"/>
              </a:lnSpc>
              <a:spcBef>
                <a:spcPts val="600"/>
              </a:spcBef>
            </a:pPr>
            <a:r>
              <a:rPr lang="fr" b="0" i="0" strike="noStrike" cap="none" spc="0" baseline="0" dirty="0">
                <a:solidFill>
                  <a:srgbClr val="000000"/>
                </a:solidFill>
                <a:effectLst/>
                <a:latin typeface="Helvetica"/>
                <a:ea typeface="Helvetica"/>
                <a:cs typeface="Helvetica"/>
              </a:rPr>
              <a:t>Les procédés humides sont utilisés dans les processus industriels à haute énergie impliquant des matériaux qui contiennent de la silice cristalline, tels que le perçage, la coupe, le meulage et le ponçage. Les systèmes à eau peuvent être intégrés aux outils et aux équipements.</a:t>
            </a:r>
          </a:p>
          <a:p>
            <a:pPr>
              <a:lnSpc>
                <a:spcPts val="2100"/>
              </a:lnSpc>
              <a:spcBef>
                <a:spcPts val="600"/>
              </a:spcBef>
            </a:pPr>
            <a:r>
              <a:rPr lang="fr" b="0" i="0" strike="noStrike" cap="none" spc="0" baseline="0" dirty="0">
                <a:solidFill>
                  <a:srgbClr val="000000"/>
                </a:solidFill>
                <a:effectLst/>
                <a:latin typeface="Helvetica"/>
                <a:ea typeface="Helvetica"/>
                <a:cs typeface="Helvetica"/>
              </a:rPr>
              <a:t>L'eau peut être utilisée pour contrôler les poussières en suspension dans l'air générées par les mouvements des véhicules sur les routes et les sites de construction, ainsi que pour le nettoyage général.</a:t>
            </a:r>
          </a:p>
          <a:p>
            <a:pPr>
              <a:lnSpc>
                <a:spcPts val="2100"/>
              </a:lnSpc>
              <a:spcBef>
                <a:spcPts val="600"/>
              </a:spcBef>
            </a:pPr>
            <a:r>
              <a:rPr lang="fr" b="0" i="0" strike="noStrike" cap="none" spc="0" baseline="0" dirty="0">
                <a:solidFill>
                  <a:srgbClr val="000000"/>
                </a:solidFill>
                <a:effectLst/>
                <a:latin typeface="Helvetica"/>
                <a:ea typeface="Helvetica"/>
                <a:cs typeface="Helvetica"/>
              </a:rPr>
              <a:t>L'eau capture les particules de poussière et les empêche de se propager dans l'air.</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ÉLIMINATION DES POUSSIÈRES GRÂCE À L'EAU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fr" sz="1800" b="0" i="0" strike="noStrike" cap="none" spc="0" baseline="0">
                <a:solidFill>
                  <a:srgbClr val="000000"/>
                </a:solidFill>
                <a:effectLst/>
                <a:latin typeface="Helvetica"/>
                <a:ea typeface="Helvetica"/>
                <a:cs typeface="Helvetica"/>
              </a:rPr>
              <a:t>L'eau réduit les niveaux de poussière générés par les processus à haute énergie.</a:t>
            </a:r>
          </a:p>
          <a:p>
            <a:pPr>
              <a:lnSpc>
                <a:spcPts val="2400"/>
              </a:lnSpc>
            </a:pPr>
            <a:r>
              <a:rPr lang="fr" sz="1800" b="0" i="0" strike="noStrike" cap="none" spc="0" baseline="0">
                <a:solidFill>
                  <a:srgbClr val="000000"/>
                </a:solidFill>
                <a:effectLst/>
                <a:latin typeface="Helvetica"/>
                <a:ea typeface="Helvetica"/>
                <a:cs typeface="Helvetica"/>
              </a:rPr>
              <a:t>(Cliquez pour regarder la vidéo.)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dirty="0">
                <a:solidFill>
                  <a:srgbClr val="F6A317"/>
                </a:solidFill>
                <a:effectLst/>
                <a:latin typeface="Helvetica"/>
                <a:ea typeface="Helvetica"/>
                <a:cs typeface="Helvetica"/>
              </a:rPr>
              <a:t>UTILISATION DE PROCÉDÉS HUMIDES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19137"/>
            <a:ext cx="5815645" cy="3682369"/>
          </a:xfrm>
        </p:spPr>
        <p:txBody>
          <a:bodyPr anchor="t"/>
          <a:lstStyle/>
          <a:p>
            <a:pPr>
              <a:lnSpc>
                <a:spcPts val="2400"/>
              </a:lnSpc>
              <a:spcBef>
                <a:spcPts val="600"/>
              </a:spcBef>
            </a:pPr>
            <a:r>
              <a:rPr lang="fr" sz="1800" b="0" i="0" strike="noStrike" cap="none" spc="0" baseline="0" dirty="0">
                <a:solidFill>
                  <a:srgbClr val="000000"/>
                </a:solidFill>
                <a:effectLst/>
                <a:latin typeface="Helvetica"/>
                <a:ea typeface="Helvetica"/>
                <a:cs typeface="Helvetica"/>
              </a:rPr>
              <a:t>Les procédés humides sont toujours préférables lorsqu'ils sont disponibles (et que leur utilisation est sûre). Lorsque vous utilisez des procédés humides : </a:t>
            </a:r>
          </a:p>
          <a:p>
            <a:pPr marL="342900" indent="-342900">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Assurez-vous que l'espace est bien ventilé</a:t>
            </a:r>
          </a:p>
          <a:p>
            <a:pPr marL="342900" indent="-342900">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Assurez-vous que l'alimentation en eau est appropriée et suffisante pour la tâche à accomplir</a:t>
            </a:r>
          </a:p>
          <a:p>
            <a:pPr marL="342900" indent="-342900">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Nettoyez en utilisant des méthodes humides</a:t>
            </a:r>
          </a:p>
          <a:p>
            <a:pPr marL="342900" indent="-342900">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Protégez les réserves d'eau contre le gel</a:t>
            </a:r>
          </a:p>
          <a:p>
            <a:pPr marL="342900" indent="-342900">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Vérifiez l'absence de croissance bactérienne causée par les sources d'eau, où des gouttelettes en suspension dans l'air peuvent se former.</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911067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PROCÉDÉS HUMIDES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1032465" cy="3230407"/>
          </a:xfrm>
        </p:spPr>
        <p:txBody>
          <a:bodyPr lIns="91440" tIns="45720" rIns="91440" bIns="45720" anchor="t"/>
          <a:lstStyle/>
          <a:p>
            <a:pPr>
              <a:lnSpc>
                <a:spcPct val="100000"/>
              </a:lnSpc>
            </a:pPr>
            <a:r>
              <a:rPr lang="fr" sz="1600" b="1" i="0" strike="noStrike" cap="none" spc="0" baseline="0" dirty="0">
                <a:solidFill>
                  <a:srgbClr val="000000"/>
                </a:solidFill>
                <a:effectLst/>
                <a:latin typeface="Helvetica"/>
                <a:ea typeface="Helvetica"/>
                <a:cs typeface="Helvetica"/>
              </a:rPr>
              <a:t>À FAIRE</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système d’élimination des poussières équipé d’un système à eau lorsque cela est possible et sûr</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Veiller à ce que l'eau soit évacuée vers un système de drainage approprié</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immédiatement les déversements et les flaques d'eau</a:t>
            </a:r>
          </a:p>
          <a:p>
            <a:pPr>
              <a:lnSpc>
                <a:spcPct val="100000"/>
              </a:lnSpc>
            </a:pPr>
            <a:r>
              <a:rPr lang="fr" sz="1600" b="1" i="0" strike="noStrike" cap="none" spc="0" baseline="0" dirty="0">
                <a:solidFill>
                  <a:srgbClr val="000000"/>
                </a:solidFill>
                <a:effectLst/>
                <a:latin typeface="Helvetica"/>
                <a:ea typeface="Helvetica"/>
                <a:cs typeface="Helvetica"/>
              </a:rPr>
              <a:t>À NE PAS FAIRE</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une pression d'eau excessive qui peut perturber la poussière déposée. Un brouillard ou une pulvérisation est plus efficace qu'un jet</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système équipé d’eau sur les dispositifs qui ne permet pas l’évacuation d'eau</a:t>
            </a:r>
          </a:p>
          <a:p>
            <a:pPr marL="285750" indent="-285750">
              <a:lnSpc>
                <a:spcPct val="100000"/>
              </a:lnSpc>
              <a:buSzPct val="85000"/>
              <a:buFont typeface=".Apple Color Emoji UI"/>
              <a:buChar char="❌"/>
            </a:pPr>
            <a:r>
              <a:rPr lang="fr" sz="1600" b="0" i="0" strike="noStrike" cap="none" spc="0" baseline="0" dirty="0">
                <a:solidFill>
                  <a:srgbClr val="FF0000"/>
                </a:solidFill>
                <a:effectLst/>
                <a:latin typeface="Helvetica"/>
                <a:ea typeface="Helvetica"/>
                <a:cs typeface="Helvetica"/>
              </a:rPr>
              <a:t>Texte pour le formateur - Ajoutez un texte supplémentaire sur les mesures liées aux procédés humides qui sont pertinentes pour votre propre contexte</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510013" cy="3682369"/>
          </a:xfrm>
        </p:spPr>
        <p:txBody>
          <a:bodyPr anchor="t"/>
          <a:lstStyle/>
          <a:p>
            <a:pPr>
              <a:lnSpc>
                <a:spcPts val="2400"/>
              </a:lnSpc>
              <a:spcBef>
                <a:spcPts val="600"/>
              </a:spcBef>
              <a:spcAft>
                <a:spcPts val="1000"/>
              </a:spcAft>
            </a:pPr>
            <a:r>
              <a:rPr lang="fr" sz="2000" b="0" i="0" strike="noStrike" cap="none" spc="0" baseline="0" dirty="0">
                <a:solidFill>
                  <a:srgbClr val="000000"/>
                </a:solidFill>
                <a:effectLst/>
                <a:latin typeface="Helvetica"/>
                <a:ea typeface="Helvetica"/>
                <a:cs typeface="Helvetica"/>
              </a:rPr>
              <a:t>Les procédés humides minimisent le niveau de poussière et réduisent le risque d'exposition à la SCR.</a:t>
            </a:r>
          </a:p>
          <a:p>
            <a:pPr>
              <a:lnSpc>
                <a:spcPts val="2400"/>
              </a:lnSpc>
              <a:spcBef>
                <a:spcPts val="600"/>
              </a:spcBef>
              <a:spcAft>
                <a:spcPts val="1000"/>
              </a:spcAft>
            </a:pPr>
            <a:r>
              <a:rPr lang="fr" sz="2000" b="0" i="0" strike="noStrike" cap="none" spc="0" baseline="0" dirty="0">
                <a:solidFill>
                  <a:srgbClr val="000000"/>
                </a:solidFill>
                <a:effectLst/>
                <a:latin typeface="Helvetica"/>
                <a:ea typeface="Helvetica"/>
                <a:cs typeface="Helvetica"/>
              </a:rPr>
              <a:t>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2000" b="0" i="0" strike="noStrike" cap="none" spc="0" baseline="0" dirty="0">
                <a:solidFill>
                  <a:srgbClr val="000000"/>
                </a:solidFill>
                <a:effectLst/>
                <a:latin typeface="Helvetica"/>
                <a:ea typeface="Helvetica"/>
                <a:cs typeface="Helvetica"/>
              </a:rPr>
              <a:t>Utilisez toujours les systèmes à eau lorsqu'ils sont disponibles</a:t>
            </a:r>
          </a:p>
          <a:p>
            <a:pPr marL="285750" indent="-285750">
              <a:lnSpc>
                <a:spcPts val="2400"/>
              </a:lnSpc>
              <a:spcBef>
                <a:spcPts val="600"/>
              </a:spcBef>
              <a:spcAft>
                <a:spcPts val="600"/>
              </a:spcAft>
              <a:buClr>
                <a:srgbClr val="F1B600"/>
              </a:buClr>
              <a:buSzPct val="120000"/>
              <a:buFont typeface="Wingdings" pitchFamily="2" charset="2"/>
              <a:buChar char="q"/>
            </a:pPr>
            <a:r>
              <a:rPr lang="fr" sz="2000" b="0" i="0" strike="noStrike" cap="none" spc="0" baseline="0" dirty="0">
                <a:solidFill>
                  <a:srgbClr val="000000"/>
                </a:solidFill>
                <a:effectLst/>
                <a:latin typeface="Helvetica"/>
                <a:ea typeface="Helvetica"/>
                <a:cs typeface="Helvetica"/>
              </a:rPr>
              <a:t>Assurez-vous que les systèmes à eau sont appropriés et adéquats pour la tâche à accomplir</a:t>
            </a:r>
          </a:p>
          <a:p>
            <a:pPr marL="285750" indent="-285750">
              <a:lnSpc>
                <a:spcPts val="2400"/>
              </a:lnSpc>
              <a:spcBef>
                <a:spcPts val="600"/>
              </a:spcBef>
              <a:spcAft>
                <a:spcPts val="600"/>
              </a:spcAft>
              <a:buClr>
                <a:srgbClr val="F1B600"/>
              </a:buClr>
              <a:buSzPct val="120000"/>
              <a:buFont typeface="Wingdings" pitchFamily="2" charset="2"/>
              <a:buChar char="q"/>
            </a:pPr>
            <a:r>
              <a:rPr lang="fr" sz="2000" b="0" i="0" strike="noStrike" cap="none" spc="0" baseline="0" dirty="0">
                <a:solidFill>
                  <a:srgbClr val="000000"/>
                </a:solidFill>
                <a:effectLst/>
                <a:latin typeface="Helvetica"/>
                <a:ea typeface="Helvetica"/>
                <a:cs typeface="Helvetica"/>
              </a:rPr>
              <a:t>Si vous pensez qu'un système à eau ne fonctionne pas correctement, contactez le responsable du site.</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le Traitement Humide des Pièces Minérales Contenant de la Silice Cristalline à l'Aide d'Outils Électriques Portatifs (Fiche de travail 2.1.14d)</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l’Utilisation d'Eau/Additifs sur les Routes ou les Surfaces Ouvertes pour Réduire les Niveaux de Poussières (Fiche de travail 2.2.27)</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l’Élimination des Poussières à l'Aide d'Eau (Fiche de travail 2.2.35)</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les Procédés Humides de Découpe des Éléments de Maçonnerie, des Pierres Naturelles ou Agglomérées (Fiche de travail 2.2.42)</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8"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9" history="0"/>
              </a:rPr>
              <a:t>Guide NEPSI pour les PME</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10"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FF2832B7-B02E-48C4-BA99-B3209552D0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72</TotalTime>
  <Words>1426</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42</cp:revision>
  <dcterms:created xsi:type="dcterms:W3CDTF">2020-01-29T17:43:15Z</dcterms:created>
  <dcterms:modified xsi:type="dcterms:W3CDTF">2024-11-13T11:08:25Z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