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0.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1.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2.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80" r:id="rId6"/>
    <p:sldId id="278" r:id="rId7"/>
    <p:sldId id="268" r:id="rId8"/>
    <p:sldId id="276" r:id="rId9"/>
    <p:sldId id="279" r:id="rId10"/>
    <p:sldId id="269" r:id="rId11"/>
    <p:sldId id="271" r:id="rId12"/>
    <p:sldId id="270" r:id="rId13"/>
    <p:sldId id="274" r:id="rId14"/>
    <p:sldId id="266"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C06583-31FD-BD48-89EF-682565EB6103}" v="2" dt="2020-12-09T20:16:50.934"/>
    <p1510:client id="{C7FE64FB-0B98-489E-913B-5440215F1341}" v="23" dt="2022-09-21T16:13:54.7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94"/>
    <p:restoredTop sz="84762"/>
  </p:normalViewPr>
  <p:slideViewPr>
    <p:cSldViewPr snapToGrid="0" snapToObjects="1">
      <p:cViewPr varScale="1">
        <p:scale>
          <a:sx n="103" d="100"/>
          <a:sy n="103" d="100"/>
        </p:scale>
        <p:origin x="1056"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9.xml"/><Relationship Id="rId4"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897047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0909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 sz="1800" b="0" i="0" strike="noStrike" cap="none" spc="0" baseline="0">
                <a:solidFill>
                  <a:srgbClr val="000000"/>
                </a:solidFill>
                <a:effectLst/>
                <a:latin typeface="Calibri"/>
                <a:ea typeface="Calibri"/>
                <a:cs typeface="Calibri"/>
              </a:rPr>
              <a:t>Pojačana izloženost kristaliziranom silicijumu koji se može udahnuti (RCS) može dovesti do ozbiljnih zdravstvenih problema na duže staze  Iz tog razloga važno je da svi radnici budu svjesni dobre prakse koje ograničavaju ili eliminiraju izloženost silikonskoj prašini.</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hr" sz="1200" b="0" i="0" strike="noStrike" cap="none" spc="0" baseline="0">
                <a:solidFill>
                  <a:srgbClr val="000000"/>
                </a:solidFill>
                <a:effectLst/>
                <a:latin typeface="Calibri"/>
                <a:ea typeface="Calibri"/>
                <a:cs typeface="Calibri"/>
              </a:rPr>
              <a:t>Ova obuka pruža vodič za obradu (npr. bušenje, sečenje, peskarenje) materijala koji sadrže kristalizirani silicijum, korištenjem ručnog električnog alata sa vodenim sustavom.</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0499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028078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 sz="1200" b="0" i="0" strike="noStrike" cap="none" spc="0" baseline="0">
                <a:solidFill>
                  <a:srgbClr val="000000"/>
                </a:solidFill>
                <a:effectLst/>
                <a:latin typeface="Calibri"/>
                <a:ea typeface="Calibri"/>
                <a:cs typeface="Calibri"/>
              </a:rPr>
              <a:t>Da biste izbegli izloženost rizičnim nivoima prašine koja se generira visokoenergetskim procesima, neka ti procesi budu vlažni. Korištenje vode zadržava prašinu, održavajući izloženost na minimumu.</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155065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 sz="1200" b="0" i="0" strike="noStrike" cap="none" spc="0" baseline="0">
                <a:solidFill>
                  <a:srgbClr val="000000"/>
                </a:solidFill>
                <a:effectLst/>
                <a:latin typeface="Calibri"/>
                <a:ea typeface="Calibri"/>
                <a:cs typeface="Calibri"/>
              </a:rPr>
              <a:t>Ovaj video pokazuje dejstvo vode kao sredstva za smanjivanje prašine pomoću vlažnih procesa. Pored slike videa, možete videti grafikon i crvenu liniju koji ilustruju koncentraciju prašine u mg/m3.</a:t>
            </a:r>
          </a:p>
          <a:p>
            <a:endParaRPr lang="en-GB" sz="1200" b="0" i="0" u="none" strike="noStrike" kern="1200">
              <a:solidFill>
                <a:schemeClr val="tx1"/>
              </a:solidFill>
              <a:effectLst/>
              <a:latin typeface="+mn-lt"/>
              <a:ea typeface="+mn-ea"/>
              <a:cs typeface="+mn-cs"/>
            </a:endParaRPr>
          </a:p>
          <a:p>
            <a:r>
              <a:rPr lang="hr" sz="1200" b="0" i="0" strike="noStrike" cap="none" spc="0" baseline="0">
                <a:solidFill>
                  <a:srgbClr val="000000"/>
                </a:solidFill>
                <a:effectLst/>
                <a:latin typeface="Calibri"/>
                <a:ea typeface="Calibri"/>
                <a:cs typeface="Calibri"/>
              </a:rPr>
              <a:t>Merenje koncentracije prašine ne tiče se samo kristaliziranog silicijuma koji se može udahnuti, već je zasnovano na polu-kvantitativnim merenjima. Nije ključna vrijednost koncentracije prašine, već relativna razlika između nivoa izloženosti tijekom preporučene i ostale prakse.</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655899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hr" sz="1800" b="0" i="0" strike="noStrike" cap="none" spc="0" baseline="0">
                <a:solidFill>
                  <a:srgbClr val="000000"/>
                </a:solidFill>
                <a:effectLst/>
                <a:latin typeface="Calibri"/>
                <a:ea typeface="Calibri"/>
                <a:cs typeface="Calibri"/>
              </a:rPr>
              <a:t>Treba uvek koristiti vlažne procese kad su dostupni da bi se ograničilo generiranje prašine u zraku. Nisu svi alati prilagođeni vlažnim procesima. Vodite računa da oprema koju koristite odgovara zadatku.</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hr" sz="1800" b="0" i="0" strike="noStrike" cap="none" spc="0" baseline="0">
                <a:solidFill>
                  <a:srgbClr val="000000"/>
                </a:solidFill>
                <a:effectLst/>
                <a:latin typeface="Calibri"/>
                <a:ea typeface="Calibri"/>
                <a:cs typeface="Calibri"/>
              </a:rPr>
              <a:t>Prije korištenja vlažnog procesa, provjerite da li su oprema i vodeni sustav ispravni. Ako sumnjate da oprema nije ispravna, prijavite menadžeru na licu mjesta.</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endParaRPr lang="en-US"/>
          </a:p>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95809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19046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62482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635509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1950234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hr" sz="1000" b="0" i="0" strike="noStrike" cap="none" spc="0" baseline="0">
                <a:solidFill>
                  <a:srgbClr val="000000"/>
                </a:solidFill>
                <a:effectLst/>
                <a:latin typeface="Helvetica"/>
                <a:ea typeface="Helvetica"/>
                <a:cs typeface="Helvetica"/>
              </a:rPr>
              <a:t>Ova je obuka osmišljena kao dio NEPSI vodiča dobre prakse – posjetite,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4A81AC-5D7E-834D-8C49-FC2BAD8893A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F7BD5776-D12F-8E4A-BADD-A65A4BAF6E25}"/>
              </a:ext>
            </a:extLst>
          </p:cNvPr>
          <p:cNvSpPr txBox="1"/>
          <p:nvPr userDrawn="1"/>
        </p:nvSpPr>
        <p:spPr>
          <a:xfrm>
            <a:off x="8634549" y="429114"/>
            <a:ext cx="318280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hr" sz="1400" b="1" i="0" strike="noStrike" cap="none" spc="0" baseline="0" dirty="0">
                <a:solidFill>
                  <a:srgbClr val="F6A317"/>
                </a:solidFill>
                <a:effectLst/>
                <a:latin typeface="Helvetica"/>
                <a:ea typeface="Helvetica"/>
                <a:cs typeface="Helvetica"/>
              </a:rPr>
              <a:t>OBUKA DOBRE PRAKSE ZA VLAŽNE PROCESE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mp4"/><Relationship Id="rId7" Type="http://schemas.openxmlformats.org/officeDocument/2006/relationships/notesSlide" Target="../notesSlides/notesSlide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9.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9.tiff"/><Relationship Id="rId5" Type="http://schemas.openxmlformats.org/officeDocument/2006/relationships/notesSlide" Target="../notesSlides/notesSlide8.xml"/><Relationship Id="rId4"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0.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11.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0.xml"/><Relationship Id="rId7" Type="http://schemas.openxmlformats.org/officeDocument/2006/relationships/hyperlink" Target="https://guide.nepsi.eu/sheets" TargetMode="Externa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notesSlide" Target="../notesSlides/notesSlide12.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1.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5872327" cy="850900"/>
          </a:xfrm>
        </p:spPr>
        <p:txBody>
          <a:bodyPr anchor="t"/>
          <a:lstStyle/>
          <a:p>
            <a:pPr>
              <a:lnSpc>
                <a:spcPct val="100000"/>
              </a:lnSpc>
            </a:pPr>
            <a:r>
              <a:rPr lang="hr" sz="2800" b="1" i="0" strike="noStrike" cap="none" spc="0" baseline="0" dirty="0">
                <a:solidFill>
                  <a:srgbClr val="FFFFFF"/>
                </a:solidFill>
                <a:effectLst/>
                <a:latin typeface="Helvetica"/>
                <a:ea typeface="Helvetica"/>
                <a:cs typeface="Helvetica"/>
              </a:rPr>
              <a:t>OBUKA DOBRE PRAKSE ZA VLAŽNE PROCESE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5EB8E72-0BB0-3040-B453-ECEA6A8A193E}"/>
              </a:ext>
            </a:extLst>
          </p:cNvPr>
          <p:cNvSpPr/>
          <p:nvPr/>
        </p:nvSpPr>
        <p:spPr>
          <a:xfrm>
            <a:off x="7945821" y="308919"/>
            <a:ext cx="4145230" cy="667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r-HR" sz="2800" dirty="0"/>
              <a:t>PREAMBULA (ZA PREDAVAČA)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hr-HR" sz="1800" dirty="0">
                <a:latin typeface="Helvetica"/>
                <a:cs typeface="Helvetica"/>
              </a:rPr>
              <a:t>Kao dio obrazovnog koraka u primjeni NEPSI dobre prakse, Nepsi je razvio niz obrazovnih resursa.</a:t>
            </a:r>
          </a:p>
          <a:p>
            <a:pPr>
              <a:lnSpc>
                <a:spcPts val="2400"/>
              </a:lnSpc>
            </a:pPr>
            <a:r>
              <a:rPr lang="hr-HR" sz="1800" dirty="0">
                <a:latin typeface="Helvetica"/>
                <a:cs typeface="Helvetica"/>
              </a:rPr>
              <a:t>Svaka PowerPoint obuka pokriva temu relevantnu za radnike diljem svih industrija koje koriste materijale koji sadrže kristalizirani silicijum. Paketi pružaju informacije o rizicima izloženosti prašini u vezi s temom, dobrom praksom i mjerama koje su dostupne za njihovo reduciranje. Svrha obuke je da informira i obrazuje radnike ne bi li im pomogla da efikasno koriste kontrolne mjere i umanje sopstvenu izloženost kristaliziranom silicijumu koji se može udahnuti (RCS) na radnome mjestu.</a:t>
            </a:r>
          </a:p>
          <a:p>
            <a:pPr>
              <a:lnSpc>
                <a:spcPts val="2400"/>
              </a:lnSpc>
            </a:pPr>
            <a:r>
              <a:rPr lang="hr-HR" sz="1800" dirty="0">
                <a:latin typeface="Helvetica"/>
                <a:cs typeface="Helvetica"/>
              </a:rPr>
              <a:t>Koristite prazne obrasce i rezervirana mjesta za dodatne informacije ako je to potrebno.</a:t>
            </a:r>
          </a:p>
        </p:txBody>
      </p:sp>
    </p:spTree>
    <p:extLst>
      <p:ext uri="{BB962C8B-B14F-4D97-AF65-F5344CB8AC3E}">
        <p14:creationId xmlns:p14="http://schemas.microsoft.com/office/powerpoint/2010/main" val="146318729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OBRATITE PAŽNJU</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lIns="91440" tIns="45720" rIns="91440" bIns="45720" anchor="t"/>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hr" sz="1800" b="0" i="0" strike="noStrike" cap="none" spc="0" baseline="0" dirty="0">
                <a:solidFill>
                  <a:srgbClr val="000000"/>
                </a:solidFill>
                <a:effectLst/>
                <a:latin typeface="Helvetica"/>
                <a:ea typeface="Helvetica"/>
                <a:cs typeface="Helvetica"/>
              </a:rPr>
              <a:t>Informacije u ovoj PowerPoint prezentaciji</a:t>
            </a:r>
            <a:r>
              <a:rPr lang="hr" sz="1800" dirty="0">
                <a:solidFill>
                  <a:srgbClr val="000000"/>
                </a:solidFill>
                <a:latin typeface="Helvetica"/>
                <a:ea typeface="Helvetica"/>
                <a:cs typeface="Helvetica"/>
              </a:rPr>
              <a:t> </a:t>
            </a:r>
            <a:r>
              <a:rPr lang="hr" sz="1800" b="0" i="0" strike="noStrike" cap="none" spc="0" baseline="0" dirty="0">
                <a:solidFill>
                  <a:srgbClr val="000000"/>
                </a:solidFill>
                <a:effectLst/>
                <a:latin typeface="Helvetica"/>
                <a:ea typeface="Helvetica"/>
                <a:cs typeface="Helvetica"/>
              </a:rPr>
              <a:t>savjetodavne su prirode i informativnoga sadržaja. Ovo nije ni standard, ni regulativa, i ne stvara nove zakonske obveze, niti mijenja postojeće obveze na osnovu zdravstvenoga zakonodavstva i politike.</a:t>
            </a:r>
          </a:p>
        </p:txBody>
      </p:sp>
    </p:spTree>
    <p:extLst>
      <p:ext uri="{BB962C8B-B14F-4D97-AF65-F5344CB8AC3E}">
        <p14:creationId xmlns:p14="http://schemas.microsoft.com/office/powerpoint/2010/main" val="109366277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UVOD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6474895" cy="3682369"/>
          </a:xfrm>
        </p:spPr>
        <p:txBody>
          <a:bodyPr/>
          <a:lstStyle/>
          <a:p>
            <a:pPr>
              <a:lnSpc>
                <a:spcPts val="2400"/>
              </a:lnSpc>
              <a:spcAft>
                <a:spcPts val="1000"/>
              </a:spcAft>
            </a:pPr>
            <a:r>
              <a:rPr lang="hr" sz="1800" b="1" i="0" strike="noStrike" cap="none" spc="0" baseline="0" dirty="0">
                <a:solidFill>
                  <a:srgbClr val="000000"/>
                </a:solidFill>
                <a:effectLst/>
                <a:latin typeface="Helvetica"/>
                <a:ea typeface="Helvetica"/>
                <a:cs typeface="Helvetica"/>
              </a:rPr>
              <a:t>Znanje kako se zaštiti od zdravstvenih rizika na poslu je prioritet.</a:t>
            </a:r>
          </a:p>
          <a:p>
            <a:pPr>
              <a:lnSpc>
                <a:spcPts val="2400"/>
              </a:lnSpc>
              <a:spcBef>
                <a:spcPts val="600"/>
              </a:spcBef>
            </a:pPr>
            <a:r>
              <a:rPr lang="hr" sz="1800" b="0" i="0" strike="noStrike" cap="none" spc="0" baseline="0" dirty="0">
                <a:solidFill>
                  <a:srgbClr val="000000"/>
                </a:solidFill>
                <a:effectLst/>
                <a:latin typeface="Helvetica"/>
                <a:ea typeface="Helvetica"/>
                <a:cs typeface="Helvetica"/>
              </a:rPr>
              <a:t>U ovoj obuci PowerPoint obuci naučit ćete:</a:t>
            </a:r>
          </a:p>
          <a:p>
            <a:pPr marL="285750" indent="-285750">
              <a:lnSpc>
                <a:spcPts val="2400"/>
              </a:lnSpc>
              <a:spcBef>
                <a:spcPts val="600"/>
              </a:spcBef>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Kako koristiti vodu u visokoenergetskim industrijskim procesima da smanjite izloženost kristaliziranoj silikonskoj prašini koja se može udahnuti (RCS)</a:t>
            </a:r>
          </a:p>
          <a:p>
            <a:pPr marL="285750" indent="-285750">
              <a:lnSpc>
                <a:spcPts val="2400"/>
              </a:lnSpc>
              <a:spcBef>
                <a:spcPts val="600"/>
              </a:spcBef>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Kako i kada koristiti vlažne procese</a:t>
            </a:r>
          </a:p>
          <a:p>
            <a:pPr marL="285750" indent="-285750">
              <a:lnSpc>
                <a:spcPts val="2400"/>
              </a:lnSpc>
              <a:spcBef>
                <a:spcPts val="600"/>
              </a:spcBef>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Najbolju praksu, kao i šta treba, a šta ne treba raditi kod vlažnih procesa</a:t>
            </a:r>
          </a:p>
          <a:p>
            <a:pPr marL="285750" indent="-285750">
              <a:lnSpc>
                <a:spcPts val="2400"/>
              </a:lnSpc>
              <a:spcBef>
                <a:spcPts val="600"/>
              </a:spcBef>
              <a:buFont typeface="Arial" panose="020B0604020202020204" pitchFamily="34" charset="0"/>
              <a:buChar char="•"/>
            </a:pPr>
            <a:r>
              <a:rPr lang="hr" sz="1800" b="0" i="0" strike="noStrike" cap="none" spc="0" baseline="0" dirty="0">
                <a:solidFill>
                  <a:srgbClr val="FF0000"/>
                </a:solidFill>
                <a:effectLst/>
                <a:latin typeface="Helvetica"/>
                <a:ea typeface="Helvetica"/>
                <a:cs typeface="Helvetica"/>
              </a:rPr>
              <a:t>Tekst koji predavač može popuniti – ako dodate prilagođeni slajd, ubacite kratak pregled povezanog materijala</a:t>
            </a:r>
          </a:p>
          <a:p>
            <a:pPr marL="285750" indent="-285750">
              <a:lnSpc>
                <a:spcPts val="2400"/>
              </a:lnSpc>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66BF78FB-F37A-554A-ABBB-B91356185370}"/>
              </a:ext>
            </a:extLst>
          </p:cNvPr>
          <p:cNvPicPr>
            <a:picLocks noGrp="1" noChangeAspect="1"/>
          </p:cNvPicPr>
          <p:nvPr>
            <p:ph type="pic" sz="quarter" idx="12"/>
          </p:nvPr>
        </p:nvPicPr>
        <p:blipFill>
          <a:blip r:embed="rId3"/>
          <a:srcRect l="43438" t="3" r="24496" b="-3"/>
          <a:stretch>
            <a:fillRect/>
          </a:stretch>
        </p:blipFill>
        <p:spPr>
          <a:xfrm>
            <a:off x="7382117" y="2204486"/>
            <a:ext cx="4335841" cy="3682369"/>
          </a:xfrm>
          <a:prstGeom prst="rect">
            <a:avLst/>
          </a:prstGeom>
        </p:spPr>
      </p:pic>
    </p:spTree>
    <p:extLst>
      <p:ext uri="{BB962C8B-B14F-4D97-AF65-F5344CB8AC3E}">
        <p14:creationId xmlns:p14="http://schemas.microsoft.com/office/powerpoint/2010/main" val="243392267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850900"/>
          </a:xfrm>
        </p:spPr>
        <p:txBody>
          <a:bodyPr/>
          <a:lstStyle/>
          <a:p>
            <a:pPr>
              <a:lnSpc>
                <a:spcPct val="100000"/>
              </a:lnSpc>
            </a:pPr>
            <a:r>
              <a:rPr lang="hr" sz="2800" b="1" i="0" strike="noStrike" cap="none" spc="0" baseline="0">
                <a:solidFill>
                  <a:srgbClr val="F6A317"/>
                </a:solidFill>
                <a:effectLst/>
                <a:latin typeface="Helvetica"/>
                <a:ea typeface="Helvetica"/>
                <a:cs typeface="Helvetica"/>
              </a:rPr>
              <a:t>TEHNIKE KONTROLE PRAŠINE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hr" sz="1800" b="0" i="0" strike="noStrike" cap="none" spc="0" baseline="0">
                <a:solidFill>
                  <a:srgbClr val="000000"/>
                </a:solidFill>
                <a:effectLst/>
                <a:latin typeface="Helvetica"/>
                <a:ea typeface="Helvetica"/>
                <a:cs typeface="Helvetica"/>
              </a:rPr>
              <a:t>Vlažni procesi su jedna od pet glavnih tehnika kontrole prašine. </a:t>
            </a:r>
          </a:p>
        </p:txBody>
      </p:sp>
      <p:pic>
        <p:nvPicPr>
          <p:cNvPr id="22" name="Picture 21" descr="A screenshot of a cell phone&#10;&#10;Description automatically generated">
            <a:extLst>
              <a:ext uri="{FF2B5EF4-FFF2-40B4-BE49-F238E27FC236}">
                <a16:creationId xmlns:a16="http://schemas.microsoft.com/office/drawing/2014/main" id="{0786DAF8-2407-7947-8415-A43F23227704}"/>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6343F1E3-C1DE-B14F-ABDA-83D79668E294}"/>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8D1EAB9-3F07-0346-B8A5-3700AE92ACBF}"/>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D5572B39-9834-774B-91F1-7528854162EE}"/>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DC17C51-CF16-5144-8563-965E65195F4F}"/>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6837312B-85DE-234B-B72E-17F879AAC441}"/>
              </a:ext>
            </a:extLst>
          </p:cNvPr>
          <p:cNvSpPr txBox="1"/>
          <p:nvPr/>
        </p:nvSpPr>
        <p:spPr>
          <a:xfrm>
            <a:off x="6579514" y="1702138"/>
            <a:ext cx="2134063" cy="1823002"/>
          </a:xfrm>
          <a:prstGeom prst="rect">
            <a:avLst/>
          </a:prstGeom>
          <a:noFill/>
        </p:spPr>
        <p:txBody>
          <a:bodyPr wrap="square" lIns="91440" tIns="45720" rIns="91440" bIns="45720" rtlCol="0" anchor="t">
            <a:spAutoFit/>
          </a:bodyPr>
          <a:lstStyle/>
          <a:p>
            <a:pPr>
              <a:spcAft>
                <a:spcPts val="300"/>
              </a:spcAft>
            </a:pPr>
            <a:r>
              <a:rPr lang="hr" sz="1050" b="1" i="0" strike="noStrike" cap="none" spc="50" baseline="0" dirty="0">
                <a:solidFill>
                  <a:srgbClr val="EF9A2E"/>
                </a:solidFill>
                <a:effectLst/>
                <a:latin typeface="Futura Medium"/>
                <a:ea typeface="Futura Medium"/>
                <a:cs typeface="Futura Medium"/>
              </a:rPr>
              <a:t>DOBRA HIGIJENA / ODRŽAVANJE ČISTOĆE</a:t>
            </a:r>
          </a:p>
          <a:p>
            <a:r>
              <a:rPr lang="hr" sz="1200" b="0" i="0" strike="noStrike" cap="none" spc="0" baseline="0" dirty="0">
                <a:solidFill>
                  <a:srgbClr val="000000"/>
                </a:solidFill>
                <a:effectLst/>
                <a:latin typeface="Calibri"/>
                <a:ea typeface="Calibri"/>
                <a:cs typeface="Calibri"/>
              </a:rPr>
              <a:t>Pranje radne odjeće i usisavanje prašine koja nastaje tijekom procesa, sprečavaju njeno akumuliranje tijekom vremena – čisto radno mjesto je </a:t>
            </a:r>
            <a:r>
              <a:rPr lang="hr" sz="1200" dirty="0">
                <a:solidFill>
                  <a:srgbClr val="000000"/>
                </a:solidFill>
                <a:latin typeface="Calibri"/>
                <a:ea typeface="Calibri"/>
                <a:cs typeface="Calibri"/>
              </a:rPr>
              <a:t>sigurno </a:t>
            </a:r>
            <a:r>
              <a:rPr lang="hr" sz="1200" b="0" i="0" strike="noStrike" cap="none" spc="0" baseline="0" dirty="0">
                <a:solidFill>
                  <a:srgbClr val="000000"/>
                </a:solidFill>
                <a:effectLst/>
                <a:latin typeface="Calibri"/>
                <a:ea typeface="Calibri"/>
                <a:cs typeface="Calibri"/>
              </a:rPr>
              <a:t>radno </a:t>
            </a:r>
            <a:r>
              <a:rPr lang="hr" sz="1200" dirty="0">
                <a:solidFill>
                  <a:srgbClr val="000000"/>
                </a:solidFill>
                <a:latin typeface="Calibri"/>
                <a:ea typeface="Calibri"/>
                <a:cs typeface="Calibri"/>
              </a:rPr>
              <a:t>mjesto</a:t>
            </a:r>
            <a:r>
              <a:rPr lang="hr" sz="1200" b="0" i="0" strike="noStrike" cap="none" spc="0" baseline="0" dirty="0">
                <a:solidFill>
                  <a:srgbClr val="000000"/>
                </a:solidFill>
                <a:effectLst/>
                <a:latin typeface="Calibri"/>
                <a:ea typeface="Calibri"/>
                <a:cs typeface="Calibri"/>
              </a:rPr>
              <a:t>.</a:t>
            </a:r>
          </a:p>
          <a:p>
            <a:endParaRPr lang="en-US"/>
          </a:p>
        </p:txBody>
      </p:sp>
      <p:sp>
        <p:nvSpPr>
          <p:cNvPr id="28" name="TextBox 27">
            <a:extLst>
              <a:ext uri="{FF2B5EF4-FFF2-40B4-BE49-F238E27FC236}">
                <a16:creationId xmlns:a16="http://schemas.microsoft.com/office/drawing/2014/main" id="{70BED722-BFA9-9741-BE4F-AF5C4967D13A}"/>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IZOLIRANJE</a:t>
            </a:r>
          </a:p>
          <a:p>
            <a:pPr>
              <a:spcAft>
                <a:spcPts val="300"/>
              </a:spcAft>
            </a:pPr>
            <a:r>
              <a:rPr lang="hr" sz="1200" b="0" i="0" strike="noStrike" cap="none" spc="0" baseline="0">
                <a:solidFill>
                  <a:srgbClr val="000000"/>
                </a:solidFill>
                <a:effectLst/>
                <a:latin typeface="Calibri"/>
                <a:ea typeface="Calibri"/>
                <a:cs typeface="Calibri"/>
              </a:rPr>
              <a:t>Sprovođenje procesa proizvodnje RCS-a u izoliranom okruženju sprječava izloženost prašini na njenom izvoru</a:t>
            </a:r>
          </a:p>
          <a:p>
            <a:pPr>
              <a:spcAft>
                <a:spcPts val="300"/>
              </a:spcAft>
            </a:pPr>
            <a:endParaRPr lang="en-US"/>
          </a:p>
        </p:txBody>
      </p:sp>
      <p:sp>
        <p:nvSpPr>
          <p:cNvPr id="29" name="TextBox 28">
            <a:extLst>
              <a:ext uri="{FF2B5EF4-FFF2-40B4-BE49-F238E27FC236}">
                <a16:creationId xmlns:a16="http://schemas.microsoft.com/office/drawing/2014/main" id="{E7B6EB00-04D7-E04D-B005-1C65962724C2}"/>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EKSTRAKCIJA / VENTILACIJA</a:t>
            </a:r>
          </a:p>
          <a:p>
            <a:pPr>
              <a:spcAft>
                <a:spcPts val="300"/>
              </a:spcAft>
            </a:pPr>
            <a:r>
              <a:rPr lang="hr" sz="1200" b="0" i="0" strike="noStrike" cap="none" spc="0" baseline="0">
                <a:solidFill>
                  <a:srgbClr val="000000"/>
                </a:solidFill>
                <a:effectLst/>
                <a:latin typeface="Calibri"/>
                <a:ea typeface="Calibri"/>
                <a:cs typeface="Calibri"/>
              </a:rPr>
              <a:t>Prikupljanje RCS-a na samom izvoru, prije no što postanemo izloženi i zamjena kontaminiranog zraka sustav.</a:t>
            </a:r>
          </a:p>
          <a:p>
            <a:endParaRPr lang="en-US"/>
          </a:p>
        </p:txBody>
      </p:sp>
      <p:sp>
        <p:nvSpPr>
          <p:cNvPr id="30" name="TextBox 29">
            <a:extLst>
              <a:ext uri="{FF2B5EF4-FFF2-40B4-BE49-F238E27FC236}">
                <a16:creationId xmlns:a16="http://schemas.microsoft.com/office/drawing/2014/main" id="{143B49D8-84A0-2B4C-ACCC-21F8A05E6CB8}"/>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ZAŠTITNA OPREMA</a:t>
            </a:r>
          </a:p>
          <a:p>
            <a:r>
              <a:rPr lang="hr" sz="1200" b="0" i="0" strike="noStrike" cap="none" spc="0" baseline="0">
                <a:solidFill>
                  <a:srgbClr val="000000"/>
                </a:solidFill>
                <a:effectLst/>
                <a:latin typeface="Calibri"/>
                <a:ea typeface="Calibri"/>
                <a:cs typeface="Calibri"/>
              </a:rPr>
              <a:t>Osobna zaštitna oprema (npr. maske za lice) štiti radnike od prašine kada sve ostale kontrolne mjere nisu dovoljne da kontroliraju izloženost</a:t>
            </a:r>
          </a:p>
          <a:p>
            <a:endParaRPr lang="en-US"/>
          </a:p>
        </p:txBody>
      </p:sp>
      <p:sp>
        <p:nvSpPr>
          <p:cNvPr id="31" name="TextBox 30">
            <a:extLst>
              <a:ext uri="{FF2B5EF4-FFF2-40B4-BE49-F238E27FC236}">
                <a16:creationId xmlns:a16="http://schemas.microsoft.com/office/drawing/2014/main" id="{2522C148-AB1A-3844-9FDA-2CFE80D7FBBD}"/>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VODA</a:t>
            </a:r>
          </a:p>
          <a:p>
            <a:pPr>
              <a:spcAft>
                <a:spcPts val="300"/>
              </a:spcAft>
            </a:pPr>
            <a:r>
              <a:rPr lang="hr" sz="1200" b="0" i="0" strike="noStrike" cap="none" spc="0" baseline="0">
                <a:solidFill>
                  <a:srgbClr val="000000"/>
                </a:solidFill>
                <a:effectLst/>
                <a:latin typeface="Calibri"/>
                <a:ea typeface="Calibri"/>
                <a:cs typeface="Calibri"/>
              </a:rPr>
              <a:t>Održavanje procesa vlažnim sprječava da se prašina podigne u zrak, hvatanjem čestica vodom</a:t>
            </a:r>
          </a:p>
          <a:p>
            <a:pPr>
              <a:spcAft>
                <a:spcPts val="300"/>
              </a:spcAft>
            </a:pPr>
            <a:endParaRPr lang="en-US"/>
          </a:p>
        </p:txBody>
      </p:sp>
    </p:spTree>
    <p:extLst>
      <p:ext uri="{BB962C8B-B14F-4D97-AF65-F5344CB8AC3E}">
        <p14:creationId xmlns:p14="http://schemas.microsoft.com/office/powerpoint/2010/main" val="423908970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hr" sz="2800" b="1" i="0" strike="noStrike" cap="none" spc="0" baseline="0">
                <a:solidFill>
                  <a:srgbClr val="F6A317"/>
                </a:solidFill>
                <a:effectLst/>
                <a:latin typeface="Helvetica"/>
                <a:ea typeface="Helvetica"/>
                <a:cs typeface="Helvetica"/>
              </a:rPr>
              <a:t>RIZIK OD OVE AKTIVNOSTI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302569"/>
            <a:ext cx="5453624" cy="2938988"/>
          </a:xfrm>
        </p:spPr>
        <p:txBody>
          <a:bodyPr anchor="t"/>
          <a:lstStyle/>
          <a:p>
            <a:pPr marL="342900" indent="-34290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Ispravno funkcioniranje ove opreme je ključno za zaštitu od RCS-a</a:t>
            </a:r>
          </a:p>
          <a:p>
            <a:pPr marL="342900" indent="-34290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Dugotrajna izloženost visokom nivou RCS-a može dovesti do teških, doživotnih oboljenja pluća</a:t>
            </a:r>
          </a:p>
          <a:p>
            <a:pPr>
              <a:lnSpc>
                <a:spcPts val="2400"/>
              </a:lnSpc>
            </a:pPr>
            <a:r>
              <a:rPr lang="hr" sz="1800" b="0" i="0" strike="noStrike" cap="none" spc="0" baseline="0" dirty="0">
                <a:solidFill>
                  <a:srgbClr val="000000"/>
                </a:solidFill>
                <a:effectLst/>
                <a:latin typeface="Helvetica"/>
                <a:ea typeface="Helvetica"/>
                <a:cs typeface="Helvetica"/>
              </a:rPr>
              <a:t>Važno je da se svakoga dana zaštitimo od izloženosti toj prašini koja se nalazi u zraku </a:t>
            </a:r>
          </a:p>
          <a:p>
            <a:pPr>
              <a:lnSpc>
                <a:spcPts val="2400"/>
              </a:lnSpc>
            </a:pPr>
            <a:r>
              <a:rPr lang="hr" sz="1800" b="0" i="0" strike="noStrike" cap="none" spc="0" baseline="0" dirty="0">
                <a:solidFill>
                  <a:srgbClr val="000000"/>
                </a:solidFill>
                <a:effectLst/>
                <a:latin typeface="Helvetica"/>
                <a:ea typeface="Helvetica"/>
                <a:cs typeface="Helvetica"/>
              </a:rPr>
              <a:t>Sadašnjim poštovinjem dobre prakse, štitimo naše zdravlje za budućnost.</a:t>
            </a:r>
          </a:p>
          <a:p>
            <a:pPr>
              <a:lnSpc>
                <a:spcPts val="2400"/>
              </a:lnSpc>
            </a:pPr>
            <a:r>
              <a:rPr lang="hr" sz="1800" b="0" i="0" strike="noStrike" cap="none" spc="0" baseline="0" dirty="0">
                <a:solidFill>
                  <a:srgbClr val="000000"/>
                </a:solidFill>
                <a:effectLst/>
                <a:latin typeface="Helvetica"/>
                <a:ea typeface="Helvetica"/>
                <a:cs typeface="Helvetica"/>
              </a:rPr>
              <a:t>Kako ćete provesti mirovinu?</a:t>
            </a:r>
          </a:p>
        </p:txBody>
      </p:sp>
      <p:pic>
        <p:nvPicPr>
          <p:cNvPr id="7" name="Picture Placeholder 6" descr="A picture containing a sick person in bed.">
            <a:extLst>
              <a:ext uri="{FF2B5EF4-FFF2-40B4-BE49-F238E27FC236}">
                <a16:creationId xmlns:a16="http://schemas.microsoft.com/office/drawing/2014/main" id="{E2B0ED43-D11E-3F40-9C86-96A1BB9169B0}"/>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FF12F4DE-AD7F-7145-9D37-5F55BD5E53A5}"/>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E2E12F-2912-9143-8098-BCD15103CC5C}"/>
              </a:ext>
            </a:extLst>
          </p:cNvPr>
          <p:cNvSpPr>
            <a:spLocks noGrp="1"/>
          </p:cNvSpPr>
          <p:nvPr>
            <p:ph type="body" sz="quarter" idx="10"/>
          </p:nvPr>
        </p:nvSpPr>
        <p:spPr>
          <a:xfrm>
            <a:off x="777244" y="1640901"/>
            <a:ext cx="5815644" cy="850900"/>
          </a:xfrm>
        </p:spPr>
        <p:txBody>
          <a:bodyPr/>
          <a:lstStyle/>
          <a:p>
            <a:pPr>
              <a:lnSpc>
                <a:spcPct val="100000"/>
              </a:lnSpc>
            </a:pPr>
            <a:r>
              <a:rPr lang="hr" sz="2800" b="1" i="0" strike="noStrike" cap="none" spc="0" baseline="0" dirty="0">
                <a:solidFill>
                  <a:srgbClr val="F6A317"/>
                </a:solidFill>
                <a:effectLst/>
                <a:latin typeface="Helvetica"/>
                <a:ea typeface="Helvetica"/>
                <a:cs typeface="Helvetica"/>
              </a:rPr>
              <a:t>KAKO VLAŽNI PROCESI SMANJUJU IZLOŽENOST RCS-u</a:t>
            </a:r>
          </a:p>
        </p:txBody>
      </p:sp>
      <p:sp>
        <p:nvSpPr>
          <p:cNvPr id="3" name="Text Placeholder 2">
            <a:extLst>
              <a:ext uri="{FF2B5EF4-FFF2-40B4-BE49-F238E27FC236}">
                <a16:creationId xmlns:a16="http://schemas.microsoft.com/office/drawing/2014/main" id="{926732F3-93D0-A149-A429-13E12B8C1A66}"/>
              </a:ext>
            </a:extLst>
          </p:cNvPr>
          <p:cNvSpPr>
            <a:spLocks noGrp="1"/>
          </p:cNvSpPr>
          <p:nvPr>
            <p:ph type="body" sz="quarter" idx="11"/>
          </p:nvPr>
        </p:nvSpPr>
        <p:spPr>
          <a:xfrm>
            <a:off x="777243" y="2617077"/>
            <a:ext cx="5453624" cy="3669152"/>
          </a:xfrm>
        </p:spPr>
        <p:txBody>
          <a:bodyPr/>
          <a:lstStyle/>
          <a:p>
            <a:pPr>
              <a:lnSpc>
                <a:spcPts val="2400"/>
              </a:lnSpc>
              <a:spcBef>
                <a:spcPts val="600"/>
              </a:spcBef>
              <a:spcAft>
                <a:spcPts val="600"/>
              </a:spcAft>
            </a:pPr>
            <a:r>
              <a:rPr lang="hr" sz="1800" b="0" i="0" strike="noStrike" cap="none" spc="0" baseline="0" dirty="0">
                <a:solidFill>
                  <a:srgbClr val="000000"/>
                </a:solidFill>
                <a:effectLst/>
                <a:latin typeface="Helvetica"/>
                <a:ea typeface="Helvetica"/>
                <a:cs typeface="Helvetica"/>
              </a:rPr>
              <a:t>Vlažni procesi se koriste u visokoenergetskim industrijskim procesima u kojima se koristi materijal koji sadrži kristalizirani silicijum, poput bušenja, sečenja, brušenja i peskarenja. Vodeni sustavi mogu biti integrirani u alate i opremu.</a:t>
            </a:r>
          </a:p>
          <a:p>
            <a:pPr>
              <a:lnSpc>
                <a:spcPts val="2400"/>
              </a:lnSpc>
              <a:spcBef>
                <a:spcPts val="600"/>
              </a:spcBef>
              <a:spcAft>
                <a:spcPts val="600"/>
              </a:spcAft>
            </a:pPr>
            <a:r>
              <a:rPr lang="hr" sz="1800" b="0" i="0" strike="noStrike" cap="none" spc="0" baseline="0" dirty="0">
                <a:solidFill>
                  <a:srgbClr val="000000"/>
                </a:solidFill>
                <a:effectLst/>
                <a:latin typeface="Helvetica"/>
                <a:ea typeface="Helvetica"/>
                <a:cs typeface="Helvetica"/>
              </a:rPr>
              <a:t>Voda se može koristiti za kontrolu prašine koja se podiže u zrak, generirane od kretanja vozila po putevima i građevini, kao i za opće čišćenje.</a:t>
            </a:r>
          </a:p>
          <a:p>
            <a:pPr>
              <a:lnSpc>
                <a:spcPts val="2400"/>
              </a:lnSpc>
              <a:spcBef>
                <a:spcPts val="600"/>
              </a:spcBef>
              <a:spcAft>
                <a:spcPts val="600"/>
              </a:spcAft>
            </a:pPr>
            <a:r>
              <a:rPr lang="hr" sz="1800" b="0" i="0" strike="noStrike" cap="none" spc="0" baseline="0" dirty="0">
                <a:solidFill>
                  <a:srgbClr val="000000"/>
                </a:solidFill>
                <a:effectLst/>
                <a:latin typeface="Helvetica"/>
                <a:ea typeface="Helvetica"/>
                <a:cs typeface="Helvetica"/>
              </a:rPr>
              <a:t>Voda hvata čestice prašine i sprečava ih da se podignu u zrak.</a:t>
            </a:r>
          </a:p>
        </p:txBody>
      </p:sp>
      <p:pic>
        <p:nvPicPr>
          <p:cNvPr id="8" name="Picture Placeholder 7">
            <a:extLst>
              <a:ext uri="{FF2B5EF4-FFF2-40B4-BE49-F238E27FC236}">
                <a16:creationId xmlns:a16="http://schemas.microsoft.com/office/drawing/2014/main" id="{D968DB4E-FBDD-4A44-B8A7-A91D33C6AF4F}"/>
              </a:ext>
            </a:extLst>
          </p:cNvPr>
          <p:cNvPicPr>
            <a:picLocks noGrp="1" noChangeAspect="1"/>
          </p:cNvPicPr>
          <p:nvPr>
            <p:ph type="pic" sz="quarter" idx="12"/>
          </p:nvPr>
        </p:nvPicPr>
        <p:blipFill>
          <a:blip r:embed="rId3"/>
          <a:srcRect l="10794" r="10794"/>
          <a:stretch>
            <a:fillRect/>
          </a:stretch>
        </p:blipFill>
        <p:spPr>
          <a:prstGeom prst="rect">
            <a:avLst/>
          </a:prstGeom>
        </p:spPr>
      </p:pic>
    </p:spTree>
    <p:extLst>
      <p:ext uri="{BB962C8B-B14F-4D97-AF65-F5344CB8AC3E}">
        <p14:creationId xmlns:p14="http://schemas.microsoft.com/office/powerpoint/2010/main" val="341393337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9665C5-6330-CB4D-BCC6-3796C7B2AED5}"/>
              </a:ext>
            </a:extLst>
          </p:cNvPr>
          <p:cNvSpPr>
            <a:spLocks noGrp="1"/>
          </p:cNvSpPr>
          <p:nvPr>
            <p:ph type="body" sz="quarter" idx="10"/>
            <p:custDataLst>
              <p:tags r:id="rId1"/>
            </p:custDataLst>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ZADRŽAVANJE PRAŠINE POMOĆU VODE</a:t>
            </a:r>
          </a:p>
        </p:txBody>
      </p:sp>
      <p:sp>
        <p:nvSpPr>
          <p:cNvPr id="3" name="Text Placeholder 2">
            <a:extLst>
              <a:ext uri="{FF2B5EF4-FFF2-40B4-BE49-F238E27FC236}">
                <a16:creationId xmlns:a16="http://schemas.microsoft.com/office/drawing/2014/main" id="{63762E77-9C3C-DD4E-B624-4F9B2661B7CA}"/>
              </a:ext>
            </a:extLst>
          </p:cNvPr>
          <p:cNvSpPr>
            <a:spLocks noGrp="1"/>
          </p:cNvSpPr>
          <p:nvPr>
            <p:ph type="body" sz="quarter" idx="11"/>
            <p:custDataLst>
              <p:tags r:id="rId2"/>
            </p:custDataLst>
          </p:nvPr>
        </p:nvSpPr>
        <p:spPr>
          <a:xfrm>
            <a:off x="777243" y="2796209"/>
            <a:ext cx="5453624" cy="3248836"/>
          </a:xfrm>
        </p:spPr>
        <p:txBody>
          <a:bodyPr/>
          <a:lstStyle/>
          <a:p>
            <a:pPr>
              <a:lnSpc>
                <a:spcPts val="2400"/>
              </a:lnSpc>
            </a:pPr>
            <a:r>
              <a:rPr lang="hr" sz="1800" b="0" i="0" strike="noStrike" cap="none" spc="0" baseline="0">
                <a:solidFill>
                  <a:srgbClr val="000000"/>
                </a:solidFill>
                <a:effectLst/>
                <a:latin typeface="Helvetica"/>
                <a:ea typeface="Helvetica"/>
                <a:cs typeface="Helvetica"/>
              </a:rPr>
              <a:t>Voda smanjuje nivoe prašine generirane visokoenergetskim procesima.</a:t>
            </a:r>
          </a:p>
          <a:p>
            <a:pPr>
              <a:lnSpc>
                <a:spcPts val="2400"/>
              </a:lnSpc>
            </a:pPr>
            <a:r>
              <a:rPr lang="hr" sz="1800" b="0" i="0" strike="noStrike" cap="none" spc="0" baseline="0">
                <a:solidFill>
                  <a:srgbClr val="000000"/>
                </a:solidFill>
                <a:effectLst/>
                <a:latin typeface="Helvetica"/>
                <a:ea typeface="Helvetica"/>
                <a:cs typeface="Helvetica"/>
              </a:rPr>
              <a:t>(Kliknite da pustite video)</a:t>
            </a:r>
          </a:p>
        </p:txBody>
      </p:sp>
      <p:pic>
        <p:nvPicPr>
          <p:cNvPr id="6" name="WetProcesses.mp4" descr="WetProcesses.mp4">
            <a:hlinkClick r:id="" action="ppaction://media"/>
            <a:extLst>
              <a:ext uri="{FF2B5EF4-FFF2-40B4-BE49-F238E27FC236}">
                <a16:creationId xmlns:a16="http://schemas.microsoft.com/office/drawing/2014/main" id="{2BD82198-DA92-D14B-B21F-584B98E0095E}"/>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38337230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9968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p:cTn id="12" fill="hold" display="0">
                  <p:stCondLst>
                    <p:cond delay="indefinite"/>
                  </p:stCondLst>
                </p:cTn>
                <p:tgtEl>
                  <p:spTgt spid="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0B23A0-2127-4046-8890-7DD359A9FB3F}"/>
              </a:ext>
            </a:extLst>
          </p:cNvPr>
          <p:cNvSpPr>
            <a:spLocks noGrp="1"/>
          </p:cNvSpPr>
          <p:nvPr>
            <p:ph type="body" sz="quarter" idx="10"/>
            <p:custDataLst>
              <p:tags r:id="rId1"/>
            </p:custDataLst>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KORIŠTENJE VLAŽNIH PROCESA</a:t>
            </a:r>
          </a:p>
        </p:txBody>
      </p:sp>
      <p:sp>
        <p:nvSpPr>
          <p:cNvPr id="3" name="Text Placeholder 2">
            <a:extLst>
              <a:ext uri="{FF2B5EF4-FFF2-40B4-BE49-F238E27FC236}">
                <a16:creationId xmlns:a16="http://schemas.microsoft.com/office/drawing/2014/main" id="{020B212C-3901-1347-8517-AFA29C8BED9E}"/>
              </a:ext>
            </a:extLst>
          </p:cNvPr>
          <p:cNvSpPr>
            <a:spLocks noGrp="1"/>
          </p:cNvSpPr>
          <p:nvPr>
            <p:ph type="body" sz="quarter" idx="11"/>
            <p:custDataLst>
              <p:tags r:id="rId2"/>
            </p:custDataLst>
          </p:nvPr>
        </p:nvSpPr>
        <p:spPr>
          <a:xfrm>
            <a:off x="777242" y="2715277"/>
            <a:ext cx="5686619" cy="3301845"/>
          </a:xfrm>
        </p:spPr>
        <p:txBody>
          <a:bodyPr anchor="t"/>
          <a:lstStyle/>
          <a:p>
            <a:pPr>
              <a:lnSpc>
                <a:spcPts val="2400"/>
              </a:lnSpc>
            </a:pPr>
            <a:r>
              <a:rPr lang="hr" sz="1800" b="0" i="0" strike="noStrike" cap="none" spc="0" baseline="0" dirty="0">
                <a:solidFill>
                  <a:srgbClr val="000000"/>
                </a:solidFill>
                <a:effectLst/>
                <a:latin typeface="Helvetica"/>
                <a:ea typeface="Helvetica"/>
                <a:cs typeface="Helvetica"/>
              </a:rPr>
              <a:t>Vlažni procesi su uvijek poželjni, kad god su dostupni (i sigurni). Kada koristite vlažne procese: </a:t>
            </a:r>
          </a:p>
          <a:p>
            <a:pPr marL="342900" indent="-34290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Vodite računa da prostorija bude dobro provetrena</a:t>
            </a:r>
          </a:p>
          <a:p>
            <a:pPr marL="342900" indent="-34290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Vodite računa da je dovod vode odgovarajući i prilagođen zadatku koji se obavlja</a:t>
            </a:r>
          </a:p>
          <a:p>
            <a:pPr marL="342900" indent="-34290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Čistite korišćenjem vlažnih metoda</a:t>
            </a:r>
          </a:p>
          <a:p>
            <a:pPr marL="342900" indent="-34290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Sprječite zamrzavanje vode</a:t>
            </a:r>
          </a:p>
          <a:p>
            <a:pPr marL="342900" indent="-34290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Provjerite ima li bakterija izazvanih vodom gdje se mogu formirati kapi u zraku</a:t>
            </a:r>
          </a:p>
        </p:txBody>
      </p:sp>
      <p:pic>
        <p:nvPicPr>
          <p:cNvPr id="5" name="Picture Placeholder 4">
            <a:extLst>
              <a:ext uri="{FF2B5EF4-FFF2-40B4-BE49-F238E27FC236}">
                <a16:creationId xmlns:a16="http://schemas.microsoft.com/office/drawing/2014/main" id="{4B28EFD8-EB9B-A249-9167-D0BC6155567F}"/>
              </a:ext>
            </a:extLst>
          </p:cNvPr>
          <p:cNvPicPr>
            <a:picLocks noGrp="1" noChangeAspect="1"/>
          </p:cNvPicPr>
          <p:nvPr>
            <p:ph type="pic" sz="quarter" idx="12"/>
            <p:custDataLst>
              <p:tags r:id="rId3"/>
            </p:custDataLst>
          </p:nvPr>
        </p:nvPicPr>
        <p:blipFill>
          <a:blip r:embed="rId6"/>
          <a:srcRect l="11126" t="15165" r="14143" b="21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69052385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6869031" cy="850900"/>
          </a:xfrm>
        </p:spPr>
        <p:txBody>
          <a:bodyPr/>
          <a:lstStyle/>
          <a:p>
            <a:pPr>
              <a:lnSpc>
                <a:spcPct val="100000"/>
              </a:lnSpc>
            </a:pPr>
            <a:r>
              <a:rPr lang="hr" sz="2800" b="1" i="0" strike="noStrike" cap="none" spc="0" baseline="0" dirty="0">
                <a:solidFill>
                  <a:srgbClr val="F6A317"/>
                </a:solidFill>
                <a:effectLst/>
                <a:latin typeface="Helvetica"/>
                <a:ea typeface="Helvetica"/>
                <a:cs typeface="Helvetica"/>
              </a:rPr>
              <a:t>ŠTA TREBA RADITI I NE TREBA RADITI PRILIKOM VLAŽNOG PROCESA</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2" y="2750996"/>
            <a:ext cx="11046895" cy="3230407"/>
          </a:xfrm>
        </p:spPr>
        <p:txBody>
          <a:bodyPr/>
          <a:lstStyle/>
          <a:p>
            <a:pPr>
              <a:lnSpc>
                <a:spcPct val="100000"/>
              </a:lnSpc>
            </a:pPr>
            <a:r>
              <a:rPr lang="hr" sz="1600" b="1" i="0" strike="noStrike" cap="none" spc="0" baseline="0" dirty="0">
                <a:solidFill>
                  <a:srgbClr val="000000"/>
                </a:solidFill>
                <a:effectLst/>
                <a:latin typeface="Helvetica"/>
                <a:ea typeface="Helvetica"/>
                <a:cs typeface="Helvetica"/>
              </a:rPr>
              <a:t>TREBA</a:t>
            </a:r>
          </a:p>
          <a:p>
            <a:pPr marL="285750" indent="-285750">
              <a:lnSpc>
                <a:spcPct val="100000"/>
              </a:lnSpc>
              <a:buSzPct val="85000"/>
              <a:buFont typeface=".Apple Color Emoji UI"/>
              <a:buChar char="✅"/>
            </a:pPr>
            <a:r>
              <a:rPr lang="hr" sz="1600" b="0" i="0" strike="noStrike" cap="none" spc="0" baseline="0" dirty="0">
                <a:solidFill>
                  <a:srgbClr val="000000"/>
                </a:solidFill>
                <a:effectLst/>
                <a:latin typeface="Helvetica"/>
                <a:ea typeface="Helvetica"/>
                <a:cs typeface="Helvetica"/>
              </a:rPr>
              <a:t>Koristiti suzbijanje prašine vodom kada god je to moguće i sigurno</a:t>
            </a:r>
          </a:p>
          <a:p>
            <a:pPr marL="285750" indent="-285750">
              <a:lnSpc>
                <a:spcPct val="100000"/>
              </a:lnSpc>
              <a:buSzPct val="85000"/>
              <a:buFont typeface=".Apple Color Emoji UI"/>
              <a:buChar char="✅"/>
            </a:pPr>
            <a:r>
              <a:rPr lang="hr" sz="1600" b="0" i="0" strike="noStrike" cap="none" spc="0" baseline="0" dirty="0">
                <a:solidFill>
                  <a:srgbClr val="000000"/>
                </a:solidFill>
                <a:effectLst/>
                <a:latin typeface="Helvetica"/>
                <a:ea typeface="Helvetica"/>
                <a:cs typeface="Helvetica"/>
              </a:rPr>
              <a:t>Postarati se da se voda odvodi u odgovarajući odvodni sustav</a:t>
            </a:r>
          </a:p>
          <a:p>
            <a:pPr marL="285750" indent="-285750">
              <a:lnSpc>
                <a:spcPct val="100000"/>
              </a:lnSpc>
              <a:spcAft>
                <a:spcPts val="1000"/>
              </a:spcAft>
              <a:buSzPct val="85000"/>
              <a:buFont typeface=".Apple Color Emoji UI"/>
              <a:buChar char="✅"/>
            </a:pPr>
            <a:r>
              <a:rPr lang="hr" sz="1600" b="0" i="0" strike="noStrike" cap="none" spc="0" baseline="0" dirty="0">
                <a:solidFill>
                  <a:srgbClr val="000000"/>
                </a:solidFill>
                <a:effectLst/>
                <a:latin typeface="Helvetica"/>
                <a:ea typeface="Helvetica"/>
                <a:cs typeface="Helvetica"/>
              </a:rPr>
              <a:t>Odmah očistiti prolivenu vodu i barice</a:t>
            </a:r>
          </a:p>
          <a:p>
            <a:pPr>
              <a:lnSpc>
                <a:spcPct val="100000"/>
              </a:lnSpc>
            </a:pPr>
            <a:r>
              <a:rPr lang="hr" sz="1600" b="1" i="0" strike="noStrike" cap="none" spc="0" baseline="0" dirty="0">
                <a:solidFill>
                  <a:srgbClr val="000000"/>
                </a:solidFill>
                <a:effectLst/>
                <a:latin typeface="Helvetica"/>
                <a:ea typeface="Helvetica"/>
                <a:cs typeface="Helvetica"/>
              </a:rPr>
              <a:t>NE TREBA</a:t>
            </a:r>
          </a:p>
          <a:p>
            <a:pPr marL="285750" indent="-285750">
              <a:lnSpc>
                <a:spcPct val="100000"/>
              </a:lnSpc>
              <a:buSzPct val="85000"/>
              <a:buFont typeface=".Apple Color Emoji UI"/>
              <a:buChar char="❌"/>
            </a:pPr>
            <a:r>
              <a:rPr lang="hr" sz="1600" b="0" i="0" strike="noStrike" cap="none" spc="0" baseline="0" dirty="0">
                <a:solidFill>
                  <a:srgbClr val="000000"/>
                </a:solidFill>
                <a:effectLst/>
                <a:latin typeface="Helvetica"/>
                <a:ea typeface="Helvetica"/>
                <a:cs typeface="Helvetica"/>
              </a:rPr>
              <a:t>Koristiti jak pritisak vode koji može uznemiriti slegnutu prašinu. Blago prskanje vode je učinkovitije od jakog mlaza.</a:t>
            </a:r>
          </a:p>
          <a:p>
            <a:pPr marL="285750" indent="-285750">
              <a:lnSpc>
                <a:spcPct val="100000"/>
              </a:lnSpc>
              <a:buSzPct val="85000"/>
              <a:buFont typeface=".Apple Color Emoji UI"/>
              <a:buChar char="❌"/>
            </a:pPr>
            <a:r>
              <a:rPr lang="hr" sz="1600" b="0" i="0" strike="noStrike" cap="none" spc="0" baseline="0" dirty="0">
                <a:solidFill>
                  <a:srgbClr val="000000"/>
                </a:solidFill>
                <a:effectLst/>
                <a:latin typeface="Helvetica"/>
                <a:ea typeface="Helvetica"/>
                <a:cs typeface="Helvetica"/>
              </a:rPr>
              <a:t>Koristiti suzbijanje prašine vodom na uređajima koji ne podržavaju inflitraciju vode</a:t>
            </a:r>
          </a:p>
          <a:p>
            <a:pPr marL="285750" indent="-285750">
              <a:lnSpc>
                <a:spcPct val="100000"/>
              </a:lnSpc>
              <a:buSzPct val="85000"/>
              <a:buFont typeface=".Apple Color Emoji UI"/>
              <a:buChar char="❌"/>
            </a:pPr>
            <a:r>
              <a:rPr lang="hr" sz="1600" b="0" i="0" strike="noStrike" cap="none" spc="0" baseline="0" dirty="0">
                <a:solidFill>
                  <a:srgbClr val="FF0000"/>
                </a:solidFill>
                <a:effectLst/>
                <a:latin typeface="Helvetica"/>
                <a:ea typeface="Helvetica"/>
                <a:cs typeface="Helvetica"/>
              </a:rPr>
              <a:t>Tekst za predavača – Dodajte tekst o mjerama povezanim vlažnim procesima koji je relevantan u vašem kontekstu</a:t>
            </a:r>
          </a:p>
          <a:p>
            <a:pPr marL="285750" indent="-285750">
              <a:lnSpc>
                <a:spcPct val="100000"/>
              </a:lnSpc>
              <a:buSzPct val="85000"/>
              <a:buFont typeface=".Apple Color Emoji UI"/>
              <a:buChar char="✅"/>
            </a:pPr>
            <a:endParaRPr lang="en-US" dirty="0"/>
          </a:p>
          <a:p>
            <a:pPr marL="285750" indent="-285750">
              <a:lnSpc>
                <a:spcPct val="100000"/>
              </a:lnSpc>
              <a:buSzPct val="85000"/>
              <a:buFont typeface=".Apple Color Emoji UI"/>
              <a:buChar char="✅"/>
            </a:pPr>
            <a:endParaRPr lang="en-US" dirty="0"/>
          </a:p>
        </p:txBody>
      </p:sp>
    </p:spTree>
    <p:extLst>
      <p:ext uri="{BB962C8B-B14F-4D97-AF65-F5344CB8AC3E}">
        <p14:creationId xmlns:p14="http://schemas.microsoft.com/office/powerpoint/2010/main" val="28306537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PRAZAN SLAJD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a:xfrm>
            <a:off x="777243" y="2362676"/>
            <a:ext cx="5224384" cy="3682369"/>
          </a:xfrm>
        </p:spPr>
        <p:txBody>
          <a:bodyPr/>
          <a:lstStyle/>
          <a:p>
            <a:pPr>
              <a:lnSpc>
                <a:spcPts val="2400"/>
              </a:lnSpc>
            </a:pPr>
            <a:r>
              <a:rPr lang="hr" sz="1800" b="0" i="0" strike="noStrike" cap="none" spc="0" baseline="0" dirty="0">
                <a:solidFill>
                  <a:srgbClr val="000000"/>
                </a:solidFill>
                <a:effectLst/>
                <a:latin typeface="Helvetica"/>
                <a:ea typeface="Helvetica"/>
                <a:cs typeface="Helvetica"/>
              </a:rPr>
              <a:t>Upotrijebite ovaj slajd da napravite prilagođenu obuku specifičnu za radno okruženje ili kontekst.</a:t>
            </a:r>
          </a:p>
          <a:p>
            <a:pPr>
              <a:lnSpc>
                <a:spcPts val="2400"/>
              </a:lnSpc>
            </a:pPr>
            <a:r>
              <a:rPr lang="hr" sz="1800" b="0" i="0" strike="noStrike" cap="none" spc="0" baseline="0" dirty="0">
                <a:solidFill>
                  <a:srgbClr val="000000"/>
                </a:solidFill>
                <a:effectLst/>
                <a:latin typeface="Helvetica"/>
                <a:ea typeface="Helvetica"/>
                <a:cs typeface="Helvetica"/>
              </a:rPr>
              <a:t>Da promjenite sliku, desni klik &gt; promjeni sliku &gt; iz datoteke.</a:t>
            </a:r>
          </a:p>
          <a:p>
            <a:pPr>
              <a:lnSpc>
                <a:spcPts val="2400"/>
              </a:lnSpc>
            </a:pPr>
            <a:r>
              <a:rPr lang="hr" sz="1800" b="0" i="0" strike="noStrike" cap="none" spc="0" baseline="0" dirty="0">
                <a:solidFill>
                  <a:srgbClr val="000000"/>
                </a:solidFill>
                <a:effectLst/>
                <a:latin typeface="Helvetica"/>
                <a:ea typeface="Helvetica"/>
                <a:cs typeface="Helvetica"/>
              </a:rPr>
              <a:t>Da napravite još slajdova, kliknite na „Novi slajd“ na gornjem jezičku.</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3485114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ZAKLJUČAK</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2" y="2362676"/>
            <a:ext cx="5639323" cy="3682369"/>
          </a:xfrm>
        </p:spPr>
        <p:txBody>
          <a:bodyPr lIns="91440" tIns="45720" rIns="91440" bIns="45720" anchor="t"/>
          <a:lstStyle/>
          <a:p>
            <a:pPr>
              <a:lnSpc>
                <a:spcPts val="2400"/>
              </a:lnSpc>
              <a:spcBef>
                <a:spcPts val="600"/>
              </a:spcBef>
              <a:spcAft>
                <a:spcPts val="1000"/>
              </a:spcAft>
            </a:pPr>
            <a:r>
              <a:rPr lang="hr" sz="2000" b="0" i="0" strike="noStrike" cap="none" spc="0" baseline="0" dirty="0">
                <a:solidFill>
                  <a:srgbClr val="000000"/>
                </a:solidFill>
                <a:effectLst/>
                <a:latin typeface="Helvetica"/>
                <a:ea typeface="Helvetica"/>
                <a:cs typeface="Helvetica"/>
              </a:rPr>
              <a:t>Vlažni procesi drže prašinu na minimumu i smanjuju rizik izloženosti RCS-u.</a:t>
            </a:r>
          </a:p>
          <a:p>
            <a:pPr>
              <a:lnSpc>
                <a:spcPts val="2400"/>
              </a:lnSpc>
              <a:spcBef>
                <a:spcPts val="600"/>
              </a:spcBef>
              <a:spcAft>
                <a:spcPts val="1000"/>
              </a:spcAft>
            </a:pPr>
            <a:r>
              <a:rPr lang="hr" sz="2000" b="0" i="0" strike="noStrike" cap="none" spc="0" baseline="0" dirty="0">
                <a:solidFill>
                  <a:srgbClr val="000000"/>
                </a:solidFill>
                <a:effectLst/>
                <a:latin typeface="Helvetica"/>
                <a:ea typeface="Helvetica"/>
                <a:cs typeface="Helvetica"/>
              </a:rPr>
              <a:t>Zapamtite:</a:t>
            </a:r>
          </a:p>
          <a:p>
            <a:pPr marL="285750" indent="-285750">
              <a:lnSpc>
                <a:spcPts val="2400"/>
              </a:lnSpc>
              <a:spcBef>
                <a:spcPts val="600"/>
              </a:spcBef>
              <a:spcAft>
                <a:spcPts val="600"/>
              </a:spcAft>
              <a:buClr>
                <a:srgbClr val="F1B600"/>
              </a:buClr>
              <a:buSzPct val="120000"/>
              <a:buFont typeface="Wingdings" pitchFamily="2" charset="2"/>
              <a:buChar char="q"/>
            </a:pPr>
            <a:r>
              <a:rPr lang="hr" sz="2000" dirty="0">
                <a:solidFill>
                  <a:srgbClr val="000000"/>
                </a:solidFill>
                <a:latin typeface="Helvetica"/>
                <a:ea typeface="Helvetica"/>
                <a:cs typeface="Helvetica"/>
              </a:rPr>
              <a:t>Uvijek</a:t>
            </a:r>
            <a:r>
              <a:rPr lang="hr" sz="2000" b="0" i="0" strike="noStrike" cap="none" spc="0" baseline="0" dirty="0">
                <a:solidFill>
                  <a:srgbClr val="000000"/>
                </a:solidFill>
                <a:effectLst/>
                <a:latin typeface="Helvetica"/>
                <a:ea typeface="Helvetica"/>
                <a:cs typeface="Helvetica"/>
              </a:rPr>
              <a:t> koristite vodene sustave kad god su dostupni</a:t>
            </a:r>
          </a:p>
          <a:p>
            <a:pPr marL="285750" indent="-285750">
              <a:lnSpc>
                <a:spcPts val="2400"/>
              </a:lnSpc>
              <a:spcBef>
                <a:spcPts val="600"/>
              </a:spcBef>
              <a:spcAft>
                <a:spcPts val="600"/>
              </a:spcAft>
              <a:buClr>
                <a:srgbClr val="F1B600"/>
              </a:buClr>
              <a:buSzPct val="120000"/>
              <a:buFont typeface="Wingdings" pitchFamily="2" charset="2"/>
              <a:buChar char="q"/>
            </a:pPr>
            <a:r>
              <a:rPr lang="hr" sz="2000" dirty="0">
                <a:solidFill>
                  <a:srgbClr val="000000"/>
                </a:solidFill>
                <a:latin typeface="Helvetica"/>
                <a:ea typeface="Helvetica"/>
                <a:cs typeface="Helvetica"/>
              </a:rPr>
              <a:t>Provjerite</a:t>
            </a:r>
            <a:r>
              <a:rPr lang="hr" sz="2000" b="0" i="0" strike="noStrike" cap="none" spc="0" baseline="0" dirty="0">
                <a:solidFill>
                  <a:srgbClr val="000000"/>
                </a:solidFill>
                <a:effectLst/>
                <a:latin typeface="Helvetica"/>
                <a:ea typeface="Helvetica"/>
                <a:cs typeface="Helvetica"/>
              </a:rPr>
              <a:t> da li vodeni sustavi odgovaraju zadatku koji obavljate</a:t>
            </a:r>
          </a:p>
          <a:p>
            <a:pPr marL="285750" indent="-285750">
              <a:lnSpc>
                <a:spcPts val="2400"/>
              </a:lnSpc>
              <a:spcBef>
                <a:spcPts val="600"/>
              </a:spcBef>
              <a:spcAft>
                <a:spcPts val="600"/>
              </a:spcAft>
              <a:buClr>
                <a:srgbClr val="F1B600"/>
              </a:buClr>
              <a:buSzPct val="120000"/>
              <a:buFont typeface="Wingdings" pitchFamily="2" charset="2"/>
              <a:buChar char="q"/>
            </a:pPr>
            <a:r>
              <a:rPr lang="hr" sz="2000" b="0" i="0" strike="noStrike" cap="none" spc="0" baseline="0" dirty="0">
                <a:solidFill>
                  <a:srgbClr val="000000"/>
                </a:solidFill>
                <a:effectLst/>
                <a:latin typeface="Helvetica"/>
                <a:ea typeface="Helvetica"/>
                <a:cs typeface="Helvetica"/>
              </a:rPr>
              <a:t>Ako sumnjate da vodeni sustav nije ispravan, kontaktirajte menadžera na licu </a:t>
            </a:r>
            <a:r>
              <a:rPr lang="hr" sz="2000" dirty="0">
                <a:solidFill>
                  <a:srgbClr val="000000"/>
                </a:solidFill>
                <a:latin typeface="Helvetica"/>
                <a:ea typeface="Helvetica"/>
                <a:cs typeface="Helvetica"/>
              </a:rPr>
              <a:t>mjesta</a:t>
            </a:r>
            <a:endParaRPr lang="hr" sz="20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spcAft>
                <a:spcPts val="600"/>
              </a:spcAft>
              <a:buClr>
                <a:srgbClr val="F1B600"/>
              </a:buClr>
              <a:buSzPct val="120000"/>
              <a:buFont typeface="Wingdings" pitchFamily="2" charset="2"/>
              <a:buChar char="q"/>
            </a:pPr>
            <a:endParaRPr lang="en-GB" sz="2000" dirty="0"/>
          </a:p>
          <a:p>
            <a:pPr>
              <a:lnSpc>
                <a:spcPts val="2400"/>
              </a:lnSpc>
            </a:pPr>
            <a:endParaRPr lang="en-US"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70799655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DODATNO UČENJE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11051901" cy="2785201"/>
          </a:xfrm>
        </p:spPr>
        <p:txBody>
          <a:bodyPr numCol="2"/>
          <a:lstStyle/>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a:solidFill>
                  <a:srgbClr val="000000"/>
                </a:solidFill>
                <a:effectLst/>
                <a:latin typeface="Helvetica"/>
                <a:ea typeface="Helvetica"/>
                <a:cs typeface="Helvetica"/>
                <a:hlinkClick r:id="rId7" history="0"/>
              </a:rPr>
              <a:t>Dobra praksa za vlažnu obradu minerala koji sadrže kristalizirani silicijum pomoću ručnog električnog alata (zadatak 2.1.14d)</a:t>
            </a:r>
          </a:p>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a:solidFill>
                  <a:srgbClr val="000000"/>
                </a:solidFill>
                <a:effectLst/>
                <a:latin typeface="Helvetica"/>
                <a:ea typeface="Helvetica"/>
                <a:cs typeface="Helvetica"/>
                <a:hlinkClick r:id="rId7" history="0"/>
              </a:rPr>
              <a:t>Dobra praksa za korišćenje vode/aditiva za smanjenje nivoa prašine na putevima ili otvorenim površinama (zadatak 2.2.27)</a:t>
            </a:r>
          </a:p>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a:solidFill>
                  <a:srgbClr val="000000"/>
                </a:solidFill>
                <a:effectLst/>
                <a:latin typeface="Helvetica"/>
                <a:ea typeface="Helvetica"/>
                <a:cs typeface="Helvetica"/>
                <a:hlinkClick r:id="rId7" history="0"/>
              </a:rPr>
              <a:t>Dobra praksa za suzbijanje prašine vodom (zadatak 2.2.35)</a:t>
            </a:r>
          </a:p>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a:solidFill>
                  <a:srgbClr val="000000"/>
                </a:solidFill>
                <a:effectLst/>
                <a:latin typeface="Helvetica"/>
                <a:ea typeface="Helvetica"/>
                <a:cs typeface="Helvetica"/>
                <a:hlinkClick r:id="rId7" history="0"/>
              </a:rPr>
              <a:t>Dobra praksa za vlaže procese sečenje blokova, aglomerisanih i prirodnih stena (zadatak 2.2.42)</a:t>
            </a:r>
          </a:p>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a:solidFill>
                  <a:srgbClr val="000000"/>
                </a:solidFill>
                <a:effectLst/>
                <a:latin typeface="Helvetica"/>
                <a:ea typeface="Helvetica"/>
                <a:cs typeface="Helvetica"/>
                <a:hlinkClick r:id="rId8" history="0"/>
              </a:rPr>
              <a:t>NEPSI Vodič za dobru praksu</a:t>
            </a:r>
          </a:p>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a:solidFill>
                  <a:srgbClr val="000000"/>
                </a:solidFill>
                <a:effectLst/>
                <a:latin typeface="Helvetica"/>
                <a:ea typeface="Helvetica"/>
                <a:cs typeface="Helvetica"/>
                <a:hlinkClick r:id="rId9" history="0"/>
              </a:rPr>
              <a:t>NEPSI Vodič za SME</a:t>
            </a:r>
          </a:p>
        </p:txBody>
      </p:sp>
      <p:sp>
        <p:nvSpPr>
          <p:cNvPr id="4" name="Rounded Rectangle 3">
            <a:extLst>
              <a:ext uri="{FF2B5EF4-FFF2-40B4-BE49-F238E27FC236}">
                <a16:creationId xmlns:a16="http://schemas.microsoft.com/office/drawing/2014/main" id="{77DEDC51-779A-7E44-95A7-38B3ED4D9FAA}"/>
              </a:ext>
            </a:extLst>
          </p:cNvPr>
          <p:cNvSpPr/>
          <p:nvPr>
            <p:custDataLst>
              <p:tags r:id="rId3"/>
            </p:custDataLst>
          </p:nvPr>
        </p:nvSpPr>
        <p:spPr>
          <a:xfrm>
            <a:off x="957262" y="5362432"/>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E8BF290C-45A8-6E4D-90E6-D90E346D838B}"/>
              </a:ext>
            </a:extLst>
          </p:cNvPr>
          <p:cNvSpPr/>
          <p:nvPr>
            <p:custDataLst>
              <p:tags r:id="rId4"/>
            </p:custDataLst>
          </p:nvPr>
        </p:nvSpPr>
        <p:spPr>
          <a:xfrm>
            <a:off x="1030398" y="5449233"/>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hr" b="0" i="0" strike="noStrike" cap="none" spc="0" baseline="0" dirty="0">
                <a:solidFill>
                  <a:srgbClr val="000000"/>
                </a:solidFill>
                <a:effectLst/>
                <a:latin typeface="Calibri"/>
                <a:ea typeface="Calibri"/>
                <a:cs typeface="Calibri"/>
              </a:rPr>
              <a:t>Posjetite </a:t>
            </a:r>
            <a:r>
              <a:rPr lang="hr" b="1" i="0" strike="noStrike" cap="none" spc="0" baseline="0" dirty="0">
                <a:solidFill>
                  <a:srgbClr val="000000"/>
                </a:solidFill>
                <a:effectLst/>
                <a:latin typeface="Calibri"/>
                <a:ea typeface="Calibri"/>
                <a:cs typeface="Calibri"/>
              </a:rPr>
              <a:t>NEPSI platformu za e-učenje na</a:t>
            </a:r>
            <a:r>
              <a:rPr lang="hr" b="0" i="0" strike="noStrike" cap="none" spc="0" baseline="0" dirty="0">
                <a:solidFill>
                  <a:srgbClr val="000000"/>
                </a:solidFill>
                <a:effectLst/>
                <a:latin typeface="Calibri"/>
                <a:ea typeface="Calibri"/>
                <a:cs typeface="Calibri"/>
              </a:rPr>
              <a:t> </a:t>
            </a:r>
            <a:r>
              <a:rPr lang="hr" b="0" i="0" strike="noStrike" cap="none" spc="0" baseline="0" dirty="0">
                <a:solidFill>
                  <a:srgbClr val="000000"/>
                </a:solidFill>
                <a:effectLst/>
                <a:latin typeface="Calibri"/>
                <a:ea typeface="Calibri"/>
                <a:cs typeface="Calibri"/>
                <a:hlinkClick r:id="rId10" history="0"/>
              </a:rPr>
              <a:t>training.nepsi.eu</a:t>
            </a:r>
            <a:r>
              <a:rPr lang="hr" b="0" i="0" strike="noStrike" cap="none" spc="0" baseline="0" dirty="0">
                <a:solidFill>
                  <a:srgbClr val="000000"/>
                </a:solidFill>
                <a:effectLst/>
                <a:latin typeface="Calibri"/>
                <a:ea typeface="Calibri"/>
                <a:cs typeface="Calibri"/>
              </a:rPr>
              <a:t> za više izvora o RCS-u.</a:t>
            </a:r>
          </a:p>
        </p:txBody>
      </p:sp>
    </p:spTree>
    <p:extLst>
      <p:ext uri="{BB962C8B-B14F-4D97-AF65-F5344CB8AC3E}">
        <p14:creationId xmlns:p14="http://schemas.microsoft.com/office/powerpoint/2010/main" val="165999710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3"/>
</p:tagLst>
</file>

<file path=ppt/tags/tag14.xml><?xml version="1.0" encoding="utf-8"?>
<p:tagLst xmlns:a="http://schemas.openxmlformats.org/drawingml/2006/main" xmlns:r="http://schemas.openxmlformats.org/officeDocument/2006/relationships" xmlns:p="http://schemas.openxmlformats.org/presentationml/2006/main">
  <p:tag name="AS_UNIQUEID" val="14"/>
</p:tagLst>
</file>

<file path=ppt/tags/tag15.xml><?xml version="1.0" encoding="utf-8"?>
<p:tagLst xmlns:a="http://schemas.openxmlformats.org/drawingml/2006/main" xmlns:r="http://schemas.openxmlformats.org/officeDocument/2006/relationships" xmlns:p="http://schemas.openxmlformats.org/presentationml/2006/main">
  <p:tag name="AS_UNIQUEID" val="15"/>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28"/>
</p:tagLst>
</file>

<file path=ppt/tags/tag26.xml><?xml version="1.0" encoding="utf-8"?>
<p:tagLst xmlns:a="http://schemas.openxmlformats.org/drawingml/2006/main" xmlns:r="http://schemas.openxmlformats.org/officeDocument/2006/relationships" xmlns:p="http://schemas.openxmlformats.org/presentationml/2006/main">
  <p:tag name="AS_UNIQUEID" val="29"/>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40"/>
</p:tagLst>
</file>

<file path=ppt/tags/tag29.xml><?xml version="1.0" encoding="utf-8"?>
<p:tagLst xmlns:a="http://schemas.openxmlformats.org/drawingml/2006/main" xmlns:r="http://schemas.openxmlformats.org/officeDocument/2006/relationships" xmlns:p="http://schemas.openxmlformats.org/presentationml/2006/main">
  <p:tag name="AS_UNIQUEID" val="41"/>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36"/>
</p:tagLst>
</file>

<file path=ppt/tags/tag33.xml><?xml version="1.0" encoding="utf-8"?>
<p:tagLst xmlns:a="http://schemas.openxmlformats.org/drawingml/2006/main" xmlns:r="http://schemas.openxmlformats.org/officeDocument/2006/relationships" xmlns:p="http://schemas.openxmlformats.org/presentationml/2006/main">
  <p:tag name="AS_UNIQUEID" val="37"/>
</p:tagLst>
</file>

<file path=ppt/tags/tag34.xml><?xml version="1.0" encoding="utf-8"?>
<p:tagLst xmlns:a="http://schemas.openxmlformats.org/drawingml/2006/main" xmlns:r="http://schemas.openxmlformats.org/officeDocument/2006/relationships" xmlns:p="http://schemas.openxmlformats.org/presentationml/2006/main">
  <p:tag name="AS_UNIQUEID" val="3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6d9d7403-2d8c-4818-ae25-2c5629bc7330"/>
    <ds:schemaRef ds:uri="http://purl.org/dc/dcmitype/"/>
    <ds:schemaRef ds:uri="http://purl.org/dc/elements/1.1/"/>
    <ds:schemaRef ds:uri="http://purl.org/dc/terms/"/>
    <ds:schemaRef ds:uri="http://schemas.microsoft.com/office/2006/metadata/properties"/>
    <ds:schemaRef ds:uri="http://www.w3.org/XML/1998/namespace"/>
    <ds:schemaRef ds:uri="http://schemas.openxmlformats.org/package/2006/metadata/core-properties"/>
    <ds:schemaRef ds:uri="http://schemas.microsoft.com/office/2006/documentManagement/types"/>
    <ds:schemaRef ds:uri="http://schemas.microsoft.com/office/infopath/2007/PartnerControls"/>
    <ds:schemaRef ds:uri="d8ecf516-e360-4672-81b9-68723bedb71f"/>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6B990EDE-890A-4AF7-A8BE-36589D5309D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37</TotalTime>
  <Words>1091</Words>
  <Application>Microsoft Macintosh PowerPoint</Application>
  <PresentationFormat>Widescreen</PresentationFormat>
  <Paragraphs>96</Paragraphs>
  <Slides>13</Slides>
  <Notes>12</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45</cp:revision>
  <dcterms:created xsi:type="dcterms:W3CDTF">2020-01-29T17:43:15Z</dcterms:created>
  <dcterms:modified xsi:type="dcterms:W3CDTF">2024-11-13T12:25:02Z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