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84762"/>
  </p:normalViewPr>
  <p:slideViewPr>
    <p:cSldViewPr snapToGrid="0" snapToObjects="1">
      <p:cViewPr varScale="1">
        <p:scale>
          <a:sx n="103" d="100"/>
          <a:sy n="103" d="100"/>
        </p:scale>
        <p:origin x="105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800" b="0" i="0" strike="noStrike" cap="none" spc="0" baseline="0" dirty="0">
                <a:solidFill>
                  <a:srgbClr val="000000"/>
                </a:solidFill>
                <a:effectLst/>
                <a:latin typeface="Calibri"/>
                <a:ea typeface="Calibri"/>
                <a:cs typeface="Calibri"/>
              </a:rPr>
              <a:t>Pārmērīga ieelpojamā kristāliskā silīcija dioksīda (</a:t>
            </a:r>
            <a:r>
              <a:rPr lang="lv" sz="1800" b="0" i="1" strike="noStrike" cap="none" spc="0" baseline="0" dirty="0">
                <a:solidFill>
                  <a:srgbClr val="000000"/>
                </a:solidFill>
                <a:effectLst/>
                <a:latin typeface="Calibri"/>
                <a:ea typeface="Calibri"/>
                <a:cs typeface="Calibri"/>
              </a:rPr>
              <a:t>RCS</a:t>
            </a:r>
            <a:r>
              <a:rPr lang="lv" sz="1800" b="0" i="0" strike="noStrike" cap="none" spc="0" baseline="0" dirty="0">
                <a:solidFill>
                  <a:srgbClr val="000000"/>
                </a:solidFill>
                <a:effectLst/>
                <a:latin typeface="Calibri"/>
                <a:ea typeface="Calibri"/>
                <a:cs typeface="Calibri"/>
              </a:rPr>
              <a:t>) iedarbība ilgtermiņā var izraisīt nopietnas veselības problēmas darbiniekiem. Šā iemesla dēļ ir svarīgi, lai visi darbinieki būtu informēti par labo praksi, kas ierobežo vai novērš silīcija dioksīda putekļu iedarbību.</a:t>
            </a:r>
          </a:p>
          <a:p>
            <a:endParaRPr lang="en-US" dirty="0"/>
          </a:p>
          <a:p>
            <a:pPr marL="0" marR="0" lvl="0" indent="0" algn="l" defTabSz="914400" rtl="0" eaLnBrk="1" fontAlgn="auto" latinLnBrk="0" hangingPunct="1">
              <a:lnSpc>
                <a:spcPct val="100000"/>
              </a:lnSpc>
              <a:spcBef>
                <a:spcPct val="0"/>
              </a:spcBef>
              <a:spcAft>
                <a:spcPct val="0"/>
              </a:spcAft>
              <a:buClrTx/>
              <a:buSzTx/>
              <a:buFontTx/>
              <a:buNone/>
              <a:defRPr/>
            </a:pPr>
            <a:r>
              <a:rPr lang="lv" sz="1200" b="0" i="0" strike="noStrike" cap="none" spc="0" baseline="0" dirty="0">
                <a:solidFill>
                  <a:srgbClr val="000000"/>
                </a:solidFill>
                <a:effectLst/>
                <a:latin typeface="Calibri"/>
                <a:ea typeface="Calibri"/>
                <a:cs typeface="Calibri"/>
              </a:rPr>
              <a:t>Šīs apmācības sniedz norādījumus par kristālisko silīcija dioksīdu saturošu materiālu apstrādi (piemēram, urbšanu, griešanu, slīpēšanu), izmantojot ar ūdens sistēmu aprīkotus rokas elektroinstrumentus.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200" b="0" i="0" strike="noStrike" cap="none" spc="0" baseline="0">
                <a:solidFill>
                  <a:srgbClr val="000000"/>
                </a:solidFill>
                <a:effectLst/>
                <a:latin typeface="Calibri"/>
                <a:ea typeface="Calibri"/>
                <a:cs typeface="Calibri"/>
              </a:rPr>
              <a:t>Lai izvairītos no bīstamu putekļu, kas rodas augstas enerģijas procesos, iedarbības, uzturiet procesos mitrumu. Ūdens ļauj aizturēt putekļus, samazinot to iedarbību līdz minimumam.</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 sz="1200" b="0" i="0" strike="noStrike" cap="none" spc="0" baseline="0">
                <a:solidFill>
                  <a:srgbClr val="000000"/>
                </a:solidFill>
                <a:effectLst/>
                <a:latin typeface="Calibri"/>
                <a:ea typeface="Calibri"/>
                <a:cs typeface="Calibri"/>
              </a:rPr>
              <a:t>Šajā videoklipā ir parādīta ūdens kā putekļu slāpēšanas līdzekļa ietekme mitrajos procesos. Blakus videoattēlam redzams grafiks un sarkana josla, kas ilustrē putekļu koncentrāciju mg/m3.</a:t>
            </a:r>
          </a:p>
          <a:p>
            <a:endParaRPr lang="en-GB" sz="1200" b="0" i="0" u="none" strike="noStrike" kern="1200">
              <a:solidFill>
                <a:schemeClr val="tx1"/>
              </a:solidFill>
              <a:effectLst/>
              <a:latin typeface="+mn-lt"/>
              <a:ea typeface="+mn-ea"/>
              <a:cs typeface="+mn-cs"/>
            </a:endParaRPr>
          </a:p>
          <a:p>
            <a:r>
              <a:rPr lang="lv" sz="1200" b="0" i="0" strike="noStrike" cap="none" spc="0" baseline="0">
                <a:solidFill>
                  <a:srgbClr val="000000"/>
                </a:solidFill>
                <a:effectLst/>
                <a:latin typeface="Calibri"/>
                <a:ea typeface="Calibri"/>
                <a:cs typeface="Calibri"/>
              </a:rPr>
              <a:t>Putekļu koncentrācijas mērījums neattiecas uz ieelpojamo kristālisko silīcija dioksīdu, tas ir balstīts uz daļēji kvantitatīvu mērījumu. Būtiska ir nevis putekļu koncentrācijas vērtība, bet gan relatīvā atšķirība starp iedarbības līmeņiem ieteicamās prakses laikā un citas prakses laikā.</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v" sz="1800" b="0" i="0" strike="noStrike" cap="none" spc="0" baseline="0">
                <a:solidFill>
                  <a:srgbClr val="000000"/>
                </a:solidFill>
                <a:effectLst/>
                <a:latin typeface="Calibri"/>
                <a:ea typeface="Calibri"/>
                <a:cs typeface="Calibri"/>
              </a:rPr>
              <a:t>Lai ierobežotu putekļu veidošanos gaisā, vienmēr jāizmanto mitrie procesi, ja tādi ir pieejami. Ne visi elektroinstrumenti ir piemēroti mitrajiem procesiem. Pārliecinieties, ka izmantotais aprīkojums ir piemērots attiecīgajam uzdevumam.</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lv" sz="1800" b="0" i="0" strike="noStrike" cap="none" spc="0" baseline="0">
                <a:solidFill>
                  <a:srgbClr val="000000"/>
                </a:solidFill>
                <a:effectLst/>
                <a:latin typeface="Calibri"/>
                <a:ea typeface="Calibri"/>
                <a:cs typeface="Calibri"/>
              </a:rPr>
              <a:t>Pirms mitro procesu izmantošanas pārliecinieties, vai iekārtas un ūdens sistēma darbojas pareizi. Ja jums ir aizdomas, ka iekārta nedarbojas pareizi, sazinieties ar vietnes vadītāju.</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endParaRPr lang="en-US"/>
          </a:p>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v" sz="1000" b="0" i="0" strike="noStrike" cap="none" spc="0" baseline="0">
                <a:solidFill>
                  <a:srgbClr val="000000"/>
                </a:solidFill>
                <a:effectLst/>
                <a:latin typeface="Helvetica"/>
                <a:ea typeface="Helvetica"/>
                <a:cs typeface="Helvetica"/>
              </a:rPr>
              <a:t>Šis mācību materiāls ir izstrādāts NEPSI Labas prakses rokasgrāmatas ietvaros – skat. vietni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347165" y="429114"/>
            <a:ext cx="34701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v" sz="1400" b="1" i="0" strike="noStrike" cap="none" spc="0" baseline="0">
                <a:solidFill>
                  <a:srgbClr val="F6A317"/>
                </a:solidFill>
                <a:effectLst/>
                <a:latin typeface="Helvetica"/>
                <a:ea typeface="Helvetica"/>
                <a:cs typeface="Helvetica"/>
              </a:rPr>
              <a:t>LABĀS PRAKSES APMĀCĪBAS PAR MITRAJIEM PROCESIEM</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723665" cy="850900"/>
          </a:xfrm>
        </p:spPr>
        <p:txBody>
          <a:bodyPr anchor="t"/>
          <a:lstStyle/>
          <a:p>
            <a:pPr>
              <a:lnSpc>
                <a:spcPct val="100000"/>
              </a:lnSpc>
            </a:pPr>
            <a:r>
              <a:rPr lang="lv" sz="2800" b="1" i="0" strike="noStrike" cap="none" spc="0" baseline="0">
                <a:solidFill>
                  <a:srgbClr val="FFFFFF"/>
                </a:solidFill>
                <a:effectLst/>
                <a:latin typeface="Helvetica"/>
                <a:ea typeface="Helvetica"/>
                <a:cs typeface="Helvetica"/>
              </a:rPr>
              <a:t>LABĀS PRAKSES APMĀCĪBAS PAR MITRAJIEM PROCESIEM</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8630307" y="308919"/>
            <a:ext cx="3170395"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PREAMBULA (PASNIEDZĒJAM)</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lv-LV" sz="1800" dirty="0">
                <a:latin typeface="Helvetica"/>
                <a:cs typeface="Helvetica"/>
              </a:rPr>
              <a:t>NEPSI Labās prakses īstenošanā izglītības posma ietvaros NEPSI ir izstrādājusi izglītojošu resursu kopumu.</a:t>
            </a:r>
          </a:p>
          <a:p>
            <a:pPr>
              <a:lnSpc>
                <a:spcPts val="2400"/>
              </a:lnSpc>
            </a:pPr>
            <a:r>
              <a:rPr lang="lv-LV" sz="1800" dirty="0">
                <a:latin typeface="Helvetica"/>
                <a:cs typeface="Helvetica"/>
              </a:rPr>
              <a:t>Katrā PowerPoint mācību prezentācijā ir aplūkota tēma, kas attiecas uz darbiniekiem visās nozarēs, kurās izmanto kristālisko silīcija dioksīdu saturošus materiālus. Mācību prezentācijā ir sniegta informācija par putekļu iedarbības riskiem, kas saistīti ar attiecīgo tematu, un par labu praksi un pieejamajiem pasākumiem, lai tos samazinātu. Mācību mērķis ir informēt un izglītot darbiniekus, lai viņi varētu efektīvi piemērot kontroles pasākumus un samazināt ieelpojamā kristāliskā silīcija dioksīda (</a:t>
            </a:r>
            <a:r>
              <a:rPr lang="lv-LV" sz="1800" i="1" dirty="0">
                <a:latin typeface="Helvetica"/>
                <a:cs typeface="Helvetica"/>
              </a:rPr>
              <a:t>RCS</a:t>
            </a:r>
            <a:r>
              <a:rPr lang="lv-LV" sz="1800" dirty="0">
                <a:latin typeface="Helvetica"/>
                <a:cs typeface="Helvetica"/>
              </a:rPr>
              <a:t>) iedarbību darba vietā.</a:t>
            </a:r>
          </a:p>
          <a:p>
            <a:pPr>
              <a:lnSpc>
                <a:spcPts val="2400"/>
              </a:lnSpc>
            </a:pPr>
            <a:r>
              <a:rPr lang="lv-LV" sz="1800" dirty="0">
                <a:latin typeface="Helvetica"/>
                <a:cs typeface="Helvetica"/>
              </a:rPr>
              <a:t>Izmantojiet tukšo veidni un vietzīmes, lai pēc vajadzības pievienotu papildu informāciju šai mācību paketei.</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IEVĒROJIET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v" sz="1800" b="0" i="0" strike="noStrike" cap="none" spc="0" baseline="0">
                <a:solidFill>
                  <a:srgbClr val="000000"/>
                </a:solidFill>
                <a:effectLst/>
                <a:latin typeface="Helvetica"/>
                <a:ea typeface="Helvetica"/>
                <a:cs typeface="Helvetica"/>
              </a:rPr>
              <a:t>Šajā PowerPoint apmācības prezentācijā sniegtajai informācijai ir konsultatīvs raksturs un informatīvs saturs. Tas nav standarts vai regulējums, un tas neveido jaunus likumā noteiktus pienākumus, nedz arī maina esošos pienākumus, ko nosaka tiesību akti un politika veselības aizsardzības jomā.</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IEVADS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604874" cy="3682369"/>
          </a:xfrm>
        </p:spPr>
        <p:txBody>
          <a:bodyPr/>
          <a:lstStyle/>
          <a:p>
            <a:pPr>
              <a:lnSpc>
                <a:spcPts val="2400"/>
              </a:lnSpc>
              <a:spcAft>
                <a:spcPts val="1000"/>
              </a:spcAft>
            </a:pPr>
            <a:r>
              <a:rPr lang="lv" sz="1800" b="1" i="0" strike="noStrike" cap="none" spc="0" baseline="0" dirty="0">
                <a:solidFill>
                  <a:srgbClr val="000000"/>
                </a:solidFill>
                <a:effectLst/>
                <a:latin typeface="Helvetica"/>
                <a:ea typeface="Helvetica"/>
                <a:cs typeface="Helvetica"/>
              </a:rPr>
              <a:t>Svarīgākais ir iemācīties aizsargāt sevi pret apdraudējumiem, kas var rasties darbā.</a:t>
            </a:r>
          </a:p>
          <a:p>
            <a:pPr>
              <a:lnSpc>
                <a:spcPts val="2400"/>
              </a:lnSpc>
              <a:spcBef>
                <a:spcPts val="600"/>
              </a:spcBef>
            </a:pPr>
            <a:r>
              <a:rPr lang="lv" sz="1800" b="0" i="0" strike="noStrike" cap="none" spc="0" baseline="0" dirty="0">
                <a:solidFill>
                  <a:srgbClr val="000000"/>
                </a:solidFill>
                <a:effectLst/>
                <a:latin typeface="Helvetica"/>
                <a:ea typeface="Helvetica"/>
                <a:cs typeface="Helvetica"/>
              </a:rPr>
              <a:t>Šajā PowerPoint apmācības prezentācijā jūs uzzināsiet:</a:t>
            </a:r>
          </a:p>
          <a:p>
            <a:pPr marL="285750" indent="-285750">
              <a:lnSpc>
                <a:spcPts val="24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Kā ūdens tiek izmantots augstas enerģijas rūpniecības procesos, lai samazinātu ieelpojamo kristāliskā silīcija dioksīda putekļu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iedarbību</a:t>
            </a:r>
          </a:p>
          <a:p>
            <a:pPr marL="285750" indent="-285750">
              <a:lnSpc>
                <a:spcPts val="24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Kā un kad izmantot mitros procesus</a:t>
            </a:r>
          </a:p>
          <a:p>
            <a:pPr marL="285750" indent="-285750">
              <a:lnSpc>
                <a:spcPts val="2400"/>
              </a:lnSpc>
              <a:spcBef>
                <a:spcPts val="600"/>
              </a:spcBef>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Labākā prakse un ieteikumi attiecībā uz mitrajiem procesiem</a:t>
            </a:r>
          </a:p>
          <a:p>
            <a:pPr marL="285750" indent="-285750">
              <a:lnSpc>
                <a:spcPts val="2400"/>
              </a:lnSpc>
              <a:spcBef>
                <a:spcPts val="600"/>
              </a:spcBef>
              <a:buFont typeface="Arial" panose="020B0604020202020204" pitchFamily="34" charset="0"/>
              <a:buChar char="•"/>
            </a:pPr>
            <a:r>
              <a:rPr lang="lv" sz="1800" b="0" i="0" strike="noStrike" cap="none" spc="0" baseline="0" dirty="0">
                <a:solidFill>
                  <a:srgbClr val="FF0000"/>
                </a:solidFill>
                <a:effectLst/>
                <a:latin typeface="Helvetica"/>
                <a:ea typeface="Helvetica"/>
                <a:cs typeface="Helvetica"/>
              </a:rPr>
              <a:t>Teksta daļa, ko aizpilda pasniedzējs – ja esat pievienojis individualizētu slaidu, ievietojiet īsu pārskatu par konteksta materiālu.</a:t>
            </a: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PUTEKĻU KONTROLES METODES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v" sz="1800" b="0" i="0" strike="noStrike" cap="none" spc="0" baseline="0">
                <a:solidFill>
                  <a:srgbClr val="000000"/>
                </a:solidFill>
                <a:effectLst/>
                <a:latin typeface="Helvetica"/>
                <a:ea typeface="Helvetica"/>
                <a:cs typeface="Helvetica"/>
              </a:rPr>
              <a:t>Mitrie procesi ir viena no piecām galvenajām putekļu kontroles metodēm.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LABA HIGIĒNA / UZKOPŠANA</a:t>
            </a:r>
          </a:p>
          <a:p>
            <a:r>
              <a:rPr lang="lv" sz="1200" b="0" i="0" strike="noStrike" cap="none" spc="0" baseline="0">
                <a:solidFill>
                  <a:srgbClr val="000000"/>
                </a:solidFill>
                <a:effectLst/>
                <a:latin typeface="Calibri"/>
                <a:ea typeface="Calibri"/>
                <a:cs typeface="Calibri"/>
              </a:rPr>
              <a:t>Mazgājot darba apģērbu un savācot putekļus, kas rodas darba procesā, ar putekļsūcēju, tiek novērsta putekļu uzkrāšanās laika gaitā – tīra darba vieta ir droša.</a:t>
            </a: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NOROBEŽOŠANA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ražošanas procesu veikšana norobežotā vidē novērš putekļu iedarbību to rašanās vietā.</a:t>
            </a:r>
          </a:p>
          <a:p>
            <a:pPr>
              <a:spcAft>
                <a:spcPts val="300"/>
              </a:spcAft>
            </a:pPr>
            <a:endParaRPr lang="en-US" dirty="0"/>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v" sz="1050" b="1" i="0" strike="noStrike" cap="none" spc="50" baseline="0" dirty="0">
                <a:solidFill>
                  <a:srgbClr val="EF9A2E"/>
                </a:solidFill>
                <a:effectLst/>
                <a:latin typeface="Futura Medium"/>
                <a:ea typeface="Futura Medium"/>
                <a:cs typeface="Futura Medium"/>
              </a:rPr>
              <a:t>NOSŪCE / VENTILĀCIJA</a:t>
            </a:r>
          </a:p>
          <a:p>
            <a:pPr>
              <a:spcAft>
                <a:spcPts val="300"/>
              </a:spcAft>
            </a:pPr>
            <a:r>
              <a:rPr lang="lv" sz="1200" b="0" i="1" strike="noStrike" cap="none" spc="0" baseline="0" dirty="0">
                <a:solidFill>
                  <a:srgbClr val="000000"/>
                </a:solidFill>
                <a:effectLst/>
                <a:latin typeface="Calibri"/>
                <a:ea typeface="Calibri"/>
                <a:cs typeface="Calibri"/>
              </a:rPr>
              <a:t>RCS</a:t>
            </a:r>
            <a:r>
              <a:rPr lang="lv" sz="1200" b="0" i="0" strike="noStrike" cap="none" spc="0" baseline="0" dirty="0">
                <a:solidFill>
                  <a:srgbClr val="000000"/>
                </a:solidFill>
                <a:effectLst/>
                <a:latin typeface="Calibri"/>
                <a:ea typeface="Calibri"/>
                <a:cs typeface="Calibri"/>
              </a:rPr>
              <a:t> uztveršana tā rašanās vietā pirms mēs esam pakļauti tā iedarbībai, un piesārņotā gaisa aizstāšana ar tīru gaisu.</a:t>
            </a:r>
          </a:p>
          <a:p>
            <a:endParaRPr lang="en-US" dirty="0"/>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AIZSARGIERĪCES</a:t>
            </a:r>
          </a:p>
          <a:p>
            <a:r>
              <a:rPr lang="lv" sz="1200" b="0" i="0" strike="noStrike" cap="none" spc="0" baseline="0">
                <a:solidFill>
                  <a:srgbClr val="000000"/>
                </a:solidFill>
                <a:effectLst/>
                <a:latin typeface="Calibri"/>
                <a:ea typeface="Calibri"/>
                <a:cs typeface="Calibri"/>
              </a:rPr>
              <a:t>IAL (piemēram, sejas maskas) aizsargā darbiniekus no putekļiem, ja visi pārējie kontroles pasākumi ir nepietiekami, lai kontrolētu iedarbības risku.</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v" sz="1050" b="1" i="0" strike="noStrike" cap="none" spc="50" baseline="0">
                <a:solidFill>
                  <a:srgbClr val="EF9A2E"/>
                </a:solidFill>
                <a:effectLst/>
                <a:latin typeface="Futura Medium"/>
                <a:ea typeface="Futura Medium"/>
                <a:cs typeface="Futura Medium"/>
              </a:rPr>
              <a:t>ŪDENS</a:t>
            </a:r>
          </a:p>
          <a:p>
            <a:pPr>
              <a:spcAft>
                <a:spcPts val="300"/>
              </a:spcAft>
            </a:pPr>
            <a:r>
              <a:rPr lang="lv" sz="1200" b="0" i="0" strike="noStrike" cap="none" spc="0" baseline="0">
                <a:solidFill>
                  <a:srgbClr val="000000"/>
                </a:solidFill>
                <a:effectLst/>
                <a:latin typeface="Calibri"/>
                <a:ea typeface="Calibri"/>
                <a:cs typeface="Calibri"/>
              </a:rPr>
              <a:t>Mitrinot procesus, tiek novērsta putekļu nonākšana gaisā, jo ūdens aiztur daļiņas.</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v" sz="2800" b="1" i="0" strike="noStrike" cap="none" spc="0" baseline="0">
                <a:solidFill>
                  <a:srgbClr val="F6A317"/>
                </a:solidFill>
                <a:effectLst/>
                <a:latin typeface="Helvetica"/>
                <a:ea typeface="Helvetica"/>
                <a:cs typeface="Helvetica"/>
              </a:rPr>
              <a:t>ŠĪS DARBĪBAS RADĪTIE RISKI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569"/>
            <a:ext cx="5453624" cy="2938988"/>
          </a:xfrm>
        </p:spPr>
        <p:txBody>
          <a:bodyPr anchor="t"/>
          <a:lstStyle/>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Šo iekārtu pareiza darbība ir būtiska, lai mūs aizsargātu pret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Ilgstoša augsta </a:t>
            </a:r>
            <a:r>
              <a:rPr lang="lv" sz="1800" b="0" i="1" strike="noStrike" cap="none" spc="0" baseline="0" dirty="0">
                <a:solidFill>
                  <a:srgbClr val="000000"/>
                </a:solidFill>
                <a:effectLst/>
                <a:latin typeface="Helvetica"/>
                <a:ea typeface="Helvetica"/>
                <a:cs typeface="Helvetica"/>
              </a:rPr>
              <a:t>RCS</a:t>
            </a:r>
            <a:r>
              <a:rPr lang="lv" sz="1800" b="0" i="0" strike="noStrike" cap="none" spc="0" baseline="0" dirty="0">
                <a:solidFill>
                  <a:srgbClr val="000000"/>
                </a:solidFill>
                <a:effectLst/>
                <a:latin typeface="Helvetica"/>
                <a:ea typeface="Helvetica"/>
                <a:cs typeface="Helvetica"/>
              </a:rPr>
              <a:t> līmeņa iedarbība var ierosināt invaliditāti izraisošas plaušu slimības.</a:t>
            </a:r>
          </a:p>
          <a:p>
            <a:pPr>
              <a:lnSpc>
                <a:spcPts val="2400"/>
              </a:lnSpc>
            </a:pPr>
            <a:r>
              <a:rPr lang="lv" sz="1800" b="0" i="0" strike="noStrike" cap="none" spc="0" baseline="0" dirty="0">
                <a:solidFill>
                  <a:srgbClr val="000000"/>
                </a:solidFill>
                <a:effectLst/>
                <a:latin typeface="Helvetica"/>
                <a:ea typeface="Helvetica"/>
                <a:cs typeface="Helvetica"/>
              </a:rPr>
              <a:t>Ir svarīgi, lai mēs katru dienu pasargātu sevi no šo gaisā esošo putekļu iedarbības. </a:t>
            </a:r>
          </a:p>
          <a:p>
            <a:pPr>
              <a:lnSpc>
                <a:spcPts val="2400"/>
              </a:lnSpc>
            </a:pPr>
            <a:r>
              <a:rPr lang="lv" sz="1800" b="0" i="0" strike="noStrike" cap="none" spc="0" baseline="0" dirty="0">
                <a:solidFill>
                  <a:srgbClr val="000000"/>
                </a:solidFill>
                <a:effectLst/>
                <a:latin typeface="Helvetica"/>
                <a:ea typeface="Helvetica"/>
                <a:cs typeface="Helvetica"/>
              </a:rPr>
              <a:t>Ievērojot labu praksi šodien, mēs būsim veseli rīt.</a:t>
            </a:r>
          </a:p>
          <a:p>
            <a:pPr>
              <a:lnSpc>
                <a:spcPts val="2400"/>
              </a:lnSpc>
            </a:pPr>
            <a:r>
              <a:rPr lang="lv" sz="1800" b="0" i="0" strike="noStrike" cap="none" spc="0" baseline="0" dirty="0">
                <a:solidFill>
                  <a:srgbClr val="000000"/>
                </a:solidFill>
                <a:effectLst/>
                <a:latin typeface="Helvetica"/>
                <a:ea typeface="Helvetica"/>
                <a:cs typeface="Helvetica"/>
              </a:rPr>
              <a:t>Kā pavadīsiet savu pensijas laiku?</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pPr>
              <a:lnSpc>
                <a:spcPct val="100000"/>
              </a:lnSpc>
            </a:pPr>
            <a:r>
              <a:rPr lang="lv" sz="2800" b="1" i="0" strike="noStrike" cap="none" spc="0" baseline="0" dirty="0">
                <a:solidFill>
                  <a:srgbClr val="F6A317"/>
                </a:solidFill>
                <a:effectLst/>
                <a:latin typeface="Helvetica"/>
                <a:ea typeface="Helvetica"/>
                <a:cs typeface="Helvetica"/>
              </a:rPr>
              <a:t>KĀ MITRIE PROCESI SAMAZINA </a:t>
            </a:r>
            <a:r>
              <a:rPr lang="lv" sz="2800" b="1" i="1" strike="noStrike" cap="none" spc="0" baseline="0" dirty="0">
                <a:solidFill>
                  <a:srgbClr val="F6A317"/>
                </a:solidFill>
                <a:effectLst/>
                <a:latin typeface="Helvetica"/>
                <a:ea typeface="Helvetica"/>
                <a:cs typeface="Helvetica"/>
              </a:rPr>
              <a:t>RCS</a:t>
            </a:r>
            <a:r>
              <a:rPr lang="lv" sz="2800" b="1" i="0" strike="noStrike" cap="none" spc="0" baseline="0" dirty="0">
                <a:solidFill>
                  <a:srgbClr val="F6A317"/>
                </a:solidFill>
                <a:effectLst/>
                <a:latin typeface="Helvetica"/>
                <a:ea typeface="Helvetica"/>
                <a:cs typeface="Helvetica"/>
              </a:rPr>
              <a:t> IEDARBĪBU</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3" y="2617077"/>
            <a:ext cx="5318757" cy="3669152"/>
          </a:xfrm>
        </p:spPr>
        <p:txBody>
          <a:bodyPr/>
          <a:lstStyle/>
          <a:p>
            <a:pPr>
              <a:lnSpc>
                <a:spcPts val="2400"/>
              </a:lnSpc>
              <a:spcBef>
                <a:spcPts val="600"/>
              </a:spcBef>
              <a:spcAft>
                <a:spcPts val="600"/>
              </a:spcAft>
            </a:pPr>
            <a:r>
              <a:rPr lang="lv" sz="1800" b="0" i="0" strike="noStrike" cap="none" spc="0" baseline="0" dirty="0">
                <a:solidFill>
                  <a:srgbClr val="000000"/>
                </a:solidFill>
                <a:effectLst/>
                <a:latin typeface="Helvetica"/>
                <a:ea typeface="Helvetica"/>
                <a:cs typeface="Helvetica"/>
              </a:rPr>
              <a:t>Mitros procesus izmanto augstas enerģijas ražošanas procesos, kas saistīti ar materiāliem, kuri satur kristālisko silīcija dioksīdu, piemēram, urbšanā, griešanā, slīpēšanā un pulēšanā. Ūdens sistēmas var integrēt darbarīkos un iekārtās.</a:t>
            </a:r>
          </a:p>
          <a:p>
            <a:pPr>
              <a:lnSpc>
                <a:spcPts val="2400"/>
              </a:lnSpc>
              <a:spcBef>
                <a:spcPts val="600"/>
              </a:spcBef>
              <a:spcAft>
                <a:spcPts val="600"/>
              </a:spcAft>
            </a:pPr>
            <a:r>
              <a:rPr lang="lv" sz="1800" b="0" i="0" strike="noStrike" cap="none" spc="0" baseline="0" dirty="0">
                <a:solidFill>
                  <a:srgbClr val="000000"/>
                </a:solidFill>
                <a:effectLst/>
                <a:latin typeface="Helvetica"/>
                <a:ea typeface="Helvetica"/>
                <a:cs typeface="Helvetica"/>
              </a:rPr>
              <a:t>Ūdeni var izmantot, lai kontrolētu gaisā esošos putekļus, ko rada transportlīdzekļu kustība uz ceļiem un būvlaukumos, kā arī vispārējai tīrīšanai.</a:t>
            </a:r>
          </a:p>
          <a:p>
            <a:pPr>
              <a:lnSpc>
                <a:spcPts val="2400"/>
              </a:lnSpc>
              <a:spcBef>
                <a:spcPts val="600"/>
              </a:spcBef>
              <a:spcAft>
                <a:spcPts val="600"/>
              </a:spcAft>
            </a:pPr>
            <a:r>
              <a:rPr lang="lv" sz="1800" b="0" i="0" strike="noStrike" cap="none" spc="0" baseline="0" dirty="0">
                <a:solidFill>
                  <a:srgbClr val="000000"/>
                </a:solidFill>
                <a:effectLst/>
                <a:latin typeface="Helvetica"/>
                <a:ea typeface="Helvetica"/>
                <a:cs typeface="Helvetica"/>
              </a:rPr>
              <a:t>Ūdens satver putekļu daļiņas, neļaujot tām nokļūt gaisā.</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PUTEKĻU NOMĀKŠANA AR ŪDENS PALĪDZĪBU</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lv" sz="1800" b="0" i="0" strike="noStrike" cap="none" spc="0" baseline="0">
                <a:solidFill>
                  <a:srgbClr val="000000"/>
                </a:solidFill>
                <a:effectLst/>
                <a:latin typeface="Helvetica"/>
                <a:ea typeface="Helvetica"/>
                <a:cs typeface="Helvetica"/>
              </a:rPr>
              <a:t>Ūdens samazina putekļu līmeni, kas rodas augstas enerģijas procesos.</a:t>
            </a:r>
          </a:p>
          <a:p>
            <a:pPr>
              <a:lnSpc>
                <a:spcPts val="2400"/>
              </a:lnSpc>
            </a:pPr>
            <a:r>
              <a:rPr lang="lv" sz="1800" b="0" i="0" strike="noStrike" cap="none" spc="0" baseline="0">
                <a:solidFill>
                  <a:srgbClr val="000000"/>
                </a:solidFill>
                <a:effectLst/>
                <a:latin typeface="Helvetica"/>
                <a:ea typeface="Helvetica"/>
                <a:cs typeface="Helvetica"/>
              </a:rPr>
              <a:t>(Noklikšķiniet, lai atskaņotu video).</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a:xfrm>
            <a:off x="777244" y="1640901"/>
            <a:ext cx="6001928" cy="850900"/>
          </a:xfrm>
        </p:spPr>
        <p:txBody>
          <a:bodyPr/>
          <a:lstStyle/>
          <a:p>
            <a:pPr>
              <a:lnSpc>
                <a:spcPct val="100000"/>
              </a:lnSpc>
            </a:pPr>
            <a:r>
              <a:rPr lang="lv" sz="2800" b="1" i="0" strike="noStrike" cap="none" spc="0" baseline="0" dirty="0">
                <a:solidFill>
                  <a:srgbClr val="F6A317"/>
                </a:solidFill>
                <a:effectLst/>
                <a:latin typeface="Helvetica"/>
                <a:ea typeface="Helvetica"/>
                <a:cs typeface="Helvetica"/>
              </a:rPr>
              <a:t>MITRO PROCESU IZMANTOŠANA</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3" y="2236551"/>
            <a:ext cx="5453624" cy="3682369"/>
          </a:xfrm>
        </p:spPr>
        <p:txBody>
          <a:bodyPr anchor="t"/>
          <a:lstStyle/>
          <a:p>
            <a:pPr>
              <a:lnSpc>
                <a:spcPts val="2400"/>
              </a:lnSpc>
            </a:pPr>
            <a:r>
              <a:rPr lang="lv" sz="1800" b="0" i="0" strike="noStrike" cap="none" spc="0" baseline="0" dirty="0">
                <a:solidFill>
                  <a:srgbClr val="000000"/>
                </a:solidFill>
                <a:effectLst/>
                <a:latin typeface="Helvetica"/>
                <a:ea typeface="Helvetica"/>
                <a:cs typeface="Helvetica"/>
              </a:rPr>
              <a:t>Mitrajiem procesiem vienmēr dodama priekšroka, ja tie ir pieejami (un droši lietojami). Izmantojot mitros procesus: </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Pārliecinieties, ka telpa ir labi ventilēta</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Pārliecinieties, ka ūdens padeve ir atbilstoša un pietiekama veicamajam uzdevumam</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Veiciet uzkopšanu, izmantojot mitrās metodes</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Aizsargājiet ūdeni pret sasalšanu</a:t>
            </a:r>
          </a:p>
          <a:p>
            <a:pPr marL="342900" indent="-342900">
              <a:lnSpc>
                <a:spcPts val="2400"/>
              </a:lnSpc>
              <a:buFont typeface="Arial" panose="020B0604020202020204" pitchFamily="34" charset="0"/>
              <a:buChar char="•"/>
            </a:pPr>
            <a:r>
              <a:rPr lang="lv" sz="1800" b="0" i="0" strike="noStrike" cap="none" spc="0" baseline="0" dirty="0">
                <a:solidFill>
                  <a:srgbClr val="000000"/>
                </a:solidFill>
                <a:effectLst/>
                <a:latin typeface="Helvetica"/>
                <a:ea typeface="Helvetica"/>
                <a:cs typeface="Helvetica"/>
              </a:rPr>
              <a:t>Pārbaudiet, vai baktēriju augšanu neizraisa ūdens avoti, kuros var veidoties pilieni, kas izplatās pa gaisu.</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rotWithShape="1">
          <a:blip r:embed="rId6"/>
          <a:srcRect l="11000" t="15273" r="20091" b="105"/>
          <a:stretch/>
        </p:blipFill>
        <p:spPr>
          <a:xfrm>
            <a:off x="6999890" y="1608138"/>
            <a:ext cx="4817460"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184341" cy="850900"/>
          </a:xfrm>
        </p:spPr>
        <p:txBody>
          <a:bodyPr/>
          <a:lstStyle/>
          <a:p>
            <a:pPr>
              <a:lnSpc>
                <a:spcPct val="100000"/>
              </a:lnSpc>
            </a:pPr>
            <a:r>
              <a:rPr lang="lv" sz="2800" b="1" i="0" strike="noStrike" cap="none" spc="0" baseline="0" dirty="0">
                <a:solidFill>
                  <a:srgbClr val="F6A317"/>
                </a:solidFill>
                <a:effectLst/>
                <a:latin typeface="Helvetica"/>
                <a:ea typeface="Helvetica"/>
                <a:cs typeface="Helvetica"/>
              </a:rPr>
              <a:t>IETEIKUMI MITRAJIEM PROCESIEM</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246499"/>
            <a:ext cx="10135922" cy="3602508"/>
          </a:xfrm>
        </p:spPr>
        <p:txBody>
          <a:bodyPr/>
          <a:lstStyle/>
          <a:p>
            <a:pPr>
              <a:lnSpc>
                <a:spcPct val="100000"/>
              </a:lnSpc>
            </a:pPr>
            <a:r>
              <a:rPr lang="lv" sz="1600" b="1" i="0" strike="noStrike" cap="none" spc="0" baseline="0" dirty="0">
                <a:solidFill>
                  <a:srgbClr val="000000"/>
                </a:solidFill>
                <a:effectLst/>
                <a:latin typeface="Helvetica"/>
                <a:ea typeface="Helvetica"/>
                <a:cs typeface="Helvetica"/>
              </a:rPr>
              <a:t>KO DARĪT</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Izmantojiet putekļu nomākšanu ar ūdens palīdzību, ja tas ir iespējams un ir droši.</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Nodrošiniet ūdens novadīšanu atbilstošā kanalizācijas sistēmā.</a:t>
            </a:r>
          </a:p>
          <a:p>
            <a:pPr marL="285750" indent="-285750">
              <a:lnSpc>
                <a:spcPct val="100000"/>
              </a:lnSpc>
              <a:spcAft>
                <a:spcPts val="1000"/>
              </a:spcAft>
              <a:buSzPct val="85000"/>
              <a:buFont typeface=".Apple Color Emoji UI"/>
              <a:buChar char="✅"/>
            </a:pPr>
            <a:r>
              <a:rPr lang="lv" sz="1600" b="0" i="0" strike="noStrike" cap="none" spc="0" baseline="0" dirty="0">
                <a:solidFill>
                  <a:srgbClr val="000000"/>
                </a:solidFill>
                <a:effectLst/>
                <a:latin typeface="Helvetica"/>
                <a:ea typeface="Helvetica"/>
                <a:cs typeface="Helvetica"/>
              </a:rPr>
              <a:t>Nekavējoties satīriet izlijušus šķidrumus un peļķes</a:t>
            </a:r>
          </a:p>
          <a:p>
            <a:pPr>
              <a:lnSpc>
                <a:spcPct val="100000"/>
              </a:lnSpc>
            </a:pPr>
            <a:r>
              <a:rPr lang="lv" sz="1600" b="1" i="0" strike="noStrike" cap="none" spc="0" baseline="0" dirty="0">
                <a:solidFill>
                  <a:srgbClr val="000000"/>
                </a:solidFill>
                <a:effectLst/>
                <a:latin typeface="Helvetica"/>
                <a:ea typeface="Helvetica"/>
                <a:cs typeface="Helvetica"/>
              </a:rPr>
              <a:t>KO NEDARĪT</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Neizmantojiet pārmērīgu ūdens spiedienu, kas var pacelt nogulsnējušos putekļus. Smalka migliņa vai smidzināšana ir efektīvāka nekā strūkla.</a:t>
            </a:r>
          </a:p>
          <a:p>
            <a:pPr marL="285750" indent="-285750">
              <a:lnSpc>
                <a:spcPct val="100000"/>
              </a:lnSpc>
              <a:buSzPct val="85000"/>
              <a:buFont typeface=".Apple Color Emoji UI"/>
              <a:buChar char="❌"/>
            </a:pPr>
            <a:r>
              <a:rPr lang="lv" sz="1600" b="0" i="0" strike="noStrike" cap="none" spc="0" baseline="0" dirty="0">
                <a:solidFill>
                  <a:srgbClr val="000000"/>
                </a:solidFill>
                <a:effectLst/>
                <a:latin typeface="Helvetica"/>
                <a:ea typeface="Helvetica"/>
                <a:cs typeface="Helvetica"/>
              </a:rPr>
              <a:t>Neizmantojiet nomākšanu ar ūdens palīdzību ierīcēs, kas neatbalsta ūdens infiltrāciju.</a:t>
            </a:r>
          </a:p>
          <a:p>
            <a:pPr marL="285750" indent="-285750">
              <a:lnSpc>
                <a:spcPct val="100000"/>
              </a:lnSpc>
              <a:buSzPct val="85000"/>
              <a:buFont typeface=".Apple Color Emoji UI"/>
              <a:buChar char="❌"/>
            </a:pPr>
            <a:r>
              <a:rPr lang="lv" sz="1600" b="0" i="0" strike="noStrike" cap="none" spc="0" baseline="0" dirty="0">
                <a:solidFill>
                  <a:srgbClr val="FF0000"/>
                </a:solidFill>
                <a:effectLst/>
                <a:latin typeface="Helvetica"/>
                <a:ea typeface="Helvetica"/>
                <a:cs typeface="Helvetica"/>
              </a:rPr>
              <a:t>Teksta daļa pasniedzējam – pievienojiet papildu tekstu par pasākumiem, kas saistīti ar mitrajiem procesiem un attiecas uz jūsu kontekstu.</a:t>
            </a:r>
          </a:p>
          <a:p>
            <a:pPr marL="285750" indent="-285750">
              <a:lnSpc>
                <a:spcPct val="100000"/>
              </a:lnSpc>
              <a:buSzPct val="85000"/>
              <a:buFont typeface=".Apple Color Emoji UI"/>
              <a:buChar char="✅"/>
            </a:pPr>
            <a:endParaRPr lang="en-US" dirty="0"/>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TUKŠS SLAIDS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lv" sz="1800" b="0" i="0" strike="noStrike" cap="none" spc="0" baseline="0">
                <a:solidFill>
                  <a:srgbClr val="000000"/>
                </a:solidFill>
                <a:effectLst/>
                <a:latin typeface="Helvetica"/>
                <a:ea typeface="Helvetica"/>
                <a:cs typeface="Helvetica"/>
              </a:rPr>
              <a:t>Izmantojiet šo slaidu, lai izveidotu darba videi/kontekstam pielāgotu mācību materiālu.</a:t>
            </a:r>
          </a:p>
          <a:p>
            <a:pPr>
              <a:lnSpc>
                <a:spcPts val="2400"/>
              </a:lnSpc>
            </a:pPr>
            <a:r>
              <a:rPr lang="lv" sz="1800" b="0" i="0" strike="noStrike" cap="none" spc="0" baseline="0">
                <a:solidFill>
                  <a:srgbClr val="000000"/>
                </a:solidFill>
                <a:effectLst/>
                <a:latin typeface="Helvetica"/>
                <a:ea typeface="Helvetica"/>
                <a:cs typeface="Helvetica"/>
              </a:rPr>
              <a:t>Lai mainītu attēlu, noklikšķiniet ar peles labo taustiņu &gt; mainīt attēlu &gt; no faila.</a:t>
            </a:r>
          </a:p>
          <a:p>
            <a:pPr>
              <a:lnSpc>
                <a:spcPts val="2400"/>
              </a:lnSpc>
            </a:pPr>
            <a:r>
              <a:rPr lang="lv" sz="1800" b="0" i="0" strike="noStrike" cap="none" spc="0" baseline="0">
                <a:solidFill>
                  <a:srgbClr val="000000"/>
                </a:solidFill>
                <a:effectLst/>
                <a:latin typeface="Helvetica"/>
                <a:ea typeface="Helvetica"/>
                <a:cs typeface="Helvetica"/>
              </a:rPr>
              <a:t>Lai izveidotu vairāk slaidu, noklikšķiniet uz cilnes "Jauns slaids".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NOSLĒGUMS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4" y="2362676"/>
            <a:ext cx="5875805" cy="3682369"/>
          </a:xfrm>
        </p:spPr>
        <p:txBody>
          <a:bodyPr anchor="t"/>
          <a:lstStyle/>
          <a:p>
            <a:pPr>
              <a:lnSpc>
                <a:spcPts val="2400"/>
              </a:lnSpc>
              <a:spcBef>
                <a:spcPts val="600"/>
              </a:spcBef>
              <a:spcAft>
                <a:spcPts val="1000"/>
              </a:spcAft>
            </a:pPr>
            <a:r>
              <a:rPr lang="lv" sz="2000" b="0" i="0" strike="noStrike" cap="none" spc="0" baseline="0" dirty="0">
                <a:solidFill>
                  <a:srgbClr val="000000"/>
                </a:solidFill>
                <a:effectLst/>
                <a:latin typeface="Helvetica"/>
                <a:ea typeface="Helvetica"/>
                <a:cs typeface="Helvetica"/>
              </a:rPr>
              <a:t>Mitrie procesi samazina putekļu daudzumu un </a:t>
            </a:r>
            <a:r>
              <a:rPr lang="lv" sz="2000" b="0" i="1" strike="noStrike" cap="none" spc="0" baseline="0" dirty="0">
                <a:solidFill>
                  <a:srgbClr val="000000"/>
                </a:solidFill>
                <a:effectLst/>
                <a:latin typeface="Helvetica"/>
                <a:ea typeface="Helvetica"/>
                <a:cs typeface="Helvetica"/>
              </a:rPr>
              <a:t>RCS</a:t>
            </a:r>
            <a:r>
              <a:rPr lang="lv" sz="2000" b="0" i="0" strike="noStrike" cap="none" spc="0" baseline="0" dirty="0">
                <a:solidFill>
                  <a:srgbClr val="000000"/>
                </a:solidFill>
                <a:effectLst/>
                <a:latin typeface="Helvetica"/>
                <a:ea typeface="Helvetica"/>
                <a:cs typeface="Helvetica"/>
              </a:rPr>
              <a:t> iedarbības risku.</a:t>
            </a:r>
          </a:p>
          <a:p>
            <a:pPr>
              <a:lnSpc>
                <a:spcPts val="2400"/>
              </a:lnSpc>
              <a:spcBef>
                <a:spcPts val="600"/>
              </a:spcBef>
              <a:spcAft>
                <a:spcPts val="1000"/>
              </a:spcAft>
            </a:pPr>
            <a:r>
              <a:rPr lang="lv" sz="2000" b="0" i="0" strike="noStrike" cap="none" spc="0" baseline="0" dirty="0">
                <a:solidFill>
                  <a:srgbClr val="000000"/>
                </a:solidFill>
                <a:effectLst/>
                <a:latin typeface="Helvetica"/>
                <a:ea typeface="Helvetica"/>
                <a:cs typeface="Helvetica"/>
              </a:rPr>
              <a:t>Atcerieties:</a:t>
            </a:r>
          </a:p>
          <a:p>
            <a:pPr marL="285750" indent="-285750">
              <a:lnSpc>
                <a:spcPts val="2400"/>
              </a:lnSpc>
              <a:spcBef>
                <a:spcPts val="600"/>
              </a:spcBef>
              <a:spcAft>
                <a:spcPts val="600"/>
              </a:spcAft>
              <a:buClr>
                <a:srgbClr val="F1B600"/>
              </a:buClr>
              <a:buSzPct val="120000"/>
              <a:buFont typeface="Wingdings" pitchFamily="2" charset="2"/>
              <a:buChar char="q"/>
            </a:pPr>
            <a:r>
              <a:rPr lang="lv" sz="2000" b="0" i="0" strike="noStrike" cap="none" spc="0" baseline="0" dirty="0">
                <a:solidFill>
                  <a:srgbClr val="000000"/>
                </a:solidFill>
                <a:effectLst/>
                <a:latin typeface="Helvetica"/>
                <a:ea typeface="Helvetica"/>
                <a:cs typeface="Helvetica"/>
              </a:rPr>
              <a:t>Vienmēr izmantojiet ūdens sistēmas, ja tās ir pieejamas.</a:t>
            </a:r>
          </a:p>
          <a:p>
            <a:pPr marL="285750" indent="-285750">
              <a:lnSpc>
                <a:spcPts val="2400"/>
              </a:lnSpc>
              <a:spcBef>
                <a:spcPts val="600"/>
              </a:spcBef>
              <a:spcAft>
                <a:spcPts val="600"/>
              </a:spcAft>
              <a:buClr>
                <a:srgbClr val="F1B600"/>
              </a:buClr>
              <a:buSzPct val="120000"/>
              <a:buFont typeface="Wingdings" pitchFamily="2" charset="2"/>
              <a:buChar char="q"/>
            </a:pPr>
            <a:r>
              <a:rPr lang="lv" sz="2000" b="0" i="0" strike="noStrike" cap="none" spc="0" baseline="0" dirty="0">
                <a:solidFill>
                  <a:srgbClr val="000000"/>
                </a:solidFill>
                <a:effectLst/>
                <a:latin typeface="Helvetica"/>
                <a:ea typeface="Helvetica"/>
                <a:cs typeface="Helvetica"/>
              </a:rPr>
              <a:t>Pārliecinieties, ka ūdens sistēmas ir piemērotas un atbilstošas veicamajam uzdevumam.</a:t>
            </a:r>
          </a:p>
          <a:p>
            <a:pPr marL="285750" indent="-285750">
              <a:lnSpc>
                <a:spcPts val="2400"/>
              </a:lnSpc>
              <a:spcBef>
                <a:spcPts val="600"/>
              </a:spcBef>
              <a:spcAft>
                <a:spcPts val="600"/>
              </a:spcAft>
              <a:buClr>
                <a:srgbClr val="F1B600"/>
              </a:buClr>
              <a:buSzPct val="120000"/>
              <a:buFont typeface="Wingdings" pitchFamily="2" charset="2"/>
              <a:buChar char="q"/>
            </a:pPr>
            <a:r>
              <a:rPr lang="lv" sz="2000" b="0" i="0" strike="noStrike" cap="none" spc="0" baseline="0" dirty="0">
                <a:solidFill>
                  <a:srgbClr val="000000"/>
                </a:solidFill>
                <a:effectLst/>
                <a:latin typeface="Helvetica"/>
                <a:ea typeface="Helvetica"/>
                <a:cs typeface="Helvetica"/>
              </a:rPr>
              <a:t>Ja jums ir aizdomas, ka ūdens sistēma nedarbojas pareizi, sazinieties ar objekta pārvaldnieku.</a:t>
            </a:r>
          </a:p>
          <a:p>
            <a:pPr marL="285750" indent="-285750">
              <a:lnSpc>
                <a:spcPts val="2400"/>
              </a:lnSpc>
              <a:spcBef>
                <a:spcPts val="600"/>
              </a:spcBef>
              <a:spcAft>
                <a:spcPts val="600"/>
              </a:spcAft>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lv" sz="2800" b="1" i="0" strike="noStrike" cap="none" spc="0" baseline="0">
                <a:solidFill>
                  <a:srgbClr val="F6A317"/>
                </a:solidFill>
                <a:effectLst/>
                <a:latin typeface="Helvetica"/>
                <a:ea typeface="Helvetica"/>
                <a:cs typeface="Helvetica"/>
              </a:rPr>
              <a:t>PAPILDU MĀCĪBU MATERIĀLI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7" history="0"/>
              </a:rPr>
              <a:t>Laba prakse kristālisko silīciju saturošu minerālu izstrādājumu mitrai apstrādei, izmantojot rokas elektroinstrumentus (Uzdevuma lapa 2.1.14d)</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7" history="0"/>
              </a:rPr>
              <a:t>Laba prakse ūdens/piedevu izmantošanai uz ceļiem vai atklātām virsmām, lai samazinātu putekļu līmeni (Uzdevumu lapa 2.2.27)</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7" history="0"/>
              </a:rPr>
              <a:t>Laba prakse putekļu nomākšanai ar ūdens palīdzību (Uzdevumu lapa 2.2.35)</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7" history="0"/>
              </a:rPr>
              <a:t>Laba prakse mūra elementu, aglomerēto un dabīgo akmeņu mitrās griešanas procesos (Uzdevumu lapa 2.2.42)</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8" history="0"/>
              </a:rPr>
              <a:t>NEPSI Labās prakses rokasgrāmata</a:t>
            </a:r>
          </a:p>
          <a:p>
            <a:pPr marL="285750" indent="-285750">
              <a:lnSpc>
                <a:spcPts val="2300"/>
              </a:lnSpc>
              <a:spcBef>
                <a:spcPts val="600"/>
              </a:spcBef>
              <a:spcAft>
                <a:spcPts val="600"/>
              </a:spcAft>
              <a:buSzPct val="130000"/>
              <a:buFont typeface="Arial" panose="020B0604020202020204" pitchFamily="34" charset="0"/>
              <a:buChar char="•"/>
            </a:pPr>
            <a:r>
              <a:rPr lang="lv" sz="1600" b="0" i="0" strike="noStrike" cap="none" spc="0" baseline="0">
                <a:solidFill>
                  <a:srgbClr val="000000"/>
                </a:solidFill>
                <a:effectLst/>
                <a:latin typeface="Helvetica"/>
                <a:ea typeface="Helvetica"/>
                <a:cs typeface="Helvetica"/>
                <a:hlinkClick r:id="rId9" history="0"/>
              </a:rPr>
              <a:t>NEPSI Rokasgrāmata MVU</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450067"/>
            <a:ext cx="10022946" cy="440120"/>
          </a:xfrm>
          <a:prstGeom prst="rect">
            <a:avLst/>
          </a:prstGeom>
          <a:noFill/>
          <a:ln>
            <a:noFill/>
          </a:ln>
        </p:spPr>
        <p:txBody>
          <a:bodyPr wrap="square" anchor="ctr">
            <a:spAutoFit/>
          </a:bodyPr>
          <a:lstStyle/>
          <a:p>
            <a:pPr>
              <a:lnSpc>
                <a:spcPts val="3000"/>
              </a:lnSpc>
              <a:spcBef>
                <a:spcPts val="1200"/>
              </a:spcBef>
              <a:spcAft>
                <a:spcPts val="1200"/>
              </a:spcAft>
              <a:buSzPct val="130000"/>
            </a:pPr>
            <a:r>
              <a:rPr lang="lv" b="0" i="0" strike="noStrike" cap="none" spc="0" baseline="0" dirty="0">
                <a:solidFill>
                  <a:srgbClr val="000000"/>
                </a:solidFill>
                <a:effectLst/>
                <a:latin typeface="Calibri"/>
                <a:ea typeface="Calibri"/>
                <a:cs typeface="Calibri"/>
              </a:rPr>
              <a:t>Apmeklējiet </a:t>
            </a:r>
            <a:r>
              <a:rPr lang="lv" b="1" i="0" strike="noStrike" cap="none" spc="0" baseline="0" dirty="0">
                <a:solidFill>
                  <a:srgbClr val="000000"/>
                </a:solidFill>
                <a:effectLst/>
                <a:latin typeface="Calibri"/>
                <a:ea typeface="Calibri"/>
                <a:cs typeface="Calibri"/>
              </a:rPr>
              <a:t>NEPSI E-mācību platformu</a:t>
            </a:r>
            <a:r>
              <a:rPr lang="en-US" b="1" i="0" strike="noStrike" cap="none" spc="0" baseline="0" dirty="0">
                <a:solidFill>
                  <a:srgbClr val="000000"/>
                </a:solidFill>
                <a:effectLst/>
                <a:latin typeface="Calibri"/>
                <a:ea typeface="Calibri"/>
                <a:cs typeface="Calibri"/>
              </a:rPr>
              <a:t> </a:t>
            </a:r>
            <a:r>
              <a:rPr lang="lv" b="0" i="0" strike="noStrike" cap="none" spc="0" baseline="0" dirty="0">
                <a:solidFill>
                  <a:srgbClr val="000000"/>
                </a:solidFill>
                <a:effectLst/>
                <a:latin typeface="Calibri"/>
                <a:ea typeface="Calibri"/>
                <a:cs typeface="Calibri"/>
                <a:hlinkClick r:id="rId10" history="0"/>
              </a:rPr>
              <a:t>training.nepsi.eu</a:t>
            </a:r>
            <a:r>
              <a:rPr lang="lv" b="0" i="0" strike="noStrike" cap="none" spc="0" baseline="0" dirty="0">
                <a:solidFill>
                  <a:srgbClr val="000000"/>
                </a:solidFill>
                <a:effectLst/>
                <a:latin typeface="Calibri"/>
                <a:ea typeface="Calibri"/>
                <a:cs typeface="Calibri"/>
              </a:rPr>
              <a:t>, lai iegūtu vairāk mācību resursu par </a:t>
            </a:r>
            <a:r>
              <a:rPr lang="lv" b="0" i="1" strike="noStrike" cap="none" spc="0" baseline="0" dirty="0">
                <a:solidFill>
                  <a:srgbClr val="000000"/>
                </a:solidFill>
                <a:effectLst/>
                <a:latin typeface="Calibri"/>
                <a:ea typeface="Calibri"/>
                <a:cs typeface="Calibri"/>
              </a:rPr>
              <a:t>RCS</a:t>
            </a:r>
            <a:r>
              <a:rPr lang="lv"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6CCA54DE-611A-44B1-ACE8-323CCD1E12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62</TotalTime>
  <Words>1113</Words>
  <Application>Microsoft Macintosh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35</cp:revision>
  <dcterms:created xsi:type="dcterms:W3CDTF">2020-01-29T17:43:15Z</dcterms:created>
  <dcterms:modified xsi:type="dcterms:W3CDTF">2024-11-13T11:26:56Z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