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72" r:id="rId8"/>
    <p:sldId id="277" r:id="rId9"/>
    <p:sldId id="279" r:id="rId10"/>
    <p:sldId id="261" r:id="rId11"/>
    <p:sldId id="260" r:id="rId12"/>
    <p:sldId id="271" r:id="rId13"/>
    <p:sldId id="263" r:id="rId14"/>
    <p:sldId id="262" r:id="rId15"/>
    <p:sldId id="268"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F60457-E851-D148-9610-8B8C19439D12}" v="2" dt="2020-12-09T20:13:12.5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36"/>
    <p:restoredTop sz="88844"/>
  </p:normalViewPr>
  <p:slideViewPr>
    <p:cSldViewPr snapToGrid="0" snapToObjects="1">
      <p:cViewPr varScale="1">
        <p:scale>
          <a:sx n="109" d="100"/>
          <a:sy n="109" d="100"/>
        </p:scale>
        <p:origin x="616"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La exposición excesiva a la sílice cristalina respirable (SCR) puede provocar problemas graves de salud a largo plazo a los trabajadores. Por ello, es importante que todos los trabajadores estén informados sobre las buenas prácticas para limitar o eliminar su exposición al polvo de sílice.</a:t>
            </a:r>
          </a:p>
          <a:p>
            <a:endParaRPr lang="en-US" sz="1200" b="0" i="0" u="none" strike="noStrike" kern="1200">
              <a:solidFill>
                <a:schemeClr val="tx1"/>
              </a:solidFill>
              <a:effectLst/>
              <a:latin typeface="+mn-lt"/>
              <a:ea typeface="+mn-ea"/>
              <a:cs typeface="+mn-cs"/>
            </a:endParaRPr>
          </a:p>
          <a:p>
            <a:r>
              <a:rPr lang="es" sz="1200" b="0" i="0" strike="noStrike" cap="none" spc="0" baseline="0">
                <a:solidFill>
                  <a:srgbClr val="000000"/>
                </a:solidFill>
                <a:effectLst/>
                <a:latin typeface="Calibri"/>
                <a:ea typeface="Calibri"/>
                <a:cs typeface="Calibri"/>
              </a:rPr>
              <a:t>Esta formación ofrece información sobre limpieza y buena higiene. Recuerde que es necesaria una evaluación de riesgos antes de iniciar cualquier proceso de limpieza, aunque esto esta tarea es responsabilidad de dirección.</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Cuando se genera polvo de sílice como resultado de diferentes actividades de trabajo (serrado, molido, ensacado, etc.), se crean diminutos fractales de polvo. Si no se realiza un proceso adecuado de limpieza, el polvo respirable puede permanecer en el aire en un recinto durante días, lo que supone un riesgo grave para los trabajadores.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200" b="0" i="0" strike="noStrike" cap="none" spc="0" baseline="0">
                <a:solidFill>
                  <a:srgbClr val="000000"/>
                </a:solidFill>
                <a:effectLst/>
                <a:latin typeface="Calibri"/>
                <a:ea typeface="Calibri"/>
                <a:cs typeface="Calibri"/>
              </a:rPr>
              <a:t>El control de polvo puede conseguirse mediante los dos tipos de métodos de limpieza: limpieza en seco y limpieza en húmedo.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El siguiente vídeo muestra buenas prácticas relacionadas con la limpieza de suelos. </a:t>
            </a:r>
            <a:r>
              <a:rPr lang="es" sz="1200" b="0" i="0" strike="noStrike" cap="none" spc="0" baseline="0">
                <a:solidFill>
                  <a:srgbClr val="000000"/>
                </a:solidFill>
                <a:effectLst/>
                <a:latin typeface="Calibri"/>
                <a:ea typeface="Calibri"/>
                <a:cs typeface="Calibri"/>
              </a:rPr>
              <a:t>Al lado del vídeo puede encontrar un gráfico y una barra roja que ilustra la concentración de polvo en mg/m3.</a:t>
            </a:r>
          </a:p>
          <a:p>
            <a:endParaRPr lang="en-GB" sz="1200" b="0" i="0" u="none" strike="noStrike" kern="1200">
              <a:solidFill>
                <a:schemeClr val="tx1"/>
              </a:solidFill>
              <a:effectLst/>
              <a:latin typeface="+mn-lt"/>
              <a:ea typeface="+mn-ea"/>
              <a:cs typeface="+mn-cs"/>
            </a:endParaRPr>
          </a:p>
          <a:p>
            <a:r>
              <a:rPr lang="es" sz="1200" b="0" i="0" strike="noStrike" cap="none" spc="0" baseline="0">
                <a:solidFill>
                  <a:srgbClr val="000000"/>
                </a:solidFill>
                <a:effectLst/>
                <a:latin typeface="Calibri"/>
                <a:ea typeface="Calibri"/>
                <a:cs typeface="Calibri"/>
              </a:rPr>
              <a:t>La medición de la concentración de polvo no es sobre la sílice cristalina, se basa en una medición semicuantitativa. Lo que es esencial no es el valor de la concentración de polvo, sino la diferencia relativa entre los niveles de exposición durante la práctica recomendada y otras prácticas.</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3928522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es" sz="1200" b="0" i="0" strike="noStrike" cap="none" spc="0" baseline="0">
                <a:solidFill>
                  <a:srgbClr val="000000"/>
                </a:solidFill>
                <a:effectLst/>
                <a:latin typeface="Calibri"/>
                <a:ea typeface="Calibri"/>
                <a:cs typeface="Calibri"/>
              </a:rPr>
              <a:t>Antes de usar el equipo de limpieza, hacer una valoración visual del equipo buscando señales de daños al menos una vez a la semana. Se necesitarán comprobaciones más frecuentes del equipo si se usa constantemente. Si hay daños visibles, informar al jefe de planta sobre el problema.</a:t>
            </a:r>
          </a:p>
          <a:p>
            <a:endParaRPr lang="en-GB" sz="1200" b="0" i="0" u="none" strike="noStrike" kern="1200">
              <a:solidFill>
                <a:schemeClr val="tx1"/>
              </a:solidFill>
              <a:effectLst/>
              <a:latin typeface="+mn-lt"/>
              <a:ea typeface="+mn-ea"/>
              <a:cs typeface="+mn-cs"/>
            </a:endParaRPr>
          </a:p>
          <a:p>
            <a:r>
              <a:rPr lang="es" sz="1200" b="0" i="0" strike="noStrike" cap="none" spc="0" baseline="0">
                <a:solidFill>
                  <a:srgbClr val="000000"/>
                </a:solidFill>
                <a:effectLst/>
                <a:latin typeface="Calibri"/>
                <a:ea typeface="Calibri"/>
                <a:cs typeface="Calibri"/>
              </a:rPr>
              <a:t>No usar un cepillo seco para barrer el polvo en un reciento cerrado (ver imagen).</a:t>
            </a:r>
          </a:p>
          <a:p>
            <a:endParaRPr lang="en-GB" sz="1200" b="0" i="0" u="none" strike="noStrike" kern="1200">
              <a:solidFill>
                <a:schemeClr val="tx1"/>
              </a:solidFill>
              <a:effectLst/>
              <a:latin typeface="+mn-lt"/>
              <a:ea typeface="+mn-ea"/>
              <a:cs typeface="+mn-cs"/>
            </a:endParaRPr>
          </a:p>
          <a:p>
            <a:r>
              <a:rPr lang="es" sz="1200" b="0" i="0" strike="noStrike" cap="none" spc="0" baseline="0">
                <a:solidFill>
                  <a:srgbClr val="000000"/>
                </a:solidFill>
                <a:effectLst/>
                <a:latin typeface="Calibri"/>
                <a:ea typeface="Calibri"/>
                <a:cs typeface="Calibri"/>
              </a:rPr>
              <a:t>No usar aire comprimido, ya que puede mover el polvo y hacer que vuelva a circular por el aire. El uso de aire comprimido para eliminar el polvo de la ropa de trabajo debería realizarse solamente mediante equipos especializados y dedicados a esta tarea (por ejemplo, cabinas de ducha de aire). </a:t>
            </a:r>
          </a:p>
          <a:p>
            <a:endParaRPr lang="en-GB" sz="1200" b="0" i="0" u="none" strike="noStrike" kern="1200">
              <a:solidFill>
                <a:schemeClr val="tx1"/>
              </a:solidFill>
              <a:effectLst/>
              <a:latin typeface="+mn-lt"/>
              <a:ea typeface="+mn-ea"/>
              <a:cs typeface="+mn-cs"/>
            </a:endParaRPr>
          </a:p>
          <a:p>
            <a:r>
              <a:rPr lang="es" sz="1200" b="0" i="0" strike="noStrike" cap="none" spc="0" baseline="0">
                <a:solidFill>
                  <a:srgbClr val="000000"/>
                </a:solidFill>
                <a:effectLst/>
                <a:latin typeface="Calibri"/>
                <a:ea typeface="Calibri"/>
                <a:cs typeface="Calibri"/>
              </a:rPr>
              <a:t>Tenga en cuenta que los sistemas de limpieza por aspiración no acostumbran a ser adecuados para limpiar los derrames de materiales húmedos.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es" sz="1800" b="0" i="0" strike="noStrike" cap="none" spc="0" baseline="0">
                <a:solidFill>
                  <a:srgbClr val="000000"/>
                </a:solidFill>
                <a:effectLst/>
                <a:latin typeface="Calibri"/>
                <a:ea typeface="Calibri"/>
                <a:cs typeface="Calibri"/>
              </a:rPr>
              <a:t>La limpieza en húmedo es más efectiva, ya que los métodos de limpieza en húmedo evitan que el polvo fino se libere en el aire atrapándolo en el agua.</a:t>
            </a:r>
          </a:p>
          <a:p>
            <a:endParaRPr lang="en-GB" sz="1200" b="0" i="0" u="none" strike="noStrike" kern="1200">
              <a:solidFill>
                <a:schemeClr val="tx1"/>
              </a:solidFill>
              <a:effectLst/>
              <a:latin typeface="+mn-lt"/>
              <a:ea typeface="+mn-ea"/>
              <a:cs typeface="+mn-cs"/>
            </a:endParaRPr>
          </a:p>
          <a:p>
            <a:r>
              <a:rPr lang="es" sz="1200" b="0" i="0" strike="noStrike" cap="none" spc="0" baseline="0">
                <a:solidFill>
                  <a:srgbClr val="000000"/>
                </a:solidFill>
                <a:effectLst/>
                <a:latin typeface="Calibri"/>
                <a:ea typeface="Calibri"/>
                <a:cs typeface="Calibri"/>
              </a:rPr>
              <a:t>Es importante ajustar la presión de salida del agua dependiendo de la tarea de limpieza que se deba realizar. Cuando se humedezcan derrames grandes de material de polvo fino y seco es  mejor utilizar un rociado suave. El uso de un chorro de agua provocará que el polvo vuelva a disiparse por el aire. </a:t>
            </a:r>
          </a:p>
          <a:p>
            <a:endParaRPr lang="en-GB" sz="1200" b="0" i="0" u="none" strike="noStrike" kern="1200">
              <a:solidFill>
                <a:schemeClr val="tx1"/>
              </a:solidFill>
              <a:effectLst/>
              <a:latin typeface="+mn-lt"/>
              <a:ea typeface="+mn-ea"/>
              <a:cs typeface="+mn-cs"/>
            </a:endParaRPr>
          </a:p>
          <a:p>
            <a:r>
              <a:rPr lang="es" sz="1200" b="0" i="0" strike="noStrike" cap="none" spc="0" baseline="0">
                <a:solidFill>
                  <a:srgbClr val="000000"/>
                </a:solidFill>
                <a:effectLst/>
                <a:latin typeface="Calibri"/>
                <a:ea typeface="Calibri"/>
                <a:cs typeface="Calibri"/>
              </a:rPr>
              <a:t>Finalmente, al usar los procesos húmedos, asegúrese de que tiene a su disposición los sistemas de expulsión de agua del rociado y las mangueras.</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628605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s" sz="1000" b="0" i="0" strike="noStrike" cap="none" spc="0" baseline="0">
                <a:solidFill>
                  <a:srgbClr val="000000"/>
                </a:solidFill>
                <a:effectLst/>
                <a:latin typeface="Helvetica"/>
                <a:ea typeface="Helvetica"/>
                <a:cs typeface="Helvetica"/>
              </a:rPr>
              <a:t>Este paquete de formación se ha desarrollado como parte de la Guía de Buenas Prácticas de NEPSI – Consulte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4CAEE0D-32B3-2D48-8333-B1030B4D5BB3}"/>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5A83FF5C-A01B-AF41-AC27-5BE83C80073B}"/>
              </a:ext>
            </a:extLst>
          </p:cNvPr>
          <p:cNvSpPr txBox="1"/>
          <p:nvPr userDrawn="1"/>
        </p:nvSpPr>
        <p:spPr>
          <a:xfrm>
            <a:off x="8007531" y="429114"/>
            <a:ext cx="3809819"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s" sz="1400" b="1" i="0" strike="noStrike" cap="none" spc="0" baseline="0" dirty="0">
                <a:solidFill>
                  <a:srgbClr val="F6A317"/>
                </a:solidFill>
                <a:effectLst/>
                <a:latin typeface="Helvetica"/>
                <a:ea typeface="Helvetica"/>
                <a:cs typeface="Helvetica"/>
              </a:rPr>
              <a:t>FORMACIÓN DE BUENAS PRÁCTICAS PARA LA LIMPIEZA Y LA BUENA HIGIENE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mp4"/><Relationship Id="rId7" Type="http://schemas.openxmlformats.org/officeDocument/2006/relationships/notesSlide" Target="../notesSlides/notesSlide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0.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tags" Target="../tags/tag7.xml"/><Relationship Id="rId7" Type="http://schemas.openxmlformats.org/officeDocument/2006/relationships/image" Target="../media/image11.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0.tiff"/><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3.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5.tiff"/><Relationship Id="rId3" Type="http://schemas.openxmlformats.org/officeDocument/2006/relationships/tags" Target="../tags/tag19.xml"/><Relationship Id="rId7" Type="http://schemas.openxmlformats.org/officeDocument/2006/relationships/image" Target="../media/image14.tiff"/><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6.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7.tiff"/><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8.xml"/><Relationship Id="rId7" Type="http://schemas.openxmlformats.org/officeDocument/2006/relationships/hyperlink" Target="https://guide.nepsi.eu/sheets" TargetMode="Externa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9.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8062958" cy="850900"/>
          </a:xfrm>
        </p:spPr>
        <p:txBody>
          <a:bodyPr anchor="t"/>
          <a:lstStyle/>
          <a:p>
            <a:pPr>
              <a:lnSpc>
                <a:spcPct val="100000"/>
              </a:lnSpc>
            </a:pPr>
            <a:r>
              <a:rPr lang="es" sz="3000" b="1" i="0" strike="noStrike" cap="none" spc="0" baseline="0" dirty="0">
                <a:solidFill>
                  <a:srgbClr val="FFFFFF"/>
                </a:solidFill>
                <a:effectLst/>
                <a:latin typeface="Helvetica"/>
                <a:ea typeface="Helvetica"/>
                <a:cs typeface="Helvetica"/>
              </a:rPr>
              <a:t>FORMACIÓN DE BUENAS PRÁCTICAS PARA LA LIMPIEZA Y LA BUENA HIGIENE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2E77DF7-2132-2B44-BBCB-E6F7D8F70F9C}"/>
              </a:ext>
            </a:extLst>
          </p:cNvPr>
          <p:cNvSpPr/>
          <p:nvPr/>
        </p:nvSpPr>
        <p:spPr>
          <a:xfrm>
            <a:off x="8034729" y="351692"/>
            <a:ext cx="3805580" cy="621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PREÁMBULO (PARA EL INSTRUCTOR)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2" y="2362676"/>
            <a:ext cx="10637513" cy="3601153"/>
          </a:xfrm>
        </p:spPr>
        <p:txBody>
          <a:bodyPr anchor="t"/>
          <a:lstStyle/>
          <a:p>
            <a:pPr>
              <a:lnSpc>
                <a:spcPts val="2400"/>
              </a:lnSpc>
            </a:pPr>
            <a:r>
              <a:rPr lang="es-ES" sz="1800" dirty="0">
                <a:latin typeface="Helvetica"/>
                <a:cs typeface="Helvetica"/>
              </a:rPr>
              <a:t>Como parte de su formación para implementar las Buenas Prácticas de NEPSI, NEPSI ha desarrollado una serie de recursos formativos.</a:t>
            </a:r>
          </a:p>
          <a:p>
            <a:pPr>
              <a:lnSpc>
                <a:spcPts val="2400"/>
              </a:lnSpc>
            </a:pPr>
            <a:r>
              <a:rPr lang="es-ES" sz="1800" dirty="0">
                <a:latin typeface="Helvetica"/>
                <a:cs typeface="Helvetica"/>
              </a:rPr>
              <a:t>Cada paquete de formación en PowerPoint trata sobre un tema relevante para los trabajadores de todos los sectores que utilizan materiales que contienen sílice cristalina. Los paquetes proporcionan información sobre los riesgos de la exposición al polvo relacionados con el tema, junto con las buenas prácticas y medidas disponibles para reducirlos. El propósito de la formación es informar y formar a los trabajadores para que puedan utilizar las medidas de control de forma eficaz y reducir así su exposición a la sílice cristalina respirable (SCR) en su puesto de trabajo.</a:t>
            </a:r>
          </a:p>
          <a:p>
            <a:pPr>
              <a:lnSpc>
                <a:spcPts val="2400"/>
              </a:lnSpc>
            </a:pPr>
            <a:r>
              <a:rPr lang="es-ES" sz="1800" dirty="0">
                <a:latin typeface="Helvetica"/>
                <a:cs typeface="Helvetica"/>
              </a:rPr>
              <a:t>Use la plantilla en blanco y los marcadores de posición para añadir información adicional a este paquete de formación.</a:t>
            </a:r>
          </a:p>
        </p:txBody>
      </p:sp>
    </p:spTree>
    <p:extLst>
      <p:ext uri="{BB962C8B-B14F-4D97-AF65-F5344CB8AC3E}">
        <p14:creationId xmlns:p14="http://schemas.microsoft.com/office/powerpoint/2010/main" val="397095487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IMPORTANTE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s" sz="1800" b="0" i="0" strike="noStrike" cap="none" spc="0" baseline="0" dirty="0">
                <a:solidFill>
                  <a:srgbClr val="000000"/>
                </a:solidFill>
                <a:effectLst/>
                <a:latin typeface="Helvetica"/>
                <a:ea typeface="Helvetica"/>
                <a:cs typeface="Helvetica"/>
              </a:rPr>
              <a:t>El contenido de la información de este PowerPoint de formación es de carácter orientativo e informativo. No se trata de una norma o reglamentación, y tampoco crea ninguna obligación legal ni altera las obligaciones existentes creadas por la legislación y las políticas.</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INTRODUCCIÓN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53342" cy="3682369"/>
          </a:xfrm>
        </p:spPr>
        <p:txBody>
          <a:bodyPr/>
          <a:lstStyle/>
          <a:p>
            <a:pPr>
              <a:lnSpc>
                <a:spcPct val="100000"/>
              </a:lnSpc>
            </a:pPr>
            <a:r>
              <a:rPr lang="es" sz="1800" b="1" i="0" strike="noStrike" cap="none" spc="0" baseline="0" dirty="0">
                <a:solidFill>
                  <a:srgbClr val="000000"/>
                </a:solidFill>
                <a:effectLst/>
                <a:latin typeface="Helvetica"/>
                <a:ea typeface="Helvetica"/>
                <a:cs typeface="Helvetica"/>
              </a:rPr>
              <a:t>Aprender a protegerse a uno mismo contra los riesgos relacionados con el trabajo es una prioridad.</a:t>
            </a:r>
            <a:endParaRPr lang="en-US" sz="1800" b="1" dirty="0"/>
          </a:p>
          <a:p>
            <a:pPr>
              <a:lnSpc>
                <a:spcPct val="100000"/>
              </a:lnSpc>
            </a:pPr>
            <a:r>
              <a:rPr lang="es" sz="1800" b="0" i="0" strike="noStrike" cap="none" spc="0" baseline="0" dirty="0">
                <a:solidFill>
                  <a:srgbClr val="000000"/>
                </a:solidFill>
                <a:effectLst/>
                <a:latin typeface="Helvetica"/>
                <a:ea typeface="Helvetica"/>
                <a:cs typeface="Helvetica"/>
              </a:rPr>
              <a:t>En este PowerPoint de formación, le informaremos sobre:</a:t>
            </a:r>
          </a:p>
          <a:p>
            <a:pPr marL="285750" indent="-285750">
              <a:lnSpc>
                <a:spcPct val="1000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Los tipos de métodos de limpieza que se usan durante los procesos en que se puede generar polvo de sílice cristalina respirable (SCR).</a:t>
            </a:r>
          </a:p>
          <a:p>
            <a:pPr marL="285750" indent="-285750">
              <a:lnSpc>
                <a:spcPct val="1000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Buenas prácticas para la limpieza y la buena higiene. </a:t>
            </a:r>
          </a:p>
          <a:p>
            <a:pPr marL="285750" indent="-285750">
              <a:lnSpc>
                <a:spcPct val="100000"/>
              </a:lnSpc>
              <a:buFont typeface="Arial" panose="020B0604020202020204" pitchFamily="34" charset="0"/>
              <a:buChar char="•"/>
            </a:pPr>
            <a:r>
              <a:rPr lang="es" sz="1800" b="0" i="0" strike="noStrike" cap="none" spc="0" baseline="0" dirty="0">
                <a:solidFill>
                  <a:srgbClr val="FF0000"/>
                </a:solidFill>
                <a:effectLst/>
                <a:latin typeface="Helvetica"/>
                <a:ea typeface="Helvetica"/>
                <a:cs typeface="Helvetica"/>
              </a:rPr>
              <a:t>Texto a rellenar por parte del formador – si ha añadido una diapositiva personalizada, inserte un breve resumen del material contextual</a:t>
            </a:r>
          </a:p>
          <a:p>
            <a:pPr marL="285750" indent="-285750">
              <a:lnSpc>
                <a:spcPct val="100000"/>
              </a:lnSpc>
              <a:buFont typeface="Arial" panose="020B0604020202020204" pitchFamily="34" charset="0"/>
              <a:buChar char="•"/>
            </a:pPr>
            <a:endParaRPr lang="en-US" sz="1800" dirty="0"/>
          </a:p>
        </p:txBody>
      </p:sp>
      <p:pic>
        <p:nvPicPr>
          <p:cNvPr id="6" name="Picture Placeholder 8" descr="Mop and bucket">
            <a:extLst>
              <a:ext uri="{FF2B5EF4-FFF2-40B4-BE49-F238E27FC236}">
                <a16:creationId xmlns:a16="http://schemas.microsoft.com/office/drawing/2014/main" id="{0D830E2D-D2C6-390C-5496-64465E52E0B9}"/>
              </a:ext>
            </a:extLst>
          </p:cNvPr>
          <p:cNvPicPr>
            <a:picLocks noGrp="1" noChangeAspect="1"/>
          </p:cNvPicPr>
          <p:nvPr>
            <p:ph type="pic" sz="quarter" idx="12"/>
          </p:nvPr>
        </p:nvPicPr>
        <p:blipFill rotWithShape="1">
          <a:blip r:embed="rId3">
            <a:extLst>
              <a:ext uri="{96DAC541-7B7A-43D3-8B79-37D633B846F1}">
                <asvg:svgBlip xmlns:asvg="http://schemas.microsoft.com/office/drawing/2016/SVG/main" r:embed="rId4"/>
              </a:ext>
            </a:extLst>
          </a:blip>
          <a:srcRect l="-27373" t="-13274" r="-23980" b="-15267"/>
          <a:stretch/>
        </p:blipFill>
        <p:spPr>
          <a:xfrm>
            <a:off x="6592888" y="1608138"/>
            <a:ext cx="52244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728581"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TÉCNICAS DE CONTROL DEL POLVO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es" sz="1800" b="0" i="0" strike="noStrike" cap="none" spc="0" baseline="0" dirty="0">
                <a:solidFill>
                  <a:srgbClr val="000000"/>
                </a:solidFill>
                <a:effectLst/>
                <a:latin typeface="Helvetica"/>
                <a:ea typeface="Helvetica"/>
                <a:cs typeface="Helvetica"/>
              </a:rPr>
              <a:t>La limpieza y buena higiene es una de las cinco principales técnicas de control de polvo. </a:t>
            </a:r>
          </a:p>
        </p:txBody>
      </p:sp>
      <p:pic>
        <p:nvPicPr>
          <p:cNvPr id="16" name="Picture 15" descr="A screenshot of a cell phone&#10;&#10;Description automatically generated">
            <a:extLst>
              <a:ext uri="{FF2B5EF4-FFF2-40B4-BE49-F238E27FC236}">
                <a16:creationId xmlns:a16="http://schemas.microsoft.com/office/drawing/2014/main" id="{DD8A9BC4-A882-2B4E-A62B-CAF6B2DE7D3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20E5ECC8-2DB1-BE46-AD3A-135975C7D64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8" name="Picture 17" descr="A screenshot of a cell phone&#10;&#10;Description automatically generated">
            <a:extLst>
              <a:ext uri="{FF2B5EF4-FFF2-40B4-BE49-F238E27FC236}">
                <a16:creationId xmlns:a16="http://schemas.microsoft.com/office/drawing/2014/main" id="{AC0324E3-BF2C-4244-9695-5262B5C0BC1B}"/>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87A7101C-4E9B-644B-95A1-3AB46D54E46A}"/>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143AB1C8-A966-AD40-8917-1925B0B3926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1" name="TextBox 20">
            <a:extLst>
              <a:ext uri="{FF2B5EF4-FFF2-40B4-BE49-F238E27FC236}">
                <a16:creationId xmlns:a16="http://schemas.microsoft.com/office/drawing/2014/main" id="{0C14391F-7115-EC44-88A3-92EF5145EB2E}"/>
              </a:ext>
            </a:extLst>
          </p:cNvPr>
          <p:cNvSpPr txBox="1"/>
          <p:nvPr/>
        </p:nvSpPr>
        <p:spPr>
          <a:xfrm>
            <a:off x="6579514" y="1702138"/>
            <a:ext cx="2134063" cy="184588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BUENA HIGIENE / LIMPIEZA</a:t>
            </a:r>
          </a:p>
          <a:p>
            <a:r>
              <a:rPr lang="es" sz="1200" b="0" i="0" strike="noStrike" cap="none" spc="0" baseline="0">
                <a:solidFill>
                  <a:srgbClr val="000000"/>
                </a:solidFill>
                <a:effectLst/>
                <a:latin typeface="Calibri"/>
                <a:ea typeface="Calibri"/>
                <a:cs typeface="Calibri"/>
              </a:rPr>
              <a:t>El lavado de la ropa de trabajo y la aspiración del polvo producido por los procesos evita la acumulación de polvo a lo largo del tiempo. Un lugar de trabajo limpio es un lugar seguro.</a:t>
            </a:r>
          </a:p>
          <a:p>
            <a:endParaRPr lang="en-US"/>
          </a:p>
        </p:txBody>
      </p:sp>
      <p:sp>
        <p:nvSpPr>
          <p:cNvPr id="22" name="TextBox 21">
            <a:extLst>
              <a:ext uri="{FF2B5EF4-FFF2-40B4-BE49-F238E27FC236}">
                <a16:creationId xmlns:a16="http://schemas.microsoft.com/office/drawing/2014/main" id="{49464099-0228-AD47-93A0-218E8E88E749}"/>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CIERRE</a:t>
            </a:r>
          </a:p>
          <a:p>
            <a:pPr>
              <a:spcAft>
                <a:spcPts val="300"/>
              </a:spcAft>
            </a:pPr>
            <a:r>
              <a:rPr lang="es" sz="1200" b="0" i="0" strike="noStrike" cap="none" spc="0" baseline="0">
                <a:solidFill>
                  <a:srgbClr val="000000"/>
                </a:solidFill>
                <a:effectLst/>
                <a:latin typeface="Calibri"/>
                <a:ea typeface="Calibri"/>
                <a:cs typeface="Calibri"/>
              </a:rPr>
              <a:t>Llevar a cabo procesos que generen SCR en un entorno sellado evita la exposición al polvo en origen.</a:t>
            </a:r>
          </a:p>
          <a:p>
            <a:pPr>
              <a:spcAft>
                <a:spcPts val="300"/>
              </a:spcAft>
            </a:pPr>
            <a:endParaRPr lang="en-US"/>
          </a:p>
        </p:txBody>
      </p:sp>
      <p:sp>
        <p:nvSpPr>
          <p:cNvPr id="23" name="TextBox 22">
            <a:extLst>
              <a:ext uri="{FF2B5EF4-FFF2-40B4-BE49-F238E27FC236}">
                <a16:creationId xmlns:a16="http://schemas.microsoft.com/office/drawing/2014/main" id="{3F697CFB-F30D-B247-AFBF-EBA1F65AC4D0}"/>
              </a:ext>
            </a:extLst>
          </p:cNvPr>
          <p:cNvSpPr txBox="1"/>
          <p:nvPr/>
        </p:nvSpPr>
        <p:spPr>
          <a:xfrm>
            <a:off x="6579515" y="4852473"/>
            <a:ext cx="2249692" cy="1346522"/>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EXTRACCIÓN / VENTILACIÓN</a:t>
            </a:r>
          </a:p>
          <a:p>
            <a:pPr>
              <a:spcAft>
                <a:spcPts val="300"/>
              </a:spcAft>
            </a:pPr>
            <a:r>
              <a:rPr lang="es" sz="1200" b="0" i="0" strike="noStrike" cap="none" spc="0" baseline="0" dirty="0">
                <a:solidFill>
                  <a:srgbClr val="000000"/>
                </a:solidFill>
                <a:effectLst/>
                <a:latin typeface="Calibri"/>
                <a:ea typeface="Calibri"/>
                <a:cs typeface="Calibri"/>
              </a:rPr>
              <a:t>Captar la SCR en origen, antes de que podamos estar expuestos, y sustituir el aire contaminado con aire limpio.</a:t>
            </a:r>
          </a:p>
          <a:p>
            <a:endParaRPr lang="en-US" dirty="0"/>
          </a:p>
        </p:txBody>
      </p:sp>
      <p:sp>
        <p:nvSpPr>
          <p:cNvPr id="24" name="TextBox 23">
            <a:extLst>
              <a:ext uri="{FF2B5EF4-FFF2-40B4-BE49-F238E27FC236}">
                <a16:creationId xmlns:a16="http://schemas.microsoft.com/office/drawing/2014/main" id="{2A738CE3-9A78-BF48-8520-DFCA4F97D8D9}"/>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EQUIPOS DE PROTECCIÓN</a:t>
            </a:r>
          </a:p>
          <a:p>
            <a:r>
              <a:rPr lang="es" sz="1200" b="0" i="0" strike="noStrike" cap="none" spc="0" baseline="0" dirty="0">
                <a:solidFill>
                  <a:srgbClr val="000000"/>
                </a:solidFill>
                <a:effectLst/>
                <a:latin typeface="Calibri"/>
                <a:ea typeface="Calibri"/>
                <a:cs typeface="Calibri"/>
              </a:rPr>
              <a:t>Los EPI (por ejemplo, las mascarillas), protegen a los trabajadores del polvo cuando todas las demás medidas de control son insuficientes para controlar los riesgos de exposición.</a:t>
            </a:r>
          </a:p>
          <a:p>
            <a:endParaRPr lang="en-US" dirty="0"/>
          </a:p>
        </p:txBody>
      </p:sp>
      <p:sp>
        <p:nvSpPr>
          <p:cNvPr id="25" name="TextBox 24">
            <a:extLst>
              <a:ext uri="{FF2B5EF4-FFF2-40B4-BE49-F238E27FC236}">
                <a16:creationId xmlns:a16="http://schemas.microsoft.com/office/drawing/2014/main" id="{E1E7F653-A531-5943-B115-4ED53A0989BD}"/>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AGUA</a:t>
            </a:r>
          </a:p>
          <a:p>
            <a:pPr>
              <a:spcAft>
                <a:spcPts val="300"/>
              </a:spcAft>
            </a:pPr>
            <a:r>
              <a:rPr lang="es" sz="1200" b="0" i="0" strike="noStrike" cap="none" spc="0" baseline="0">
                <a:solidFill>
                  <a:srgbClr val="000000"/>
                </a:solidFill>
                <a:effectLst/>
                <a:latin typeface="Calibri"/>
                <a:ea typeface="Calibri"/>
                <a:cs typeface="Calibri"/>
              </a:rPr>
              <a:t>Que los procesos se realicen en un entorno húmedo evita que el polvo se transporte por el aire, ya que el agua captura las partículas.</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RIESGOS DE ESTA ACTIVIDAD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6088251" cy="2938988"/>
          </a:xfrm>
        </p:spPr>
        <p:txBody>
          <a:bodyPr anchor="t"/>
          <a:lstStyle/>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Esta actividad puede generar mucho polvo</a:t>
            </a:r>
          </a:p>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La exposición a largo plazo a niveles altos de SCR puede causar enfermedades respiratorias incapacitantes.</a:t>
            </a:r>
          </a:p>
          <a:p>
            <a:pPr>
              <a:lnSpc>
                <a:spcPts val="2400"/>
              </a:lnSpc>
            </a:pPr>
            <a:r>
              <a:rPr lang="es" sz="1800" b="0" i="0" strike="noStrike" cap="none" spc="0" baseline="0" dirty="0">
                <a:solidFill>
                  <a:srgbClr val="000000"/>
                </a:solidFill>
                <a:effectLst/>
                <a:latin typeface="Helvetica"/>
                <a:ea typeface="Helvetica"/>
                <a:cs typeface="Helvetica"/>
              </a:rPr>
              <a:t>Es importante protegernos a diario de la exposición a este polvo transportado por el aire. </a:t>
            </a:r>
          </a:p>
          <a:p>
            <a:pPr>
              <a:lnSpc>
                <a:spcPts val="2400"/>
              </a:lnSpc>
            </a:pPr>
            <a:r>
              <a:rPr lang="es" sz="1800" b="0" i="0" strike="noStrike" cap="none" spc="0" baseline="0" dirty="0">
                <a:solidFill>
                  <a:srgbClr val="000000"/>
                </a:solidFill>
                <a:effectLst/>
                <a:latin typeface="Helvetica"/>
                <a:ea typeface="Helvetica"/>
                <a:cs typeface="Helvetica"/>
              </a:rPr>
              <a:t>Si seguimos ahora las siguientes buenas prácticas estamos protegiendo nuestra salud para el futuro.</a:t>
            </a:r>
          </a:p>
          <a:p>
            <a:pPr>
              <a:lnSpc>
                <a:spcPts val="2400"/>
              </a:lnSpc>
            </a:pPr>
            <a:r>
              <a:rPr lang="es" sz="1800" b="0" i="0" strike="noStrike" cap="none" spc="0" baseline="0" dirty="0">
                <a:solidFill>
                  <a:srgbClr val="000000"/>
                </a:solidFill>
                <a:effectLst/>
                <a:latin typeface="Helvetica"/>
                <a:ea typeface="Helvetica"/>
                <a:cs typeface="Helvetica"/>
              </a:rPr>
              <a:t>¿Cómo va a pasar su jubilación?</a:t>
            </a:r>
          </a:p>
        </p:txBody>
      </p:sp>
      <p:pic>
        <p:nvPicPr>
          <p:cNvPr id="7" name="Picture Placeholder 6" descr="A picture containing a sick person in bed.">
            <a:extLst>
              <a:ext uri="{FF2B5EF4-FFF2-40B4-BE49-F238E27FC236}">
                <a16:creationId xmlns:a16="http://schemas.microsoft.com/office/drawing/2014/main" id="{8EE60C8E-C34D-0141-9CAF-B1E208D58E6B}"/>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9BEE14C4-C765-3B4A-B7DA-BA7F1AA5C8F9}"/>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815644"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POR QUÉ SON IMPORTANTES LA LIMPIEZA Y LA BUENA HIGIENE</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162925"/>
            <a:ext cx="5453624" cy="2882119"/>
          </a:xfrm>
        </p:spPr>
        <p:txBody>
          <a:bodyPr/>
          <a:lstStyle/>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El polvo respirable (por ejemplo, el polvo susceptible de entrar en los pulmones), puede permanecer en el aire durante días.</a:t>
            </a:r>
          </a:p>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Cuando el polvo asentado se desplaza, puede resultar aerotransportado y peligroso.</a:t>
            </a:r>
          </a:p>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La limpieza rutinaria reduce los riesgos en el lugar de trabajo y evita que se acumule el polvo.</a:t>
            </a:r>
          </a:p>
          <a:p>
            <a:pPr>
              <a:lnSpc>
                <a:spcPts val="2400"/>
              </a:lnSpc>
            </a:pPr>
            <a:endParaRPr lang="en-US" sz="1800" dirty="0"/>
          </a:p>
        </p:txBody>
      </p:sp>
      <p:pic>
        <p:nvPicPr>
          <p:cNvPr id="8" name="Picture Placeholder 7">
            <a:extLst>
              <a:ext uri="{FF2B5EF4-FFF2-40B4-BE49-F238E27FC236}">
                <a16:creationId xmlns:a16="http://schemas.microsoft.com/office/drawing/2014/main" id="{669C2E9C-9233-3645-A774-E552CD3427DF}"/>
              </a:ext>
            </a:extLst>
          </p:cNvPr>
          <p:cNvPicPr>
            <a:picLocks noGrp="1" noChangeAspect="1"/>
          </p:cNvPicPr>
          <p:nvPr>
            <p:ph type="pic" sz="quarter" idx="12"/>
          </p:nvPr>
        </p:nvPicPr>
        <p:blipFill>
          <a:blip r:embed="rId3"/>
          <a:srcRect l="8004" r="800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TIPOS DE LIMPIEZA</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a:lstStyle/>
          <a:p>
            <a:pPr>
              <a:lnSpc>
                <a:spcPts val="2400"/>
              </a:lnSpc>
              <a:spcAft>
                <a:spcPts val="1000"/>
              </a:spcAft>
            </a:pPr>
            <a:r>
              <a:rPr lang="es" sz="1800" b="0" i="0" strike="noStrike" cap="none" spc="0" baseline="0" dirty="0">
                <a:solidFill>
                  <a:srgbClr val="000000"/>
                </a:solidFill>
                <a:effectLst/>
                <a:latin typeface="Helvetica"/>
                <a:ea typeface="Helvetica"/>
                <a:cs typeface="Helvetica"/>
              </a:rPr>
              <a:t>Hay dos tipos principales de tareas de limpieza que ayudan a eliminar el polvo peligroso del lugar de trabajo. Son los siguientes:</a:t>
            </a:r>
          </a:p>
          <a:p>
            <a:pPr>
              <a:lnSpc>
                <a:spcPts val="2400"/>
              </a:lnSpc>
            </a:pPr>
            <a:r>
              <a:rPr lang="es" sz="1800" b="1" i="0" strike="noStrike" cap="none" spc="0" baseline="0" dirty="0">
                <a:solidFill>
                  <a:srgbClr val="000000"/>
                </a:solidFill>
                <a:effectLst/>
                <a:latin typeface="Helvetica"/>
                <a:ea typeface="Helvetica"/>
                <a:cs typeface="Helvetica"/>
              </a:rPr>
              <a:t>Métodos de limpieza en seco</a:t>
            </a:r>
          </a:p>
          <a:p>
            <a:pPr>
              <a:lnSpc>
                <a:spcPts val="2400"/>
              </a:lnSpc>
              <a:spcBef>
                <a:spcPts val="600"/>
              </a:spcBef>
              <a:spcAft>
                <a:spcPts val="1000"/>
              </a:spcAft>
            </a:pPr>
            <a:r>
              <a:rPr lang="es" sz="1800" b="0" i="0" strike="noStrike" cap="none" spc="0" baseline="0" dirty="0">
                <a:solidFill>
                  <a:srgbClr val="000000"/>
                </a:solidFill>
                <a:effectLst/>
                <a:latin typeface="Helvetica"/>
                <a:ea typeface="Helvetica"/>
                <a:cs typeface="Helvetica"/>
              </a:rPr>
              <a:t>La limpieza en seco acostumbra a implicar el uso de aspiración para eliminar el polvo seco de suelos </a:t>
            </a:r>
            <a:r>
              <a:rPr lang="es" sz="1800" b="0" i="0" strike="noStrike" cap="none" spc="0" baseline="0">
                <a:solidFill>
                  <a:srgbClr val="000000"/>
                </a:solidFill>
                <a:effectLst/>
                <a:latin typeface="Helvetica"/>
                <a:ea typeface="Helvetica"/>
                <a:cs typeface="Helvetica"/>
              </a:rPr>
              <a:t>y superficies</a:t>
            </a:r>
            <a:r>
              <a:rPr lang="es" sz="1800" b="0" i="0" strike="noStrike" cap="none" spc="0" baseline="0" dirty="0">
                <a:solidFill>
                  <a:srgbClr val="000000"/>
                </a:solidFill>
                <a:effectLst/>
                <a:latin typeface="Helvetica"/>
                <a:ea typeface="Helvetica"/>
                <a:cs typeface="Helvetica"/>
              </a:rPr>
              <a:t>. </a:t>
            </a:r>
          </a:p>
          <a:p>
            <a:pPr>
              <a:lnSpc>
                <a:spcPts val="2400"/>
              </a:lnSpc>
            </a:pPr>
            <a:r>
              <a:rPr lang="es" sz="1800" b="1" i="0" strike="noStrike" cap="none" spc="0" baseline="0" dirty="0">
                <a:solidFill>
                  <a:srgbClr val="000000"/>
                </a:solidFill>
                <a:effectLst/>
                <a:latin typeface="Helvetica"/>
                <a:ea typeface="Helvetica"/>
                <a:cs typeface="Helvetica"/>
              </a:rPr>
              <a:t>Métodos de limpieza en húmedo</a:t>
            </a:r>
          </a:p>
          <a:p>
            <a:pPr>
              <a:lnSpc>
                <a:spcPts val="2400"/>
              </a:lnSpc>
              <a:spcBef>
                <a:spcPts val="600"/>
              </a:spcBef>
            </a:pPr>
            <a:r>
              <a:rPr lang="es" sz="1800" b="0" i="0" strike="noStrike" cap="none" spc="0" baseline="0" dirty="0">
                <a:solidFill>
                  <a:srgbClr val="000000"/>
                </a:solidFill>
                <a:effectLst/>
                <a:latin typeface="Helvetica"/>
                <a:ea typeface="Helvetica"/>
                <a:cs typeface="Helvetica"/>
              </a:rPr>
              <a:t>Los métodos de limpieza en húmedo pueden comprender el fregado, uso de un cepillo húmedo o rociado con agua y mangueras. El agua ayuda a reducir la posibilidad de que el polvo se propague por el aire durante la limpieza.</a:t>
            </a:r>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r>
              <a:rPr lang="es" sz="3000" b="1" i="0" strike="noStrike" cap="none" spc="0" baseline="0" dirty="0">
                <a:solidFill>
                  <a:srgbClr val="F6A317"/>
                </a:solidFill>
                <a:effectLst/>
                <a:latin typeface="Helvetica"/>
                <a:ea typeface="Helvetica"/>
                <a:cs typeface="Helvetica"/>
              </a:rPr>
              <a:t>LIMPIAR SUELOS</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p:txBody>
          <a:bodyPr/>
          <a:lstStyle/>
          <a:p>
            <a:pPr>
              <a:lnSpc>
                <a:spcPts val="2400"/>
              </a:lnSpc>
            </a:pPr>
            <a:r>
              <a:rPr lang="es" sz="1800" b="0" i="0" strike="noStrike" cap="none" spc="0" baseline="0" dirty="0">
                <a:solidFill>
                  <a:srgbClr val="000000"/>
                </a:solidFill>
                <a:effectLst/>
                <a:latin typeface="Helvetica"/>
                <a:ea typeface="Helvetica"/>
                <a:cs typeface="Helvetica"/>
              </a:rPr>
              <a:t>Para evitar la exposición innecesaria al polvo, use siempre los equipos apropiados de limpieza cuando estén disponibles. </a:t>
            </a:r>
          </a:p>
          <a:p>
            <a:pPr>
              <a:lnSpc>
                <a:spcPts val="2400"/>
              </a:lnSpc>
            </a:pPr>
            <a:r>
              <a:rPr lang="es" sz="1800" b="0" i="0" strike="noStrike" cap="none" spc="0" baseline="0" dirty="0">
                <a:solidFill>
                  <a:srgbClr val="000000"/>
                </a:solidFill>
                <a:effectLst/>
                <a:latin typeface="Helvetica"/>
                <a:ea typeface="Helvetica"/>
                <a:cs typeface="Helvetica"/>
              </a:rPr>
              <a:t>Este vídeo muestra el método de limpieza más apropiado para eliminar el polvo del suelo.</a:t>
            </a:r>
          </a:p>
          <a:p>
            <a:pPr>
              <a:lnSpc>
                <a:spcPts val="2400"/>
              </a:lnSpc>
            </a:pPr>
            <a:r>
              <a:rPr lang="es" sz="1800" b="0" i="0" strike="noStrike" cap="none" spc="0" baseline="0" dirty="0">
                <a:solidFill>
                  <a:srgbClr val="000000"/>
                </a:solidFill>
                <a:effectLst/>
                <a:latin typeface="Helvetica"/>
                <a:ea typeface="Helvetica"/>
                <a:cs typeface="Helvetica"/>
              </a:rPr>
              <a:t>(Haga clic para ver el vídeo)</a:t>
            </a:r>
          </a:p>
        </p:txBody>
      </p:sp>
      <p:pic>
        <p:nvPicPr>
          <p:cNvPr id="4" name="cleaning.mp4" descr="cleaning.mp4">
            <a:hlinkClick r:id="" action="ppaction://media"/>
            <a:extLst>
              <a:ext uri="{FF2B5EF4-FFF2-40B4-BE49-F238E27FC236}">
                <a16:creationId xmlns:a16="http://schemas.microsoft.com/office/drawing/2014/main" id="{2A37D0FE-0902-D542-9D20-1E29EE26858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42007091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329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custDataLst>
              <p:tags r:id="rId1"/>
            </p:custDataLst>
          </p:nvPr>
        </p:nvSpPr>
        <p:spPr>
          <a:xfrm>
            <a:off x="777244" y="1640901"/>
            <a:ext cx="5985275" cy="850900"/>
          </a:xfrm>
        </p:spPr>
        <p:txBody>
          <a:bodyPr/>
          <a:lstStyle/>
          <a:p>
            <a:r>
              <a:rPr lang="es" sz="3000" b="1" i="0" strike="noStrike" cap="none" spc="0" baseline="0" dirty="0">
                <a:solidFill>
                  <a:srgbClr val="F6A317"/>
                </a:solidFill>
                <a:effectLst/>
                <a:latin typeface="Helvetica"/>
                <a:ea typeface="Helvetica"/>
                <a:cs typeface="Helvetica"/>
              </a:rPr>
              <a:t>QUÉ HACER Y QUÉ NO HACER EN LA LIMPIEZA EN SECO</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custDataLst>
              <p:tags r:id="rId2"/>
            </p:custDataLst>
          </p:nvPr>
        </p:nvSpPr>
        <p:spPr>
          <a:xfrm>
            <a:off x="777243" y="2843213"/>
            <a:ext cx="5453624" cy="3201832"/>
          </a:xfrm>
        </p:spPr>
        <p:txBody>
          <a:bodyPr/>
          <a:lstStyle/>
          <a:p>
            <a:r>
              <a:rPr lang="es" sz="1500" b="1" i="0" strike="noStrike" cap="none" spc="0" baseline="0" dirty="0">
                <a:solidFill>
                  <a:srgbClr val="000000"/>
                </a:solidFill>
                <a:effectLst/>
                <a:latin typeface="Helvetica"/>
                <a:ea typeface="Helvetica"/>
                <a:cs typeface="Helvetica"/>
              </a:rPr>
              <a:t>QUÉ HACER</a:t>
            </a:r>
          </a:p>
          <a:p>
            <a:pPr marL="285750" indent="-285750">
              <a:buSzPct val="85000"/>
              <a:buFont typeface=".Apple Color Emoji UI"/>
              <a:buChar char="✅"/>
            </a:pPr>
            <a:r>
              <a:rPr lang="es" sz="1500" b="0" i="0" strike="noStrike" cap="none" spc="0" baseline="0" dirty="0">
                <a:solidFill>
                  <a:srgbClr val="000000"/>
                </a:solidFill>
                <a:effectLst/>
                <a:latin typeface="Helvetica"/>
                <a:ea typeface="Helvetica"/>
                <a:cs typeface="Helvetica"/>
              </a:rPr>
              <a:t>Tener un plan para resolver los derrames de manera segura y rápida.</a:t>
            </a:r>
          </a:p>
          <a:p>
            <a:pPr marL="285750" indent="-285750">
              <a:buSzPct val="85000"/>
              <a:buFont typeface=".Apple Color Emoji UI"/>
              <a:buChar char="✅"/>
            </a:pPr>
            <a:r>
              <a:rPr lang="es" sz="1500" b="0" i="0" strike="noStrike" cap="none" spc="0" baseline="0" dirty="0">
                <a:solidFill>
                  <a:srgbClr val="000000"/>
                </a:solidFill>
                <a:effectLst/>
                <a:latin typeface="Helvetica"/>
                <a:ea typeface="Helvetica"/>
                <a:cs typeface="Helvetica"/>
              </a:rPr>
              <a:t>Comprobar los equipos de aspiración antes de usarlos por si tienen algún daño. Avisar de cualquier defecto detectado.</a:t>
            </a:r>
          </a:p>
          <a:p>
            <a:pPr marL="285750" indent="-285750">
              <a:spcAft>
                <a:spcPts val="600"/>
              </a:spcAft>
              <a:buSzPct val="85000"/>
              <a:buFont typeface=".Apple Color Emoji UI"/>
              <a:buChar char="✅"/>
            </a:pPr>
            <a:r>
              <a:rPr lang="es" sz="1500" b="0" i="0" strike="noStrike" cap="none" spc="0" baseline="0" dirty="0">
                <a:solidFill>
                  <a:srgbClr val="000000"/>
                </a:solidFill>
                <a:effectLst/>
                <a:latin typeface="Helvetica"/>
                <a:ea typeface="Helvetica"/>
                <a:cs typeface="Helvetica"/>
              </a:rPr>
              <a:t>Comprobar si el filtro del aspirador debe ser reemplazado.</a:t>
            </a:r>
          </a:p>
          <a:p>
            <a:r>
              <a:rPr lang="es" sz="1500" b="1" i="0" strike="noStrike" cap="none" spc="0" baseline="0" dirty="0">
                <a:solidFill>
                  <a:srgbClr val="000000"/>
                </a:solidFill>
                <a:effectLst/>
                <a:latin typeface="Helvetica"/>
                <a:ea typeface="Helvetica"/>
                <a:cs typeface="Helvetica"/>
              </a:rPr>
              <a:t>QUÉ NO HACER</a:t>
            </a:r>
          </a:p>
          <a:p>
            <a:pPr marL="285750" indent="-285750">
              <a:buSzPct val="85000"/>
              <a:buFont typeface=".Apple Color Emoji UI"/>
              <a:buChar char="❌"/>
            </a:pPr>
            <a:r>
              <a:rPr lang="es" sz="1500" b="0" i="0" strike="noStrike" cap="none" spc="0" baseline="0" dirty="0">
                <a:solidFill>
                  <a:srgbClr val="000000"/>
                </a:solidFill>
                <a:effectLst/>
                <a:latin typeface="Helvetica"/>
                <a:ea typeface="Helvetica"/>
                <a:cs typeface="Helvetica"/>
              </a:rPr>
              <a:t>Limpiar con un cepillo seco o usando aire comprimido, lo cual puede hacer que el polvo se reparta por el aire.</a:t>
            </a:r>
          </a:p>
          <a:p>
            <a:pPr marL="285750" indent="-285750">
              <a:buSzPct val="85000"/>
              <a:buFont typeface=".Apple Color Emoji UI"/>
              <a:buChar char="❌"/>
            </a:pPr>
            <a:r>
              <a:rPr lang="es" sz="1500" b="0" i="0" strike="noStrike" cap="none" spc="0" baseline="0" dirty="0">
                <a:solidFill>
                  <a:srgbClr val="000000"/>
                </a:solidFill>
                <a:effectLst/>
                <a:latin typeface="Helvetica"/>
                <a:ea typeface="Helvetica"/>
                <a:cs typeface="Helvetica"/>
              </a:rPr>
              <a:t>Usar un conducto o boca de aire comprimido para limpiar el polvo seco de la ropa de trabajo. </a:t>
            </a:r>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custDataLst>
              <p:tags r:id="rId3"/>
            </p:custDataLst>
          </p:nvPr>
        </p:nvPicPr>
        <p:blipFill rotWithShape="1">
          <a:blip r:embed="rId6"/>
          <a:srcRect l="13359" r="10814"/>
          <a:stretch/>
        </p:blipFill>
        <p:spPr>
          <a:xfrm>
            <a:off x="6762518" y="1608138"/>
            <a:ext cx="5054831" cy="4437062"/>
          </a:xfrm>
          <a:prstGeom prst="rect">
            <a:avLst/>
          </a:prstGeom>
        </p:spPr>
      </p:pic>
      <p:pic>
        <p:nvPicPr>
          <p:cNvPr id="3" name="Graphic 2" descr="Close">
            <a:extLst>
              <a:ext uri="{FF2B5EF4-FFF2-40B4-BE49-F238E27FC236}">
                <a16:creationId xmlns:a16="http://schemas.microsoft.com/office/drawing/2014/main" id="{5D28CC67-2007-3111-004D-A6BE1BB0BDC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27219" y="1384069"/>
            <a:ext cx="4885200" cy="4885200"/>
          </a:xfrm>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A1CB66-75BA-3A4F-9105-919DE7E0DA70}"/>
              </a:ext>
            </a:extLst>
          </p:cNvPr>
          <p:cNvSpPr>
            <a:spLocks noGrp="1"/>
          </p:cNvSpPr>
          <p:nvPr>
            <p:ph type="body" sz="quarter" idx="10"/>
            <p:custDataLst>
              <p:tags r:id="rId1"/>
            </p:custDataLst>
          </p:nvPr>
        </p:nvSpPr>
        <p:spPr>
          <a:xfrm>
            <a:off x="777244" y="1640901"/>
            <a:ext cx="5923359" cy="850900"/>
          </a:xfrm>
        </p:spPr>
        <p:txBody>
          <a:bodyPr/>
          <a:lstStyle/>
          <a:p>
            <a:r>
              <a:rPr lang="es" sz="3000" b="1" i="0" strike="noStrike" cap="none" spc="0" baseline="0" dirty="0">
                <a:solidFill>
                  <a:srgbClr val="F6A317"/>
                </a:solidFill>
                <a:effectLst/>
                <a:latin typeface="Helvetica"/>
                <a:ea typeface="Helvetica"/>
                <a:cs typeface="Helvetica"/>
              </a:rPr>
              <a:t>QUÉ HACER Y QUÉ NO HACER EN LA LIMPIEZA EN HÚMEDO</a:t>
            </a:r>
          </a:p>
        </p:txBody>
      </p:sp>
      <p:sp>
        <p:nvSpPr>
          <p:cNvPr id="3" name="Text Placeholder 2">
            <a:extLst>
              <a:ext uri="{FF2B5EF4-FFF2-40B4-BE49-F238E27FC236}">
                <a16:creationId xmlns:a16="http://schemas.microsoft.com/office/drawing/2014/main" id="{C075CD24-D0FF-304A-86A3-2DD3480FD27B}"/>
              </a:ext>
            </a:extLst>
          </p:cNvPr>
          <p:cNvSpPr>
            <a:spLocks noGrp="1"/>
          </p:cNvSpPr>
          <p:nvPr>
            <p:ph type="body" sz="quarter" idx="11"/>
            <p:custDataLst>
              <p:tags r:id="rId2"/>
            </p:custDataLst>
          </p:nvPr>
        </p:nvSpPr>
        <p:spPr>
          <a:xfrm>
            <a:off x="777243" y="2843213"/>
            <a:ext cx="5683518" cy="3201832"/>
          </a:xfrm>
        </p:spPr>
        <p:txBody>
          <a:bodyPr/>
          <a:lstStyle/>
          <a:p>
            <a:r>
              <a:rPr lang="es" sz="1500" b="1" i="0" strike="noStrike" cap="none" spc="0" baseline="0" dirty="0">
                <a:solidFill>
                  <a:srgbClr val="000000"/>
                </a:solidFill>
                <a:effectLst/>
                <a:latin typeface="Helvetica"/>
                <a:ea typeface="Helvetica"/>
                <a:cs typeface="Helvetica"/>
              </a:rPr>
              <a:t>QUÉ HACER</a:t>
            </a:r>
          </a:p>
          <a:p>
            <a:pPr marL="285750" indent="-285750">
              <a:buSzPct val="85000"/>
              <a:buFont typeface=".Apple Color Emoji UI"/>
              <a:buChar char="✅"/>
            </a:pPr>
            <a:r>
              <a:rPr lang="es" sz="1500" b="0" i="0" strike="noStrike" cap="none" spc="0" baseline="0" dirty="0">
                <a:solidFill>
                  <a:srgbClr val="000000"/>
                </a:solidFill>
                <a:effectLst/>
                <a:latin typeface="Helvetica"/>
                <a:ea typeface="Helvetica"/>
                <a:cs typeface="Helvetica"/>
              </a:rPr>
              <a:t>Tener un plan para resolver los derrames de manera segura y rápida.</a:t>
            </a:r>
          </a:p>
          <a:p>
            <a:pPr marL="285750" indent="-285750">
              <a:buSzPct val="85000"/>
              <a:buFont typeface=".Apple Color Emoji UI"/>
              <a:buChar char="✅"/>
            </a:pPr>
            <a:r>
              <a:rPr lang="es" sz="1500" b="0" i="0" strike="noStrike" cap="none" spc="0" baseline="0" dirty="0">
                <a:solidFill>
                  <a:srgbClr val="000000"/>
                </a:solidFill>
                <a:effectLst/>
                <a:latin typeface="Helvetica"/>
                <a:ea typeface="Helvetica"/>
                <a:cs typeface="Helvetica"/>
              </a:rPr>
              <a:t>Asegurarse de que el suministro de agua es apropiado y adecuado para la tarea a realizar.</a:t>
            </a:r>
          </a:p>
          <a:p>
            <a:pPr marL="285750" indent="-285750">
              <a:buSzPct val="85000"/>
              <a:buFont typeface=".Apple Color Emoji UI"/>
              <a:buChar char="✅"/>
            </a:pPr>
            <a:r>
              <a:rPr lang="es" sz="1500" b="0" i="0" strike="noStrike" cap="none" spc="0" baseline="0" dirty="0">
                <a:solidFill>
                  <a:srgbClr val="000000"/>
                </a:solidFill>
                <a:effectLst/>
                <a:latin typeface="Helvetica"/>
                <a:ea typeface="Helvetica"/>
                <a:cs typeface="Helvetica"/>
              </a:rPr>
              <a:t>Ajustar la presión de agua y el rociado según sea necesario para la tarea.</a:t>
            </a:r>
          </a:p>
          <a:p>
            <a:pPr marL="285750" indent="-285750">
              <a:buSzPct val="85000"/>
              <a:buFont typeface=".Apple Color Emoji UI"/>
              <a:buChar char="✅"/>
            </a:pPr>
            <a:r>
              <a:rPr lang="es" sz="1500" b="0" i="0" strike="noStrike" cap="none" spc="0" baseline="0" dirty="0">
                <a:solidFill>
                  <a:srgbClr val="000000"/>
                </a:solidFill>
                <a:effectLst/>
                <a:latin typeface="Helvetica"/>
                <a:ea typeface="Helvetica"/>
                <a:cs typeface="Helvetica"/>
              </a:rPr>
              <a:t>Asegurar una expulsión de agua adecuada al usar rociado y mangueras.</a:t>
            </a:r>
          </a:p>
          <a:p>
            <a:r>
              <a:rPr lang="es" sz="1500" b="1" i="0" strike="noStrike" cap="none" spc="0" baseline="0" dirty="0">
                <a:solidFill>
                  <a:srgbClr val="000000"/>
                </a:solidFill>
                <a:effectLst/>
                <a:latin typeface="Helvetica"/>
                <a:ea typeface="Helvetica"/>
                <a:cs typeface="Helvetica"/>
              </a:rPr>
              <a:t>QUÉ NO HACER</a:t>
            </a:r>
          </a:p>
          <a:p>
            <a:pPr marL="285750" indent="-285750">
              <a:buSzPct val="85000"/>
              <a:buFont typeface=".Apple Color Emoji UI"/>
              <a:buChar char="❌"/>
            </a:pPr>
            <a:r>
              <a:rPr lang="es" sz="1500" b="0" i="0" strike="noStrike" cap="none" spc="0" baseline="0" dirty="0">
                <a:solidFill>
                  <a:srgbClr val="000000"/>
                </a:solidFill>
                <a:effectLst/>
                <a:latin typeface="Helvetica"/>
                <a:ea typeface="Helvetica"/>
                <a:cs typeface="Helvetica"/>
              </a:rPr>
              <a:t>Usar un chorro de agua abundante para limpiar acumulaciones de polvo seco. Un rociado será más efectivo.</a:t>
            </a:r>
          </a:p>
        </p:txBody>
      </p:sp>
      <p:pic>
        <p:nvPicPr>
          <p:cNvPr id="6" name="Picture Placeholder 5">
            <a:extLst>
              <a:ext uri="{FF2B5EF4-FFF2-40B4-BE49-F238E27FC236}">
                <a16:creationId xmlns:a16="http://schemas.microsoft.com/office/drawing/2014/main" id="{B8B67816-436E-D24E-B78B-6F72032E7069}"/>
              </a:ext>
            </a:extLst>
          </p:cNvPr>
          <p:cNvPicPr>
            <a:picLocks noGrp="1" noChangeAspect="1"/>
          </p:cNvPicPr>
          <p:nvPr>
            <p:ph type="pic" sz="quarter" idx="12"/>
            <p:custDataLst>
              <p:tags r:id="rId3"/>
            </p:custDataLst>
          </p:nvPr>
        </p:nvPicPr>
        <p:blipFill rotWithShape="1">
          <a:blip r:embed="rId6"/>
          <a:srcRect l="44678" r="450" b="739"/>
          <a:stretch/>
        </p:blipFill>
        <p:spPr>
          <a:xfrm>
            <a:off x="6865494" y="1640900"/>
            <a:ext cx="4951855" cy="4404299"/>
          </a:xfrm>
          <a:prstGeom prst="rect">
            <a:avLst/>
          </a:prstGeom>
        </p:spPr>
      </p:pic>
    </p:spTree>
    <p:extLst>
      <p:ext uri="{BB962C8B-B14F-4D97-AF65-F5344CB8AC3E}">
        <p14:creationId xmlns:p14="http://schemas.microsoft.com/office/powerpoint/2010/main" val="23658307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6163202" cy="850900"/>
          </a:xfrm>
        </p:spPr>
        <p:txBody>
          <a:bodyPr/>
          <a:lstStyle/>
          <a:p>
            <a:r>
              <a:rPr lang="es" sz="3000" b="1" i="0" strike="noStrike" cap="none" spc="0" baseline="0" dirty="0">
                <a:solidFill>
                  <a:srgbClr val="F6A317"/>
                </a:solidFill>
                <a:effectLst/>
                <a:latin typeface="Helvetica"/>
                <a:ea typeface="Helvetica"/>
                <a:cs typeface="Helvetica"/>
              </a:rPr>
              <a:t>QUÉ HACER Y QUÉ NO HACER PARA UNA BUENA HIGIENE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687201"/>
            <a:ext cx="7041229" cy="3230407"/>
          </a:xfrm>
        </p:spPr>
        <p:txBody>
          <a:bodyPr/>
          <a:lstStyle/>
          <a:p>
            <a:pPr>
              <a:spcBef>
                <a:spcPts val="800"/>
              </a:spcBef>
            </a:pPr>
            <a:r>
              <a:rPr lang="es" sz="1500" b="1" i="0" strike="noStrike" cap="none" spc="0" baseline="0" dirty="0">
                <a:solidFill>
                  <a:srgbClr val="000000"/>
                </a:solidFill>
                <a:effectLst/>
                <a:latin typeface="Helvetica"/>
                <a:ea typeface="Helvetica"/>
                <a:cs typeface="Helvetica"/>
              </a:rPr>
              <a:t>QUÉ HACER</a:t>
            </a:r>
          </a:p>
          <a:p>
            <a:pPr marL="285750" indent="-285750">
              <a:spcBef>
                <a:spcPts val="800"/>
              </a:spcBef>
              <a:buSzPct val="85000"/>
              <a:buFont typeface=".Apple Color Emoji UI"/>
              <a:buChar char="✅"/>
            </a:pPr>
            <a:r>
              <a:rPr lang="es" sz="1500" b="0" i="0" strike="noStrike" cap="none" spc="0" baseline="0" dirty="0">
                <a:solidFill>
                  <a:srgbClr val="000000"/>
                </a:solidFill>
                <a:effectLst/>
                <a:latin typeface="Helvetica"/>
                <a:ea typeface="Helvetica"/>
                <a:cs typeface="Helvetica"/>
              </a:rPr>
              <a:t>Lavarse las manos con regularidad.</a:t>
            </a:r>
          </a:p>
          <a:p>
            <a:pPr marL="285750" indent="-285750">
              <a:spcBef>
                <a:spcPts val="800"/>
              </a:spcBef>
              <a:buSzPct val="85000"/>
              <a:buFont typeface=".Apple Color Emoji UI"/>
              <a:buChar char="✅"/>
            </a:pPr>
            <a:r>
              <a:rPr lang="es" sz="1500" b="0" i="0" strike="noStrike" cap="none" spc="0" baseline="0" dirty="0">
                <a:solidFill>
                  <a:srgbClr val="000000"/>
                </a:solidFill>
                <a:effectLst/>
                <a:latin typeface="Helvetica"/>
                <a:ea typeface="Helvetica"/>
                <a:cs typeface="Helvetica"/>
              </a:rPr>
              <a:t>Quitarse la ropa sucia antes de entrar en una instalación destinada a la alimentación.</a:t>
            </a:r>
          </a:p>
          <a:p>
            <a:pPr marL="285750" indent="-285750">
              <a:spcBef>
                <a:spcPts val="800"/>
              </a:spcBef>
              <a:buSzPct val="85000"/>
              <a:buFont typeface=".Apple Color Emoji UI"/>
              <a:buChar char="✅"/>
            </a:pPr>
            <a:r>
              <a:rPr lang="es" sz="1500" b="0" i="0" strike="noStrike" cap="none" spc="0" baseline="0" dirty="0">
                <a:solidFill>
                  <a:srgbClr val="000000"/>
                </a:solidFill>
                <a:effectLst/>
                <a:latin typeface="Helvetica"/>
                <a:ea typeface="Helvetica"/>
                <a:cs typeface="Helvetica"/>
              </a:rPr>
              <a:t>Limpiar regularmente la ropa de trabajo.</a:t>
            </a:r>
          </a:p>
          <a:p>
            <a:pPr marL="285750" indent="-285750">
              <a:spcBef>
                <a:spcPts val="800"/>
              </a:spcBef>
              <a:spcAft>
                <a:spcPts val="1000"/>
              </a:spcAft>
              <a:buSzPct val="85000"/>
              <a:buFont typeface=".Apple Color Emoji UI"/>
              <a:buChar char="✅"/>
            </a:pPr>
            <a:r>
              <a:rPr lang="es" sz="1500" b="0" i="0" strike="noStrike" cap="none" spc="0" baseline="0" dirty="0">
                <a:solidFill>
                  <a:srgbClr val="000000"/>
                </a:solidFill>
                <a:effectLst/>
                <a:latin typeface="Helvetica"/>
                <a:ea typeface="Helvetica"/>
                <a:cs typeface="Helvetica"/>
              </a:rPr>
              <a:t>Usar las zonas de almacenaje designadas para guardar la ropa limpia y la ropa de trabajo sucia.</a:t>
            </a:r>
          </a:p>
          <a:p>
            <a:pPr>
              <a:spcBef>
                <a:spcPts val="800"/>
              </a:spcBef>
            </a:pPr>
            <a:r>
              <a:rPr lang="es" sz="1500" b="1" i="0" strike="noStrike" cap="none" spc="0" baseline="0" dirty="0">
                <a:solidFill>
                  <a:srgbClr val="000000"/>
                </a:solidFill>
                <a:effectLst/>
                <a:latin typeface="Helvetica"/>
                <a:ea typeface="Helvetica"/>
                <a:cs typeface="Helvetica"/>
              </a:rPr>
              <a:t>QUÉ NO HACER</a:t>
            </a:r>
          </a:p>
          <a:p>
            <a:pPr marL="285750" indent="-285750">
              <a:spcBef>
                <a:spcPts val="800"/>
              </a:spcBef>
              <a:buSzPct val="85000"/>
              <a:buFont typeface=".Apple Color Emoji UI"/>
              <a:buChar char="❌"/>
            </a:pPr>
            <a:r>
              <a:rPr lang="es" sz="1500" b="0" i="0" strike="noStrike" cap="none" spc="0" baseline="0" dirty="0">
                <a:solidFill>
                  <a:srgbClr val="000000"/>
                </a:solidFill>
                <a:effectLst/>
                <a:latin typeface="Helvetica"/>
                <a:ea typeface="Helvetica"/>
                <a:cs typeface="Helvetica"/>
              </a:rPr>
              <a:t>Fumar en el lugar de trabajo.</a:t>
            </a:r>
          </a:p>
          <a:p>
            <a:pPr marL="285750" indent="-285750">
              <a:spcBef>
                <a:spcPts val="800"/>
              </a:spcBef>
              <a:buSzPct val="85000"/>
              <a:buFont typeface=".Apple Color Emoji UI"/>
              <a:buChar char="❌"/>
            </a:pPr>
            <a:r>
              <a:rPr lang="es" sz="1500" b="0" i="0" strike="noStrike" cap="none" spc="0" baseline="0" dirty="0">
                <a:solidFill>
                  <a:srgbClr val="000000"/>
                </a:solidFill>
                <a:effectLst/>
                <a:latin typeface="Helvetica"/>
                <a:ea typeface="Helvetica"/>
                <a:cs typeface="Helvetica"/>
              </a:rPr>
              <a:t>Almacenar o consumir comida y bebida en los puestos de trabajo.</a:t>
            </a:r>
          </a:p>
          <a:p>
            <a:pPr marL="285750" indent="-285750">
              <a:spcBef>
                <a:spcPts val="800"/>
              </a:spcBef>
              <a:buSzPct val="85000"/>
              <a:buFont typeface=".Apple Color Emoji UI"/>
              <a:buChar char="❌"/>
            </a:pPr>
            <a:r>
              <a:rPr lang="es" sz="1500" b="0" i="0" strike="noStrike" cap="none" spc="0" baseline="0" dirty="0">
                <a:solidFill>
                  <a:srgbClr val="000000"/>
                </a:solidFill>
                <a:effectLst/>
                <a:latin typeface="Helvetica"/>
                <a:ea typeface="Helvetica"/>
                <a:cs typeface="Helvetica"/>
              </a:rPr>
              <a:t>Mezclar la ropa sucia con la ropa limpia.</a:t>
            </a:r>
          </a:p>
          <a:p>
            <a:pPr marL="285750" indent="-285750">
              <a:spcBef>
                <a:spcPts val="800"/>
              </a:spcBef>
              <a:buSzPct val="85000"/>
              <a:buFont typeface=".Apple Color Emoji UI"/>
              <a:buChar char="❌"/>
            </a:pPr>
            <a:r>
              <a:rPr lang="es" sz="1500" b="0" i="0" strike="noStrike" cap="none" spc="0" baseline="0" dirty="0">
                <a:solidFill>
                  <a:srgbClr val="000000"/>
                </a:solidFill>
                <a:effectLst/>
                <a:latin typeface="Helvetica"/>
                <a:ea typeface="Helvetica"/>
                <a:cs typeface="Helvetica"/>
              </a:rPr>
              <a:t>Llevarse a casa la ropa de trabajo sucia.</a:t>
            </a:r>
          </a:p>
          <a:p>
            <a:pPr marL="285750" indent="-285750">
              <a:spcBef>
                <a:spcPts val="800"/>
              </a:spcBef>
              <a:buSzPct val="85000"/>
              <a:buFont typeface=".Apple Color Emoji UI"/>
              <a:buChar char="✅"/>
            </a:pPr>
            <a:endParaRPr lang="en-US" sz="1500" dirty="0"/>
          </a:p>
        </p:txBody>
      </p:sp>
      <p:pic>
        <p:nvPicPr>
          <p:cNvPr id="7" name="Picture Placeholder 6">
            <a:extLst>
              <a:ext uri="{FF2B5EF4-FFF2-40B4-BE49-F238E27FC236}">
                <a16:creationId xmlns:a16="http://schemas.microsoft.com/office/drawing/2014/main" id="{FDDD8A68-96A2-5644-B6B9-96EFBF144D2C}"/>
              </a:ext>
            </a:extLst>
          </p:cNvPr>
          <p:cNvPicPr>
            <a:picLocks noGrp="1" noChangeAspect="1"/>
          </p:cNvPicPr>
          <p:nvPr>
            <p:ph type="pic" sz="quarter" idx="12"/>
            <p:custDataLst>
              <p:tags r:id="rId3"/>
            </p:custDataLst>
          </p:nvPr>
        </p:nvPicPr>
        <p:blipFill>
          <a:blip r:embed="rId7"/>
          <a:srcRect l="10751" r="10751"/>
          <a:stretch>
            <a:fillRect/>
          </a:stretch>
        </p:blipFill>
        <p:spPr>
          <a:xfrm>
            <a:off x="7818472" y="1640901"/>
            <a:ext cx="2685609" cy="2280850"/>
          </a:xfrm>
          <a:prstGeom prst="rect">
            <a:avLst/>
          </a:prstGeom>
        </p:spPr>
      </p:pic>
      <p:pic>
        <p:nvPicPr>
          <p:cNvPr id="5" name="Picture Placeholder 10">
            <a:extLst>
              <a:ext uri="{FF2B5EF4-FFF2-40B4-BE49-F238E27FC236}">
                <a16:creationId xmlns:a16="http://schemas.microsoft.com/office/drawing/2014/main" id="{63710AF6-C6CF-2D4F-A577-4E2035608A56}"/>
              </a:ext>
            </a:extLst>
          </p:cNvPr>
          <p:cNvPicPr>
            <a:picLocks noChangeAspect="1"/>
          </p:cNvPicPr>
          <p:nvPr>
            <p:custDataLst>
              <p:tags r:id="rId4"/>
            </p:custDataLst>
          </p:nvPr>
        </p:nvPicPr>
        <p:blipFill>
          <a:blip r:embed="rId8"/>
          <a:srcRect l="7808" r="7808"/>
          <a:stretch>
            <a:fillRect/>
          </a:stretch>
        </p:blipFill>
        <p:spPr>
          <a:xfrm>
            <a:off x="7818472" y="4265488"/>
            <a:ext cx="2685609" cy="2280850"/>
          </a:xfrm>
          <a:prstGeom prst="rect">
            <a:avLst/>
          </a:prstGeom>
        </p:spPr>
      </p:pic>
    </p:spTree>
    <p:extLst>
      <p:ext uri="{BB962C8B-B14F-4D97-AF65-F5344CB8AC3E}">
        <p14:creationId xmlns:p14="http://schemas.microsoft.com/office/powerpoint/2010/main" val="15349012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r>
              <a:rPr lang="es" sz="3000" b="1" i="0" strike="noStrike" cap="none" spc="0" baseline="0" dirty="0">
                <a:solidFill>
                  <a:srgbClr val="F6A317"/>
                </a:solidFill>
                <a:effectLst/>
                <a:latin typeface="Helvetica"/>
                <a:ea typeface="Helvetica"/>
                <a:cs typeface="Helvetica"/>
              </a:rPr>
              <a:t>DIAPOSITIVA VACÍA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es" sz="1800" b="0" i="0" strike="noStrike" cap="none" spc="0" baseline="0" dirty="0">
                <a:solidFill>
                  <a:srgbClr val="000000"/>
                </a:solidFill>
                <a:effectLst/>
                <a:latin typeface="Helvetica"/>
                <a:ea typeface="Helvetica"/>
                <a:cs typeface="Helvetica"/>
              </a:rPr>
              <a:t>Use esta diapositiva para crear materiales personalizados de formación específicos para un entorno/contexto laboral en concreto.</a:t>
            </a:r>
          </a:p>
          <a:p>
            <a:pPr>
              <a:lnSpc>
                <a:spcPts val="2400"/>
              </a:lnSpc>
            </a:pPr>
            <a:r>
              <a:rPr lang="es" sz="1800" b="0" i="0" strike="noStrike" cap="none" spc="0" baseline="0" dirty="0">
                <a:solidFill>
                  <a:srgbClr val="000000"/>
                </a:solidFill>
                <a:effectLst/>
                <a:latin typeface="Helvetica"/>
                <a:ea typeface="Helvetica"/>
                <a:cs typeface="Helvetica"/>
              </a:rPr>
              <a:t>Para cambiar la imagen, haga clic con el botón derecho &gt; Cambiar imagen &gt; Desde</a:t>
            </a:r>
            <a:r>
              <a:rPr lang="es" sz="1800" b="0" i="0" strike="noStrike" cap="none" spc="0" dirty="0">
                <a:solidFill>
                  <a:srgbClr val="000000"/>
                </a:solidFill>
                <a:effectLst/>
                <a:latin typeface="Helvetica"/>
                <a:ea typeface="Helvetica"/>
                <a:cs typeface="Helvetica"/>
              </a:rPr>
              <a:t> </a:t>
            </a:r>
            <a:r>
              <a:rPr lang="es" sz="1800" b="0" i="0" strike="noStrike" cap="none" spc="0" baseline="0" dirty="0">
                <a:solidFill>
                  <a:srgbClr val="000000"/>
                </a:solidFill>
                <a:effectLst/>
                <a:latin typeface="Helvetica"/>
                <a:ea typeface="Helvetica"/>
                <a:cs typeface="Helvetica"/>
              </a:rPr>
              <a:t>el archivo.</a:t>
            </a:r>
          </a:p>
          <a:p>
            <a:pPr>
              <a:lnSpc>
                <a:spcPts val="2400"/>
              </a:lnSpc>
            </a:pPr>
            <a:r>
              <a:rPr lang="es" sz="1800" b="0" i="0" strike="noStrike" cap="none" spc="0" baseline="0" dirty="0">
                <a:solidFill>
                  <a:srgbClr val="000000"/>
                </a:solidFill>
                <a:effectLst/>
                <a:latin typeface="Helvetica"/>
                <a:ea typeface="Helvetica"/>
                <a:cs typeface="Helvetica"/>
              </a:rPr>
              <a:t>Para crear más diapositivas, haga clic en «Nueva diapositiva» en la pestaña de arriba.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r>
              <a:rPr lang="es" sz="3000" b="1" i="0" strike="noStrike" cap="none" spc="0" baseline="0" dirty="0">
                <a:solidFill>
                  <a:srgbClr val="F6A317"/>
                </a:solidFill>
                <a:effectLst/>
                <a:latin typeface="Helvetica"/>
                <a:ea typeface="Helvetica"/>
                <a:cs typeface="Helvetica"/>
              </a:rPr>
              <a:t>CONCLUSIÓN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lstStyle/>
          <a:p>
            <a:pPr>
              <a:lnSpc>
                <a:spcPts val="2400"/>
              </a:lnSpc>
              <a:spcBef>
                <a:spcPts val="600"/>
              </a:spcBef>
              <a:spcAft>
                <a:spcPts val="1000"/>
              </a:spcAft>
            </a:pPr>
            <a:r>
              <a:rPr lang="es" sz="1800" b="0" i="0" strike="noStrike" cap="none" spc="0" baseline="0" dirty="0">
                <a:solidFill>
                  <a:srgbClr val="000000"/>
                </a:solidFill>
                <a:effectLst/>
                <a:latin typeface="Helvetica"/>
                <a:ea typeface="Helvetica"/>
                <a:cs typeface="Helvetica"/>
              </a:rPr>
              <a:t>Al realizar la limpieza y llevar a cabo una buena higiene, recuerde:</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Usar el método de limpieza adecuado para la tarea que se realiza.</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Comprobar que el equipo no está dañado y funciona correctamente antes de su uso.</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Practicar una buena higiene personal.</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Evitar fumar. Fumar incrementa los efectos negativos para la salud de la SCR.</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9101274" cy="850900"/>
          </a:xfrm>
        </p:spPr>
        <p:txBody>
          <a:bodyPr/>
          <a:lstStyle/>
          <a:p>
            <a:r>
              <a:rPr lang="es" sz="3000" b="1" i="0" strike="noStrike" cap="none" spc="0" baseline="0" dirty="0">
                <a:solidFill>
                  <a:srgbClr val="F6A317"/>
                </a:solidFill>
                <a:effectLst/>
                <a:latin typeface="Helvetica"/>
                <a:ea typeface="Helvetica"/>
                <a:cs typeface="Helvetica"/>
              </a:rPr>
              <a:t>MATERIALES DE FORMACIÓN ADICIONALES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hlinkClick r:id="rId7" history="0"/>
              </a:rPr>
              <a:t>Buenas Prácticas para la Limpieza de superficies e instalaciones.</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hlinkClick r:id="rId7" history="0"/>
              </a:rPr>
              <a:t>Buenas Prácticas para una Buena higiene (Hoja de tareas 2.1.10).</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hlinkClick r:id="rId8" history="0"/>
              </a:rPr>
              <a:t>Guía de Buenas Prácticas de NEPSI</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hlinkClick r:id="rId9" history="0"/>
              </a:rPr>
              <a:t>Guía NEPSI para pymes</a:t>
            </a:r>
          </a:p>
        </p:txBody>
      </p:sp>
      <p:sp>
        <p:nvSpPr>
          <p:cNvPr id="4" name="Rounded Rectangle 3">
            <a:extLst>
              <a:ext uri="{FF2B5EF4-FFF2-40B4-BE49-F238E27FC236}">
                <a16:creationId xmlns:a16="http://schemas.microsoft.com/office/drawing/2014/main" id="{70F01C61-0840-6243-9982-C4FCFF0051A6}"/>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custDataLst>
              <p:tags r:id="rId4"/>
            </p:custDataLst>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es" b="0" i="0" strike="noStrike" cap="none" spc="0" baseline="0" dirty="0">
                <a:solidFill>
                  <a:srgbClr val="000000"/>
                </a:solidFill>
                <a:effectLst/>
                <a:latin typeface="Calibri"/>
                <a:ea typeface="Calibri"/>
                <a:cs typeface="Calibri"/>
              </a:rPr>
              <a:t>Consulte la </a:t>
            </a:r>
            <a:r>
              <a:rPr lang="es" b="1" i="0" strike="noStrike" cap="none" spc="0" baseline="0" dirty="0">
                <a:solidFill>
                  <a:srgbClr val="000000"/>
                </a:solidFill>
                <a:effectLst/>
                <a:latin typeface="Calibri"/>
                <a:ea typeface="Calibri"/>
                <a:cs typeface="Calibri"/>
              </a:rPr>
              <a:t>Plataforma de E-learning de NEPSI</a:t>
            </a:r>
            <a:r>
              <a:rPr lang="es" b="0" i="0" strike="noStrike" cap="none" spc="0" baseline="0" dirty="0">
                <a:solidFill>
                  <a:srgbClr val="000000"/>
                </a:solidFill>
                <a:effectLst/>
                <a:latin typeface="Calibri"/>
                <a:ea typeface="Calibri"/>
                <a:cs typeface="Calibri"/>
              </a:rPr>
              <a:t> en </a:t>
            </a:r>
            <a:r>
              <a:rPr lang="es" b="0" i="0" strike="noStrike" cap="none" spc="0" baseline="0" dirty="0">
                <a:solidFill>
                  <a:srgbClr val="000000"/>
                </a:solidFill>
                <a:effectLst/>
                <a:latin typeface="Calibri"/>
                <a:ea typeface="Calibri"/>
                <a:cs typeface="Calibri"/>
                <a:hlinkClick r:id="rId10" history="0"/>
              </a:rPr>
              <a:t>training.nepsi.eu</a:t>
            </a:r>
            <a:r>
              <a:rPr lang="es" b="0" i="0" strike="noStrike" cap="none" spc="0" baseline="0" dirty="0">
                <a:solidFill>
                  <a:srgbClr val="000000"/>
                </a:solidFill>
                <a:effectLst/>
                <a:latin typeface="Calibri"/>
                <a:ea typeface="Calibri"/>
                <a:cs typeface="Calibri"/>
              </a:rPr>
              <a:t> para obtener más recursos de formación sobre SCR.</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8"/>
</p:tagLst>
</file>

<file path=ppt/tags/tag12.xml><?xml version="1.0" encoding="utf-8"?>
<p:tagLst xmlns:a="http://schemas.openxmlformats.org/drawingml/2006/main" xmlns:r="http://schemas.openxmlformats.org/officeDocument/2006/relationships" xmlns:p="http://schemas.openxmlformats.org/presentationml/2006/main">
  <p:tag name="AS_UNIQUEID" val="19"/>
</p:tagLst>
</file>

<file path=ppt/tags/tag13.xml><?xml version="1.0" encoding="utf-8"?>
<p:tagLst xmlns:a="http://schemas.openxmlformats.org/drawingml/2006/main" xmlns:r="http://schemas.openxmlformats.org/officeDocument/2006/relationships" xmlns:p="http://schemas.openxmlformats.org/presentationml/2006/main">
  <p:tag name="AS_UNIQUEID" val="20"/>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16"/>
</p:tagLst>
</file>

<file path=ppt/tags/tag17.xml><?xml version="1.0" encoding="utf-8"?>
<p:tagLst xmlns:a="http://schemas.openxmlformats.org/drawingml/2006/main" xmlns:r="http://schemas.openxmlformats.org/officeDocument/2006/relationships" xmlns:p="http://schemas.openxmlformats.org/presentationml/2006/main">
  <p:tag name="AS_UNIQUEID" val="26"/>
</p:tagLst>
</file>

<file path=ppt/tags/tag18.xml><?xml version="1.0" encoding="utf-8"?>
<p:tagLst xmlns:a="http://schemas.openxmlformats.org/drawingml/2006/main" xmlns:r="http://schemas.openxmlformats.org/officeDocument/2006/relationships" xmlns:p="http://schemas.openxmlformats.org/presentationml/2006/main">
  <p:tag name="AS_UNIQUEID" val="27"/>
</p:tagLst>
</file>

<file path=ppt/tags/tag19.xml><?xml version="1.0" encoding="utf-8"?>
<p:tagLst xmlns:a="http://schemas.openxmlformats.org/drawingml/2006/main" xmlns:r="http://schemas.openxmlformats.org/officeDocument/2006/relationships" xmlns:p="http://schemas.openxmlformats.org/presentationml/2006/main">
  <p:tag name="AS_UNIQUEID" val="28"/>
</p:tagLst>
</file>

<file path=ppt/tags/tag20.xml><?xml version="1.0" encoding="utf-8"?>
<p:tagLst xmlns:a="http://schemas.openxmlformats.org/drawingml/2006/main" xmlns:r="http://schemas.openxmlformats.org/officeDocument/2006/relationships" xmlns:p="http://schemas.openxmlformats.org/presentationml/2006/main">
  <p:tag name="AS_UNIQUEID" val="29"/>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23"/>
</p:tagLst>
</file>

<file path=ppt/tags/tag23.xml><?xml version="1.0" encoding="utf-8"?>
<p:tagLst xmlns:a="http://schemas.openxmlformats.org/drawingml/2006/main" xmlns:r="http://schemas.openxmlformats.org/officeDocument/2006/relationships" xmlns:p="http://schemas.openxmlformats.org/presentationml/2006/main">
  <p:tag name="AS_UNIQUEID" val="24"/>
</p:tagLst>
</file>

<file path=ppt/tags/tag24.xml><?xml version="1.0" encoding="utf-8"?>
<p:tagLst xmlns:a="http://schemas.openxmlformats.org/drawingml/2006/main" xmlns:r="http://schemas.openxmlformats.org/officeDocument/2006/relationships" xmlns:p="http://schemas.openxmlformats.org/presentationml/2006/main">
  <p:tag name="AS_UNIQUEID" val="35"/>
</p:tagLst>
</file>

<file path=ppt/tags/tag25.xml><?xml version="1.0" encoding="utf-8"?>
<p:tagLst xmlns:a="http://schemas.openxmlformats.org/drawingml/2006/main" xmlns:r="http://schemas.openxmlformats.org/officeDocument/2006/relationships" xmlns:p="http://schemas.openxmlformats.org/presentationml/2006/main">
  <p:tag name="AS_UNIQUEID" val="36"/>
</p:tagLst>
</file>

<file path=ppt/tags/tag26.xml><?xml version="1.0" encoding="utf-8"?>
<p:tagLst xmlns:a="http://schemas.openxmlformats.org/drawingml/2006/main" xmlns:r="http://schemas.openxmlformats.org/officeDocument/2006/relationships" xmlns:p="http://schemas.openxmlformats.org/presentationml/2006/main">
  <p:tag name="AS_UNIQUEID" val="37"/>
</p:tagLst>
</file>

<file path=ppt/tags/tag27.xml><?xml version="1.0" encoding="utf-8"?>
<p:tagLst xmlns:a="http://schemas.openxmlformats.org/drawingml/2006/main" xmlns:r="http://schemas.openxmlformats.org/officeDocument/2006/relationships" xmlns:p="http://schemas.openxmlformats.org/presentationml/2006/main">
  <p:tag name="AS_UNIQUEID" val="31"/>
</p:tagLst>
</file>

<file path=ppt/tags/tag28.xml><?xml version="1.0" encoding="utf-8"?>
<p:tagLst xmlns:a="http://schemas.openxmlformats.org/drawingml/2006/main" xmlns:r="http://schemas.openxmlformats.org/officeDocument/2006/relationships" xmlns:p="http://schemas.openxmlformats.org/presentationml/2006/main">
  <p:tag name="AS_UNIQUEID" val="32"/>
</p:tagLst>
</file>

<file path=ppt/tags/tag29.xml><?xml version="1.0" encoding="utf-8"?>
<p:tagLst xmlns:a="http://schemas.openxmlformats.org/drawingml/2006/main" xmlns:r="http://schemas.openxmlformats.org/officeDocument/2006/relationships" xmlns:p="http://schemas.openxmlformats.org/presentationml/2006/main">
  <p:tag name="AS_UNIQUEID" val="33"/>
</p:tagLst>
</file>

<file path=ppt/tags/tag30.xml><?xml version="1.0" encoding="utf-8"?>
<p:tagLst xmlns:a="http://schemas.openxmlformats.org/drawingml/2006/main" xmlns:r="http://schemas.openxmlformats.org/officeDocument/2006/relationships" xmlns:p="http://schemas.openxmlformats.org/presentationml/2006/main">
  <p:tag name="AS_UNIQUEID" val="43"/>
</p:tagLst>
</file>

<file path=ppt/tags/tag31.xml><?xml version="1.0" encoding="utf-8"?>
<p:tagLst xmlns:a="http://schemas.openxmlformats.org/drawingml/2006/main" xmlns:r="http://schemas.openxmlformats.org/officeDocument/2006/relationships" xmlns:p="http://schemas.openxmlformats.org/presentationml/2006/main">
  <p:tag name="AS_UNIQUEID" val="44"/>
</p:tagLst>
</file>

<file path=ppt/tags/tag32.xml><?xml version="1.0" encoding="utf-8"?>
<p:tagLst xmlns:a="http://schemas.openxmlformats.org/drawingml/2006/main" xmlns:r="http://schemas.openxmlformats.org/officeDocument/2006/relationships" xmlns:p="http://schemas.openxmlformats.org/presentationml/2006/main">
  <p:tag name="AS_UNIQUEID" val="45"/>
</p:tagLst>
</file>

<file path=ppt/tags/tag33.xml><?xml version="1.0" encoding="utf-8"?>
<p:tagLst xmlns:a="http://schemas.openxmlformats.org/drawingml/2006/main" xmlns:r="http://schemas.openxmlformats.org/officeDocument/2006/relationships" xmlns:p="http://schemas.openxmlformats.org/presentationml/2006/main">
  <p:tag name="AS_UNIQUEID" val="39"/>
</p:tagLst>
</file>

<file path=ppt/tags/tag34.xml><?xml version="1.0" encoding="utf-8"?>
<p:tagLst xmlns:a="http://schemas.openxmlformats.org/drawingml/2006/main" xmlns:r="http://schemas.openxmlformats.org/officeDocument/2006/relationships" xmlns:p="http://schemas.openxmlformats.org/presentationml/2006/main">
  <p:tag name="AS_UNIQUEID" val="40"/>
</p:tagLst>
</file>

<file path=ppt/tags/tag35.xml><?xml version="1.0" encoding="utf-8"?>
<p:tagLst xmlns:a="http://schemas.openxmlformats.org/drawingml/2006/main" xmlns:r="http://schemas.openxmlformats.org/officeDocument/2006/relationships" xmlns:p="http://schemas.openxmlformats.org/presentationml/2006/main">
  <p:tag name="AS_UNIQUEID" val="41"/>
</p:tagLst>
</file>

<file path=ppt/tags/tag36.xml><?xml version="1.0" encoding="utf-8"?>
<p:tagLst xmlns:a="http://schemas.openxmlformats.org/drawingml/2006/main" xmlns:r="http://schemas.openxmlformats.org/officeDocument/2006/relationships" xmlns:p="http://schemas.openxmlformats.org/presentationml/2006/main">
  <p:tag name="AS_UNIQUEID" val="51"/>
</p:tagLst>
</file>

<file path=ppt/tags/tag37.xml><?xml version="1.0" encoding="utf-8"?>
<p:tagLst xmlns:a="http://schemas.openxmlformats.org/drawingml/2006/main" xmlns:r="http://schemas.openxmlformats.org/officeDocument/2006/relationships" xmlns:p="http://schemas.openxmlformats.org/presentationml/2006/main">
  <p:tag name="AS_UNIQUEID" val="52"/>
</p:tagLst>
</file>

<file path=ppt/tags/tag38.xml><?xml version="1.0" encoding="utf-8"?>
<p:tagLst xmlns:a="http://schemas.openxmlformats.org/drawingml/2006/main" xmlns:r="http://schemas.openxmlformats.org/officeDocument/2006/relationships" xmlns:p="http://schemas.openxmlformats.org/presentationml/2006/main">
  <p:tag name="AS_UNIQUEID" val="53"/>
</p:tagLst>
</file>

<file path=ppt/tags/tag39.xml><?xml version="1.0" encoding="utf-8"?>
<p:tagLst xmlns:a="http://schemas.openxmlformats.org/drawingml/2006/main" xmlns:r="http://schemas.openxmlformats.org/officeDocument/2006/relationships" xmlns:p="http://schemas.openxmlformats.org/presentationml/2006/main">
  <p:tag name="AS_UNIQUEID" val="54"/>
</p:tagLst>
</file>

<file path=ppt/tags/tag40.xml><?xml version="1.0" encoding="utf-8"?>
<p:tagLst xmlns:a="http://schemas.openxmlformats.org/drawingml/2006/main" xmlns:r="http://schemas.openxmlformats.org/officeDocument/2006/relationships" xmlns:p="http://schemas.openxmlformats.org/presentationml/2006/main">
  <p:tag name="AS_UNIQUEID" val="47"/>
</p:tagLst>
</file>

<file path=ppt/tags/tag41.xml><?xml version="1.0" encoding="utf-8"?>
<p:tagLst xmlns:a="http://schemas.openxmlformats.org/drawingml/2006/main" xmlns:r="http://schemas.openxmlformats.org/officeDocument/2006/relationships" xmlns:p="http://schemas.openxmlformats.org/presentationml/2006/main">
  <p:tag name="AS_UNIQUEID" val="48"/>
</p:tagLst>
</file>

<file path=ppt/tags/tag42.xml><?xml version="1.0" encoding="utf-8"?>
<p:tagLst xmlns:a="http://schemas.openxmlformats.org/drawingml/2006/main" xmlns:r="http://schemas.openxmlformats.org/officeDocument/2006/relationships" xmlns:p="http://schemas.openxmlformats.org/presentationml/2006/main">
  <p:tag name="AS_UNIQUEID" val="4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CE87CE7-5F16-4D2E-9DB3-EB0D85344A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schemas.microsoft.com/office/2006/metadata/properties"/>
    <ds:schemaRef ds:uri="6d9d7403-2d8c-4818-ae25-2c5629bc7330"/>
    <ds:schemaRef ds:uri="http://www.w3.org/XML/1998/namespace"/>
    <ds:schemaRef ds:uri="http://schemas.openxmlformats.org/package/2006/metadata/core-properties"/>
    <ds:schemaRef ds:uri="http://schemas.microsoft.com/office/2006/documentManagement/types"/>
    <ds:schemaRef ds:uri="http://purl.org/dc/elements/1.1/"/>
    <ds:schemaRef ds:uri="http://purl.org/dc/dcmitype/"/>
    <ds:schemaRef ds:uri="http://purl.org/dc/terms/"/>
    <ds:schemaRef ds:uri="http://schemas.microsoft.com/office/infopath/2007/PartnerControls"/>
    <ds:schemaRef ds:uri="d8ecf516-e360-4672-81b9-68723bedb71f"/>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18</TotalTime>
  <Words>1740</Words>
  <Application>Microsoft Macintosh PowerPoint</Application>
  <PresentationFormat>Widescreen</PresentationFormat>
  <Paragraphs>122</Paragraphs>
  <Slides>15</Slides>
  <Notes>14</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39</cp:revision>
  <dcterms:created xsi:type="dcterms:W3CDTF">2020-06-24T14:35:04Z</dcterms:created>
  <dcterms:modified xsi:type="dcterms:W3CDTF">2024-11-13T11:48:24Z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