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D98088-3627-4703-8888-C2DEEBA43CCC}" v="54" dt="2022-09-21T16:11:52.802"/>
    <p1510:client id="{76F60457-E851-D148-9610-8B8C19439D12}" v="2" dt="2020-12-09T20:13:12.592"/>
    <p1510:client id="{C00F1DFE-958F-46A1-812F-02A035D6F24F}" v="9" dt="2022-09-21T16:38:33.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a:t>
            </a:r>
          </a:p>
          <a:p>
            <a:endParaRPr lang="en-US"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Ova obuka pruža informacije o čišćenju i održavanju higijene. Imajte na umu da je neophodna procena rizika prije početka procesa čišćenja, iako se to prvenstveno tiče uprave.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Kada se generira silicijumska prašina, kao posledica različitih radnih aktivnosti (testerisanje, mrvljenje, pakovanje itd.) formiraju se maleni fraktali prašine.  Ako se zanemari propisan proces čišćenja, prašina koja se može udahnuti ostaće u zraku u izoloiranom prostoru danima, što predstavlja ozbiljan rizik po radnike.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200" b="0" i="0" strike="noStrike" cap="none" spc="0" baseline="0" dirty="0">
                <a:solidFill>
                  <a:srgbClr val="000000"/>
                </a:solidFill>
                <a:effectLst/>
                <a:latin typeface="Calibri"/>
                <a:ea typeface="Calibri"/>
                <a:cs typeface="Calibri"/>
              </a:rPr>
              <a:t>Kontrola prašine se može ostvariti korištenjem dvije vrste metoda čišćenja: </a:t>
            </a:r>
            <a:r>
              <a:rPr lang="hr" dirty="0">
                <a:solidFill>
                  <a:srgbClr val="000000"/>
                </a:solidFill>
                <a:latin typeface="Calibri"/>
                <a:ea typeface="Calibri"/>
                <a:cs typeface="Calibri"/>
              </a:rPr>
              <a:t>suhog čišćenja </a:t>
            </a:r>
            <a:r>
              <a:rPr lang="hr" sz="1200" b="0" i="0" strike="noStrike" cap="none" spc="0" baseline="0" dirty="0">
                <a:solidFill>
                  <a:srgbClr val="000000"/>
                </a:solidFill>
                <a:effectLst/>
                <a:latin typeface="Calibri"/>
                <a:ea typeface="Calibri"/>
                <a:cs typeface="Calibri"/>
              </a:rPr>
              <a:t>i vlažnog čišćenja.</a:t>
            </a:r>
            <a:r>
              <a:rPr lang="hr" dirty="0">
                <a:solidFill>
                  <a:srgbClr val="000000"/>
                </a:solidFill>
                <a:latin typeface="Calibri"/>
                <a:ea typeface="Calibri"/>
                <a:cs typeface="Calibri"/>
              </a:rPr>
              <a:t> </a:t>
            </a:r>
            <a:endParaRPr lang="hr"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Sljedeći video prikazuje dobru praksu čišćenja podova. </a:t>
            </a:r>
            <a:r>
              <a:rPr lang="hr" sz="1200" b="0" i="0" strike="noStrike" cap="none" spc="0" baseline="0">
                <a:solidFill>
                  <a:srgbClr val="000000"/>
                </a:solidFill>
                <a:effectLst/>
                <a:latin typeface="Calibri"/>
                <a:ea typeface="Calibri"/>
                <a:cs typeface="Calibri"/>
              </a:rPr>
              <a:t>Pored slike videa, možete videti grafikon i crvenu liniju koji ilustruju koncentraciju prašine u mg/m3.</a:t>
            </a:r>
          </a:p>
          <a:p>
            <a:endParaRPr lang="en-GB"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Mjerenje koncentracije prašine ne tiče se samo kristaliziranog silicijuma koji se može udahnuti, već je zasnovano na polu-kvantitativnim merenjima. Nije ključna vrijednost koncentracije prašine, već relativna razlika između nivoa izloženosti tijekom preporučene i ostale prakse.</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r" sz="1200" b="0" i="0" strike="noStrike" cap="none" spc="0" baseline="0" dirty="0">
                <a:solidFill>
                  <a:srgbClr val="000000"/>
                </a:solidFill>
                <a:effectLst/>
                <a:latin typeface="Calibri"/>
                <a:ea typeface="Calibri"/>
                <a:cs typeface="Calibri"/>
              </a:rPr>
              <a:t>Prije korištenja opreme za čišćenje, bar jednom tjedno obaviti vizualni </a:t>
            </a:r>
            <a:r>
              <a:rPr lang="hr" sz="1200" b="0" i="0" strike="noStrike" cap="none" spc="0" baseline="0" dirty="0" err="1">
                <a:solidFill>
                  <a:srgbClr val="000000"/>
                </a:solidFill>
                <a:effectLst/>
                <a:latin typeface="Calibri"/>
                <a:ea typeface="Calibri"/>
                <a:cs typeface="Calibri"/>
              </a:rPr>
              <a:t>prijegled</a:t>
            </a:r>
            <a:r>
              <a:rPr lang="hr" sz="1200" b="0" i="0" strike="noStrike" cap="none" spc="0" baseline="0" dirty="0">
                <a:solidFill>
                  <a:srgbClr val="000000"/>
                </a:solidFill>
                <a:effectLst/>
                <a:latin typeface="Calibri"/>
                <a:ea typeface="Calibri"/>
                <a:cs typeface="Calibri"/>
              </a:rPr>
              <a:t> opreme da ustanovite ima li znakova oštećenja. Bit će neophodne češće provjere ako se oprema neprekidno koristi. Ako je oštećenje vidljivo, obavijestite menadžera na licu </a:t>
            </a:r>
            <a:r>
              <a:rPr lang="hr" dirty="0">
                <a:solidFill>
                  <a:srgbClr val="000000"/>
                </a:solidFill>
                <a:latin typeface="Calibri"/>
                <a:ea typeface="Calibri"/>
                <a:cs typeface="Calibri"/>
              </a:rPr>
              <a:t>mjesta</a:t>
            </a:r>
            <a:r>
              <a:rPr lang="hr" sz="1200" b="0" i="0" strike="noStrike" cap="none" spc="0" baseline="0" dirty="0">
                <a:solidFill>
                  <a:srgbClr val="000000"/>
                </a:solidFill>
                <a:effectLst/>
                <a:latin typeface="Calibri"/>
                <a:ea typeface="Calibri"/>
                <a:cs typeface="Calibri"/>
              </a:rPr>
              <a:t>.</a:t>
            </a:r>
          </a:p>
          <a:p>
            <a:endParaRPr lang="en-GB" sz="1200" b="0" i="0" u="none" strike="noStrike" kern="1200">
              <a:solidFill>
                <a:schemeClr val="tx1"/>
              </a:solidFill>
              <a:effectLst/>
              <a:latin typeface="+mn-lt"/>
              <a:ea typeface="+mn-ea"/>
              <a:cs typeface="+mn-cs"/>
            </a:endParaRPr>
          </a:p>
          <a:p>
            <a:r>
              <a:rPr lang="hr" sz="1200" b="0" i="0" strike="noStrike" cap="none" spc="0" baseline="0" dirty="0">
                <a:solidFill>
                  <a:srgbClr val="000000"/>
                </a:solidFill>
                <a:effectLst/>
                <a:latin typeface="Calibri"/>
                <a:ea typeface="Calibri"/>
                <a:cs typeface="Calibri"/>
              </a:rPr>
              <a:t>Nemojte koristiti </a:t>
            </a:r>
            <a:r>
              <a:rPr lang="hr" dirty="0">
                <a:solidFill>
                  <a:srgbClr val="000000"/>
                </a:solidFill>
                <a:latin typeface="Calibri"/>
                <a:ea typeface="Calibri"/>
                <a:cs typeface="Calibri"/>
              </a:rPr>
              <a:t>suhu</a:t>
            </a:r>
            <a:r>
              <a:rPr lang="hr" sz="1200" b="0" i="0" strike="noStrike" cap="none" spc="0" baseline="0" dirty="0">
                <a:solidFill>
                  <a:srgbClr val="000000"/>
                </a:solidFill>
                <a:effectLst/>
                <a:latin typeface="Calibri"/>
                <a:ea typeface="Calibri"/>
                <a:cs typeface="Calibri"/>
              </a:rPr>
              <a:t> četku da brišete prašinu u izoliranom prostoru (vidi sliku).</a:t>
            </a:r>
          </a:p>
          <a:p>
            <a:endParaRPr lang="en-GB" sz="1200" b="0" i="0" u="none" strike="noStrike" kern="1200">
              <a:solidFill>
                <a:schemeClr val="tx1"/>
              </a:solidFill>
              <a:effectLst/>
              <a:latin typeface="+mn-lt"/>
              <a:ea typeface="+mn-ea"/>
              <a:cs typeface="+mn-cs"/>
            </a:endParaRPr>
          </a:p>
          <a:p>
            <a:r>
              <a:rPr lang="hr" sz="1200" b="0" i="0" strike="noStrike" cap="none" spc="0" baseline="0" dirty="0">
                <a:solidFill>
                  <a:srgbClr val="000000"/>
                </a:solidFill>
                <a:effectLst/>
                <a:latin typeface="Calibri"/>
                <a:ea typeface="Calibri"/>
                <a:cs typeface="Calibri"/>
              </a:rPr>
              <a:t>Ne koristite komprimirani zrak jer će uznemiriti prašinu i ponovo je podići u zrak. Treba koristiti komprimirani zrak za uklanjanje prašine sa radne odjeće samo kada je riječ o specijaliziranoj i zato namijenjenoj opremi (npr. kabine sa </a:t>
            </a:r>
            <a:r>
              <a:rPr lang="hr" sz="1200" b="0" i="0" strike="noStrike" cap="none" spc="0" baseline="0" dirty="0" err="1">
                <a:solidFill>
                  <a:srgbClr val="000000"/>
                </a:solidFill>
                <a:effectLst/>
                <a:latin typeface="Calibri"/>
                <a:ea typeface="Calibri"/>
                <a:cs typeface="Calibri"/>
              </a:rPr>
              <a:t>vazdušnim</a:t>
            </a:r>
            <a:r>
              <a:rPr lang="hr" sz="1200" b="0" i="0" strike="noStrike" cap="none" spc="0" baseline="0" dirty="0">
                <a:solidFill>
                  <a:srgbClr val="000000"/>
                </a:solidFill>
                <a:effectLst/>
                <a:latin typeface="Calibri"/>
                <a:ea typeface="Calibri"/>
                <a:cs typeface="Calibri"/>
              </a:rPr>
              <a:t> tušem).</a:t>
            </a:r>
            <a:r>
              <a:rPr lang="hr" dirty="0">
                <a:solidFill>
                  <a:srgbClr val="000000"/>
                </a:solidFill>
                <a:latin typeface="Calibri"/>
                <a:ea typeface="Calibri"/>
                <a:cs typeface="Calibri"/>
              </a:rPr>
              <a:t> </a:t>
            </a:r>
          </a:p>
          <a:p>
            <a:endParaRPr lang="en-GB"/>
          </a:p>
          <a:p>
            <a:r>
              <a:rPr lang="hr" sz="1200" b="0" i="0" strike="noStrike" cap="none" spc="0" baseline="0" dirty="0">
                <a:solidFill>
                  <a:srgbClr val="000000"/>
                </a:solidFill>
                <a:effectLst/>
                <a:latin typeface="Calibri"/>
                <a:ea typeface="Calibri"/>
                <a:cs typeface="Calibri"/>
              </a:rPr>
              <a:t>Upamtite da usisni sistemi za čišćenje uglavnom ne odgovaraju za čišćenje prosutog vlažnog materijala.</a:t>
            </a:r>
            <a:r>
              <a:rPr lang="hr" dirty="0">
                <a:solidFill>
                  <a:srgbClr val="000000"/>
                </a:solidFill>
                <a:latin typeface="Calibri"/>
                <a:ea typeface="Calibri"/>
                <a:cs typeface="Calibri"/>
              </a:rPr>
              <a:t> </a:t>
            </a:r>
            <a:endParaRPr lang="hr"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r" sz="1800" b="0" i="0" strike="noStrike" cap="none" spc="0" baseline="0" dirty="0">
                <a:solidFill>
                  <a:srgbClr val="000000"/>
                </a:solidFill>
                <a:effectLst/>
                <a:latin typeface="Calibri"/>
                <a:ea typeface="Calibri"/>
                <a:cs typeface="Calibri"/>
              </a:rPr>
              <a:t>Vlažno čišćenje je generalno mnogo djelotvornije, </a:t>
            </a:r>
            <a:r>
              <a:rPr lang="hr" sz="1200" b="0" i="0" strike="noStrike" cap="none" spc="0" baseline="0" dirty="0">
                <a:solidFill>
                  <a:srgbClr val="000000"/>
                </a:solidFill>
                <a:effectLst/>
                <a:latin typeface="Calibri"/>
                <a:ea typeface="Calibri"/>
                <a:cs typeface="Calibri"/>
              </a:rPr>
              <a:t>budući da vlažne metode čišćenja sprječavaju finu prašinu da se podigne u zrak, zadržavajući je u vodi.</a:t>
            </a:r>
          </a:p>
          <a:p>
            <a:endParaRPr lang="en-GB" sz="1200" b="0" i="0" u="none" strike="noStrike" kern="1200">
              <a:solidFill>
                <a:schemeClr val="tx1"/>
              </a:solidFill>
              <a:effectLst/>
              <a:latin typeface="+mn-lt"/>
              <a:ea typeface="+mn-ea"/>
              <a:cs typeface="+mn-cs"/>
            </a:endParaRPr>
          </a:p>
          <a:p>
            <a:r>
              <a:rPr lang="hr" sz="1200" b="0" i="0" strike="noStrike" cap="none" spc="0" baseline="0" dirty="0">
                <a:solidFill>
                  <a:srgbClr val="000000"/>
                </a:solidFill>
                <a:effectLst/>
                <a:latin typeface="Calibri"/>
                <a:ea typeface="Calibri"/>
                <a:cs typeface="Calibri"/>
              </a:rPr>
              <a:t>Važno je podesiti izlazni pritisak vode u zavisnosti od zadatka koji treba obaviti. Kada kvasite nagomilani materijal fine, </a:t>
            </a:r>
            <a:r>
              <a:rPr lang="hr" dirty="0">
                <a:solidFill>
                  <a:srgbClr val="000000"/>
                </a:solidFill>
                <a:latin typeface="Calibri"/>
                <a:ea typeface="Calibri"/>
                <a:cs typeface="Calibri"/>
              </a:rPr>
              <a:t>suhe </a:t>
            </a:r>
            <a:r>
              <a:rPr lang="hr" sz="1200" b="0" i="0" strike="noStrike" cap="none" spc="0" baseline="0" dirty="0">
                <a:solidFill>
                  <a:srgbClr val="000000"/>
                </a:solidFill>
                <a:effectLst/>
                <a:latin typeface="Calibri"/>
                <a:ea typeface="Calibri"/>
                <a:cs typeface="Calibri"/>
              </a:rPr>
              <a:t>prašine, najbolje je koristiti blago rasprskavanje. Korištenje jakog mlaza će dovesti do toga da se prašina ponovo podigne u zrak.</a:t>
            </a:r>
            <a:r>
              <a:rPr lang="hr" dirty="0">
                <a:solidFill>
                  <a:srgbClr val="000000"/>
                </a:solidFill>
                <a:latin typeface="Calibri"/>
                <a:ea typeface="Calibri"/>
                <a:cs typeface="Calibri"/>
              </a:rPr>
              <a:t> </a:t>
            </a:r>
            <a:endParaRPr lang="hr" sz="1200" b="0" i="0" strike="noStrike" cap="none" spc="0" baseline="0" dirty="0">
              <a:solidFill>
                <a:srgbClr val="000000"/>
              </a:solidFill>
              <a:effectLst/>
              <a:latin typeface="Calibri"/>
              <a:ea typeface="Calibri"/>
              <a:cs typeface="Calibri"/>
            </a:endParaRPr>
          </a:p>
          <a:p>
            <a:endParaRPr lang="en-GB" sz="1200" b="0" i="0" u="none" strike="noStrike" kern="1200">
              <a:solidFill>
                <a:schemeClr val="tx1"/>
              </a:solidFill>
              <a:effectLst/>
              <a:latin typeface="+mn-lt"/>
              <a:ea typeface="+mn-ea"/>
              <a:cs typeface="+mn-cs"/>
            </a:endParaRPr>
          </a:p>
          <a:p>
            <a:r>
              <a:rPr lang="hr" sz="1200" b="0" i="0" strike="noStrike" cap="none" spc="0" baseline="0" dirty="0">
                <a:solidFill>
                  <a:srgbClr val="000000"/>
                </a:solidFill>
                <a:effectLst/>
                <a:latin typeface="Calibri"/>
                <a:ea typeface="Calibri"/>
                <a:cs typeface="Calibri"/>
              </a:rPr>
              <a:t>Na kraju, kada koristite vlažne procese, postarajte se da su dostupni odgovarajući sustavi odvoda prilikom </a:t>
            </a:r>
            <a:r>
              <a:rPr lang="hr" sz="1200" b="0" i="0" strike="noStrike" cap="none" spc="0" baseline="0" dirty="0" err="1">
                <a:solidFill>
                  <a:srgbClr val="000000"/>
                </a:solidFill>
                <a:effectLst/>
                <a:latin typeface="Calibri"/>
                <a:ea typeface="Calibri"/>
                <a:cs typeface="Calibri"/>
              </a:rPr>
              <a:t>korišćenja</a:t>
            </a:r>
            <a:r>
              <a:rPr lang="hr" sz="1200" b="0" i="0" strike="noStrike" cap="none" spc="0" baseline="0" dirty="0">
                <a:solidFill>
                  <a:srgbClr val="000000"/>
                </a:solidFill>
                <a:effectLst/>
                <a:latin typeface="Calibri"/>
                <a:ea typeface="Calibri"/>
                <a:cs typeface="Calibri"/>
              </a:rPr>
              <a:t> mlaznica i crijeva.</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490857" y="429114"/>
            <a:ext cx="332649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dirty="0">
                <a:solidFill>
                  <a:srgbClr val="F6A317"/>
                </a:solidFill>
                <a:effectLst/>
                <a:latin typeface="Helvetica"/>
                <a:ea typeface="Helvetica"/>
                <a:cs typeface="Helvetica"/>
              </a:rPr>
              <a:t>OBUKA DOBRE PRAKSE ZA ČIŠĆENJE I ODRŽAVANJE HIGIJENE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429030" cy="850900"/>
          </a:xfrm>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ČIŠĆENJE I ODRŽAVANJE HIGIJENE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067368" y="351692"/>
            <a:ext cx="3772940"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a:latin typeface="Helvetica"/>
                <a:cs typeface="Helvetica"/>
              </a:rPr>
              <a:t>Kao dio obrazovnog koraka u primjeni NEPSI dobre prakse, Nepsi je razvio niz obrazovnih resursa.</a:t>
            </a:r>
          </a:p>
          <a:p>
            <a:pPr>
              <a:lnSpc>
                <a:spcPts val="2400"/>
              </a:lnSpc>
            </a:pPr>
            <a:r>
              <a:rPr lang="hr-HR" sz="180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lIns="91440" tIns="45720" rIns="91440" bIns="45720" anchor="t"/>
          <a:lstStyle/>
          <a:p>
            <a:pPr>
              <a:lnSpc>
                <a:spcPts val="2400"/>
              </a:lnSpc>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ts val="2400"/>
              </a:lnSpc>
            </a:pPr>
            <a:r>
              <a:rPr lang="hr" sz="1800" b="0" i="0" strike="noStrike" cap="none" spc="0" baseline="0" dirty="0">
                <a:solidFill>
                  <a:srgbClr val="000000"/>
                </a:solidFill>
                <a:effectLst/>
                <a:latin typeface="Helvetica"/>
                <a:ea typeface="Helvetica"/>
                <a:cs typeface="Helvetica"/>
              </a:rPr>
              <a:t>U ovoj obuci PowerPoint obuci naučit ćete: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Vrste metoda čišćenja koje se koriste kod procesa gdje se može generirati prašina kristaliziranog </a:t>
            </a:r>
            <a:r>
              <a:rPr lang="hr" sz="1800" b="0" i="0" strike="noStrike" cap="none" spc="0" baseline="0" dirty="0" err="1">
                <a:solidFill>
                  <a:srgbClr val="000000"/>
                </a:solidFill>
                <a:effectLst/>
                <a:latin typeface="Helvetica"/>
                <a:ea typeface="Helvetica"/>
                <a:cs typeface="Helvetica"/>
              </a:rPr>
              <a:t>silicijuma</a:t>
            </a:r>
            <a:r>
              <a:rPr lang="hr" sz="1800" b="0" i="0" strike="noStrike" cap="none" spc="0" baseline="0" dirty="0">
                <a:solidFill>
                  <a:srgbClr val="000000"/>
                </a:solidFill>
                <a:effectLst/>
                <a:latin typeface="Helvetica"/>
                <a:ea typeface="Helvetica"/>
                <a:cs typeface="Helvetica"/>
              </a:rPr>
              <a:t> koji se može udahnuti (RCS)</a:t>
            </a:r>
          </a:p>
          <a:p>
            <a:pPr marL="285750" indent="-285750">
              <a:lnSpc>
                <a:spcPts val="2400"/>
              </a:lnSpc>
              <a:buFont typeface="Arial" panose="020B0604020202020204" pitchFamily="34" charset="0"/>
              <a:buChar char="•"/>
            </a:pPr>
            <a:r>
              <a:rPr lang="hr" sz="1800" dirty="0">
                <a:solidFill>
                  <a:srgbClr val="000000"/>
                </a:solidFill>
                <a:latin typeface="Helvetica"/>
                <a:ea typeface="Helvetica"/>
                <a:cs typeface="Helvetica"/>
              </a:rPr>
              <a:t>Dobru praksu</a:t>
            </a:r>
            <a:r>
              <a:rPr lang="hr" sz="1800" b="0" i="0" strike="noStrike" cap="none" spc="0" baseline="0" dirty="0">
                <a:solidFill>
                  <a:srgbClr val="000000"/>
                </a:solidFill>
                <a:effectLst/>
                <a:latin typeface="Helvetica"/>
                <a:ea typeface="Helvetica"/>
                <a:cs typeface="Helvetica"/>
              </a:rPr>
              <a:t> za čišćenje i održavanje higijene</a:t>
            </a:r>
            <a:r>
              <a:rPr lang="hr" sz="1800" dirty="0">
                <a:solidFill>
                  <a:srgbClr val="000000"/>
                </a:solidFill>
                <a:latin typeface="Helvetica"/>
                <a:ea typeface="Helvetica"/>
                <a:cs typeface="Helvetica"/>
              </a:rPr>
              <a:t> </a:t>
            </a:r>
            <a:endParaRPr lang="hr"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Tekst koji predavač može popuniti – ako dodate prilagođeni slajd, ubacite kratak pregled povezanog materijala</a:t>
            </a:r>
          </a:p>
          <a:p>
            <a:pPr marL="285750" indent="-285750">
              <a:lnSpc>
                <a:spcPts val="2400"/>
              </a:lnSpc>
              <a:buFont typeface="Arial" panose="020B0604020202020204" pitchFamily="34" charset="0"/>
              <a:buChar char="•"/>
            </a:pPr>
            <a:endParaRPr lang="en-US" sz="1800"/>
          </a:p>
        </p:txBody>
      </p:sp>
      <p:pic>
        <p:nvPicPr>
          <p:cNvPr id="6" name="Picture Placeholder 8" descr="Mop and bucket">
            <a:extLst>
              <a:ext uri="{FF2B5EF4-FFF2-40B4-BE49-F238E27FC236}">
                <a16:creationId xmlns:a16="http://schemas.microsoft.com/office/drawing/2014/main" id="{9CE9C609-FD29-7AB7-1E71-96E9AC50DC27}"/>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hr" sz="1800" b="0" i="0" strike="noStrike" cap="none" spc="0" baseline="0">
                <a:solidFill>
                  <a:srgbClr val="000000"/>
                </a:solidFill>
                <a:effectLst/>
                <a:latin typeface="Helvetica"/>
                <a:ea typeface="Helvetica"/>
                <a:cs typeface="Helvetica"/>
              </a:rPr>
              <a:t>Čišćenje i održavanje higijene su jedna od pet glavnih tehnika kontrole prašine.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a:t>
            </a:r>
            <a:r>
              <a:rPr lang="hr" sz="1200" b="0" i="0" strike="noStrike" cap="none" spc="0" baseline="0" dirty="0">
                <a:solidFill>
                  <a:srgbClr val="000000"/>
                </a:solidFill>
                <a:effectLst/>
                <a:latin typeface="Calibri"/>
                <a:ea typeface="Calibri"/>
                <a:cs typeface="Calibri"/>
              </a:rPr>
              <a:t>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sustav.</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936"/>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Ova aktivnost može biti veoma prašnjava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ZAŠTO SU ČIŠĆENJE I ODRŽAVANJE HIGIJENE VAŽNI</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Prašina koja se može udahnuti (to jest, prašina koja može ući u pluća), može danima ostati u zraku.</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Kada se slegnuta prašina uznemiri, može se podići u zrak i postati rizična.</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Rutinsko čišćenje smanjuje rizike na radnom mjestu i sprečava akumuliranje prašine.</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VRSTE ČIŠĆENJA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Postoje dva glavna tipa čišćenja koji pomažu uklanjanja rizične prašine sa radnog mjesta. To su:</a:t>
            </a:r>
          </a:p>
          <a:p>
            <a:pPr>
              <a:lnSpc>
                <a:spcPts val="2400"/>
              </a:lnSpc>
            </a:pPr>
            <a:r>
              <a:rPr lang="hr" sz="1800" b="1" dirty="0">
                <a:solidFill>
                  <a:srgbClr val="000000"/>
                </a:solidFill>
                <a:latin typeface="Helvetica"/>
                <a:ea typeface="Helvetica"/>
                <a:cs typeface="Helvetica"/>
              </a:rPr>
              <a:t>Suha</a:t>
            </a:r>
            <a:r>
              <a:rPr lang="hr" sz="1800" b="1" i="0" strike="noStrike" cap="none" spc="0" baseline="0" dirty="0">
                <a:solidFill>
                  <a:srgbClr val="000000"/>
                </a:solidFill>
                <a:effectLst/>
                <a:latin typeface="Helvetica"/>
                <a:ea typeface="Helvetica"/>
                <a:cs typeface="Helvetica"/>
              </a:rPr>
              <a:t> </a:t>
            </a:r>
            <a:r>
              <a:rPr lang="hr" sz="1800" b="1" dirty="0">
                <a:solidFill>
                  <a:srgbClr val="000000"/>
                </a:solidFill>
                <a:latin typeface="Helvetica"/>
                <a:ea typeface="Helvetica"/>
                <a:cs typeface="Helvetica"/>
              </a:rPr>
              <a:t>metoda</a:t>
            </a:r>
            <a:r>
              <a:rPr lang="hr" sz="1800" b="1" i="0" strike="noStrike" cap="none" spc="0" baseline="0" dirty="0">
                <a:solidFill>
                  <a:srgbClr val="000000"/>
                </a:solidFill>
                <a:effectLst/>
                <a:latin typeface="Helvetica"/>
                <a:ea typeface="Helvetica"/>
                <a:cs typeface="Helvetica"/>
              </a:rPr>
              <a:t> čišćenja</a:t>
            </a:r>
          </a:p>
          <a:p>
            <a:pPr>
              <a:lnSpc>
                <a:spcPts val="2400"/>
              </a:lnSpc>
              <a:spcAft>
                <a:spcPts val="1000"/>
              </a:spcAft>
            </a:pPr>
            <a:r>
              <a:rPr lang="hr" sz="1800" dirty="0">
                <a:solidFill>
                  <a:srgbClr val="000000"/>
                </a:solidFill>
                <a:latin typeface="Helvetica"/>
                <a:ea typeface="Helvetica"/>
                <a:cs typeface="Helvetica"/>
              </a:rPr>
              <a:t>Suho čišćenje</a:t>
            </a:r>
            <a:r>
              <a:rPr lang="hr" sz="1800" b="0" i="0" strike="noStrike" cap="none" spc="0" baseline="0" dirty="0">
                <a:solidFill>
                  <a:srgbClr val="000000"/>
                </a:solidFill>
                <a:effectLst/>
                <a:latin typeface="Helvetica"/>
                <a:ea typeface="Helvetica"/>
                <a:cs typeface="Helvetica"/>
              </a:rPr>
              <a:t> obično podrazumijeva korištenje usisivača za uklanjanja </a:t>
            </a:r>
            <a:r>
              <a:rPr lang="hr" sz="1800" dirty="0">
                <a:solidFill>
                  <a:srgbClr val="000000"/>
                </a:solidFill>
                <a:latin typeface="Helvetica"/>
                <a:ea typeface="Helvetica"/>
                <a:cs typeface="Helvetica"/>
              </a:rPr>
              <a:t>suhe</a:t>
            </a:r>
            <a:r>
              <a:rPr lang="hr" sz="1800" b="0" i="0" strike="noStrike" cap="none" spc="0" baseline="0" dirty="0">
                <a:solidFill>
                  <a:srgbClr val="000000"/>
                </a:solidFill>
                <a:effectLst/>
                <a:latin typeface="Helvetica"/>
                <a:ea typeface="Helvetica"/>
                <a:cs typeface="Helvetica"/>
              </a:rPr>
              <a:t> prašine sa podova i površina.</a:t>
            </a:r>
            <a:r>
              <a:rPr lang="hr" sz="1800" dirty="0">
                <a:solidFill>
                  <a:srgbClr val="000000"/>
                </a:solidFill>
                <a:latin typeface="Helvetica"/>
                <a:ea typeface="Helvetica"/>
                <a:cs typeface="Helvetica"/>
              </a:rPr>
              <a:t> </a:t>
            </a:r>
            <a:endParaRPr lang="hr" sz="1800" b="0" i="0" strike="noStrike" cap="none" spc="0" baseline="0" dirty="0">
              <a:solidFill>
                <a:srgbClr val="000000"/>
              </a:solidFill>
              <a:effectLst/>
              <a:latin typeface="Helvetica"/>
              <a:ea typeface="Helvetica"/>
              <a:cs typeface="Helvetica"/>
            </a:endParaRPr>
          </a:p>
          <a:p>
            <a:pPr>
              <a:lnSpc>
                <a:spcPts val="2400"/>
              </a:lnSpc>
            </a:pPr>
            <a:r>
              <a:rPr lang="hr" sz="1800" b="1" dirty="0">
                <a:solidFill>
                  <a:srgbClr val="000000"/>
                </a:solidFill>
                <a:latin typeface="Helvetica"/>
                <a:ea typeface="Helvetica"/>
                <a:cs typeface="Helvetica"/>
              </a:rPr>
              <a:t>Vlažna</a:t>
            </a:r>
            <a:r>
              <a:rPr lang="hr" sz="1800" b="1" i="0" strike="noStrike" cap="none" spc="0" baseline="0" dirty="0">
                <a:solidFill>
                  <a:srgbClr val="000000"/>
                </a:solidFill>
                <a:effectLst/>
                <a:latin typeface="Helvetica"/>
                <a:ea typeface="Helvetica"/>
                <a:cs typeface="Helvetica"/>
              </a:rPr>
              <a:t> </a:t>
            </a:r>
            <a:r>
              <a:rPr lang="hr" sz="1800" b="1" dirty="0">
                <a:solidFill>
                  <a:srgbClr val="000000"/>
                </a:solidFill>
                <a:latin typeface="Helvetica"/>
                <a:ea typeface="Helvetica"/>
                <a:cs typeface="Helvetica"/>
              </a:rPr>
              <a:t>metoda</a:t>
            </a:r>
            <a:r>
              <a:rPr lang="hr" sz="1800" b="1" i="0" strike="noStrike" cap="none" spc="0" baseline="0" dirty="0">
                <a:solidFill>
                  <a:srgbClr val="000000"/>
                </a:solidFill>
                <a:effectLst/>
                <a:latin typeface="Helvetica"/>
                <a:ea typeface="Helvetica"/>
                <a:cs typeface="Helvetica"/>
              </a:rPr>
              <a:t> čišćenja</a:t>
            </a:r>
          </a:p>
          <a:p>
            <a:pPr>
              <a:lnSpc>
                <a:spcPts val="2400"/>
              </a:lnSpc>
            </a:pPr>
            <a:r>
              <a:rPr lang="hr" sz="1800" dirty="0">
                <a:solidFill>
                  <a:srgbClr val="000000"/>
                </a:solidFill>
                <a:latin typeface="Helvetica"/>
                <a:ea typeface="Helvetica"/>
                <a:cs typeface="Helvetica"/>
              </a:rPr>
              <a:t>Vlažna</a:t>
            </a:r>
            <a:r>
              <a:rPr lang="hr" sz="1800" b="0" i="0" strike="noStrike" cap="none" spc="0" baseline="0" dirty="0">
                <a:solidFill>
                  <a:srgbClr val="000000"/>
                </a:solidFill>
                <a:effectLst/>
                <a:latin typeface="Helvetica"/>
                <a:ea typeface="Helvetica"/>
                <a:cs typeface="Helvetica"/>
              </a:rPr>
              <a:t> </a:t>
            </a:r>
            <a:r>
              <a:rPr lang="hr" sz="1800" dirty="0">
                <a:solidFill>
                  <a:srgbClr val="000000"/>
                </a:solidFill>
                <a:latin typeface="Helvetica"/>
                <a:ea typeface="Helvetica"/>
                <a:cs typeface="Helvetica"/>
              </a:rPr>
              <a:t>metoda</a:t>
            </a:r>
            <a:r>
              <a:rPr lang="hr" sz="1800" b="0" i="0" strike="noStrike" cap="none" spc="0" baseline="0" dirty="0">
                <a:solidFill>
                  <a:srgbClr val="000000"/>
                </a:solidFill>
                <a:effectLst/>
                <a:latin typeface="Helvetica"/>
                <a:ea typeface="Helvetica"/>
                <a:cs typeface="Helvetica"/>
              </a:rPr>
              <a:t> čišćenja može uključivati brisanje vlažnom krpom, korištenje vlažne četke ili korištenje vodenoga mlaza i crijeva. Voda sprečava mogućnost podizanja prašine u zrak tokom čišćenja.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ČIŠĆENJE PODOVA</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Da bi se izbjegla nepotrebna izloženost prašini, uvijek koristite odgovarajuću opremu za čišćenje kad god je dostupna.</a:t>
            </a:r>
            <a:r>
              <a:rPr lang="hr" sz="1800" dirty="0">
                <a:solidFill>
                  <a:srgbClr val="000000"/>
                </a:solidFill>
                <a:latin typeface="Helvetica"/>
                <a:ea typeface="Helvetica"/>
                <a:cs typeface="Helvetica"/>
              </a:rPr>
              <a:t> </a:t>
            </a:r>
            <a:endParaRPr lang="hr" sz="1800" b="0" i="0" strike="noStrike" cap="none" spc="0" baseline="0">
              <a:solidFill>
                <a:srgbClr val="000000"/>
              </a:solidFill>
              <a:effectLst/>
              <a:latin typeface="Helvetica"/>
              <a:ea typeface="Helvetica"/>
              <a:cs typeface="Helvetica"/>
            </a:endParaRPr>
          </a:p>
          <a:p>
            <a:pPr>
              <a:lnSpc>
                <a:spcPts val="2400"/>
              </a:lnSpc>
            </a:pPr>
            <a:r>
              <a:rPr lang="hr" sz="1800" b="0" i="0" strike="noStrike" cap="none" spc="0" baseline="0" dirty="0">
                <a:solidFill>
                  <a:srgbClr val="000000"/>
                </a:solidFill>
                <a:effectLst/>
                <a:latin typeface="Helvetica"/>
                <a:ea typeface="Helvetica"/>
                <a:cs typeface="Helvetica"/>
              </a:rPr>
              <a:t>Ovaj video prikazuje </a:t>
            </a:r>
            <a:r>
              <a:rPr lang="hr" sz="1800" dirty="0">
                <a:solidFill>
                  <a:srgbClr val="000000"/>
                </a:solidFill>
                <a:latin typeface="Helvetica"/>
                <a:ea typeface="Helvetica"/>
                <a:cs typeface="Helvetica"/>
              </a:rPr>
              <a:t>najbolje</a:t>
            </a:r>
            <a:r>
              <a:rPr lang="hr" sz="1800" b="0" i="0" strike="noStrike" cap="none" spc="0" baseline="0" dirty="0">
                <a:solidFill>
                  <a:srgbClr val="000000"/>
                </a:solidFill>
                <a:effectLst/>
                <a:latin typeface="Helvetica"/>
                <a:ea typeface="Helvetica"/>
                <a:cs typeface="Helvetica"/>
              </a:rPr>
              <a:t> </a:t>
            </a:r>
            <a:r>
              <a:rPr lang="hr" sz="1800" dirty="0">
                <a:solidFill>
                  <a:srgbClr val="000000"/>
                </a:solidFill>
                <a:latin typeface="Helvetica"/>
                <a:ea typeface="Helvetica"/>
                <a:cs typeface="Helvetica"/>
              </a:rPr>
              <a:t>metode</a:t>
            </a:r>
            <a:r>
              <a:rPr lang="hr" sz="1800" b="0" i="0" strike="noStrike" cap="none" spc="0" baseline="0" dirty="0">
                <a:solidFill>
                  <a:srgbClr val="000000"/>
                </a:solidFill>
                <a:effectLst/>
                <a:latin typeface="Helvetica"/>
                <a:ea typeface="Helvetica"/>
                <a:cs typeface="Helvetica"/>
              </a:rPr>
              <a:t> čišćenja prašine sa poda.</a:t>
            </a:r>
          </a:p>
          <a:p>
            <a:pPr>
              <a:lnSpc>
                <a:spcPts val="2400"/>
              </a:lnSpc>
            </a:pPr>
            <a:r>
              <a:rPr lang="hr" sz="1800" b="0" i="0" strike="noStrike" cap="none" spc="0" baseline="0" dirty="0">
                <a:solidFill>
                  <a:srgbClr val="000000"/>
                </a:solidFill>
                <a:effectLst/>
                <a:latin typeface="Helvetica"/>
                <a:ea typeface="Helvetica"/>
                <a:cs typeface="Helvetica"/>
              </a:rPr>
              <a:t>(Kliknite da pustite video)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a:xfrm>
            <a:off x="777244" y="1640901"/>
            <a:ext cx="5815644" cy="850900"/>
          </a:xfrm>
        </p:spPr>
        <p:txBody>
          <a:bodyPr lIns="91440" tIns="45720" rIns="91440" bIns="45720" anchor="t"/>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PRILIKOM </a:t>
            </a:r>
            <a:r>
              <a:rPr lang="hr" sz="2800" dirty="0">
                <a:latin typeface="Helvetica"/>
                <a:ea typeface="Helvetica"/>
                <a:cs typeface="Helvetica"/>
              </a:rPr>
              <a:t>SUHOG</a:t>
            </a:r>
            <a:r>
              <a:rPr lang="hr" sz="2800" b="1" i="0" strike="noStrike" cap="none" spc="0" baseline="0" dirty="0">
                <a:solidFill>
                  <a:srgbClr val="F6A317"/>
                </a:solidFill>
                <a:effectLst/>
                <a:latin typeface="Helvetica"/>
                <a:ea typeface="Helvetica"/>
                <a:cs typeface="Helvetica"/>
              </a:rPr>
              <a:t> ČIŠĆENJA</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3028013"/>
            <a:ext cx="5815644" cy="3017032"/>
          </a:xfrm>
        </p:spPr>
        <p:txBody>
          <a:bodyPr lIns="91440" tIns="45720" rIns="91440" bIns="45720" anchor="t"/>
          <a:lstStyle/>
          <a:p>
            <a:pPr>
              <a:lnSpc>
                <a:spcPct val="100000"/>
              </a:lnSpc>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Imati spreman plan kako se sigurno i brzo riješiti prosutog</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Prije korištenja provjeriti ima li oštećenja na opremi za usisavanje. Prijaviti oštećenja.</a:t>
            </a:r>
          </a:p>
          <a:p>
            <a:pPr marL="285750" indent="-285750">
              <a:lnSpc>
                <a:spcPct val="100000"/>
              </a:lnSpc>
              <a:spcBef>
                <a:spcPts val="600"/>
              </a:spcBef>
              <a:spcAft>
                <a:spcPts val="600"/>
              </a:spcAft>
              <a:buSzPct val="85000"/>
              <a:buFont typeface=".Apple Color Emoji UI"/>
              <a:buChar char="✅"/>
            </a:pPr>
            <a:r>
              <a:rPr lang="hr" sz="1600" b="0" i="0" strike="noStrike" cap="none" spc="0" baseline="0" dirty="0">
                <a:solidFill>
                  <a:srgbClr val="000000"/>
                </a:solidFill>
                <a:effectLst/>
                <a:latin typeface="Helvetica"/>
                <a:ea typeface="Helvetica"/>
                <a:cs typeface="Helvetica"/>
              </a:rPr>
              <a:t>Provjeriti treba li zameniti filtere</a:t>
            </a:r>
          </a:p>
          <a:p>
            <a:pPr>
              <a:lnSpc>
                <a:spcPct val="100000"/>
              </a:lnSpc>
              <a:spcBef>
                <a:spcPts val="600"/>
              </a:spcBef>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Čistiti </a:t>
            </a:r>
            <a:r>
              <a:rPr lang="hr" dirty="0">
                <a:solidFill>
                  <a:srgbClr val="000000"/>
                </a:solidFill>
                <a:latin typeface="Helvetica"/>
                <a:ea typeface="Helvetica"/>
                <a:cs typeface="Helvetica"/>
              </a:rPr>
              <a:t>suhom</a:t>
            </a:r>
            <a:r>
              <a:rPr lang="hr" sz="1600" b="0" i="0" strike="noStrike" cap="none" spc="0" baseline="0" dirty="0">
                <a:solidFill>
                  <a:srgbClr val="000000"/>
                </a:solidFill>
                <a:effectLst/>
                <a:latin typeface="Helvetica"/>
                <a:ea typeface="Helvetica"/>
                <a:cs typeface="Helvetica"/>
              </a:rPr>
              <a:t> četkom ili koristiti komprimirani zrak jer to dovodi do podizanja prašine u zrak</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crijevo sa komprimiranim zrakom da očistite prašinu s radne odjeće.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3" name="Graphic 2" descr="Close">
            <a:extLst>
              <a:ext uri="{FF2B5EF4-FFF2-40B4-BE49-F238E27FC236}">
                <a16:creationId xmlns:a16="http://schemas.microsoft.com/office/drawing/2014/main" id="{48947A6B-00FB-7954-068F-14095B9C1A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4" y="1640901"/>
            <a:ext cx="5683517"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PRILIKOM VLAŽNOG ČIŠĆENJA</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3028013"/>
            <a:ext cx="5453624" cy="3017032"/>
          </a:xfrm>
        </p:spPr>
        <p:txBody>
          <a:bodyPr/>
          <a:lstStyle/>
          <a:p>
            <a:pPr>
              <a:lnSpc>
                <a:spcPct val="100000"/>
              </a:lnSpc>
              <a:spcBef>
                <a:spcPts val="600"/>
              </a:spcBef>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Imati spreman plan kako se sigurno i brzo rešiti prosutog</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Postarati se da dovod vode odgovara i da je adekvatan zadatku</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Podesiti pritisak i mlaz vode zadatku</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Postarati se da postoji odgovarajući odvod kada se koriste crijeva i prskalice</a:t>
            </a:r>
          </a:p>
          <a:p>
            <a:pPr>
              <a:lnSpc>
                <a:spcPct val="100000"/>
              </a:lnSpc>
              <a:spcBef>
                <a:spcPts val="600"/>
              </a:spcBef>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jak mlaz vode za čišćenje nagomilane prašine. Blago prskanje će biti mnogo učinkovitije.</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5773457"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KOD ODRŽAVANJA HIGIJENE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3102964"/>
            <a:ext cx="6823707" cy="2814644"/>
          </a:xfrm>
        </p:spPr>
        <p:txBody>
          <a:bodyPr/>
          <a:lstStyle/>
          <a:p>
            <a:pPr>
              <a:lnSpc>
                <a:spcPct val="100000"/>
              </a:lnSpc>
              <a:spcBef>
                <a:spcPts val="400"/>
              </a:spcBef>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Redovito prati ruke</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Skinuti prljavu odjeću prije ulaska u prostorije za ishranu</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Redovno čistiti kombinezone</a:t>
            </a:r>
          </a:p>
          <a:p>
            <a:pPr marL="285750" indent="-285750">
              <a:lnSpc>
                <a:spcPct val="100000"/>
              </a:lnSpc>
              <a:spcBef>
                <a:spcPts val="400"/>
              </a:spcBef>
              <a:spcAft>
                <a:spcPts val="1000"/>
              </a:spcAft>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označene oblasti za čistu odjeću i prljave kombinezone</a:t>
            </a:r>
          </a:p>
          <a:p>
            <a:pPr>
              <a:lnSpc>
                <a:spcPct val="100000"/>
              </a:lnSpc>
              <a:spcBef>
                <a:spcPts val="400"/>
              </a:spcBef>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Pušiti na radnome mjestu</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Skladištiti ili konzumirati hranu i vodu kod radnih stanica</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Miješati prljavu i čistu odjeću</a:t>
            </a:r>
          </a:p>
          <a:p>
            <a:pPr marL="285750" indent="-285750">
              <a:lnSpc>
                <a:spcPct val="100000"/>
              </a:lnSpc>
              <a:spcBef>
                <a:spcPts val="4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Nositi prljave kombinezone kući</a:t>
            </a:r>
          </a:p>
          <a:p>
            <a:pPr marL="285750" indent="-285750">
              <a:lnSpc>
                <a:spcPct val="100000"/>
              </a:lnSpc>
              <a:spcBef>
                <a:spcPts val="4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Koristite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593577" cy="3682369"/>
          </a:xfrm>
        </p:spPr>
        <p:txBody>
          <a:bodyPr lIns="91440" tIns="45720" rIns="91440" bIns="45720"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Prilikom čišćenja i održavanja higijene, zapamtite da: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Koristite </a:t>
            </a:r>
            <a:r>
              <a:rPr lang="hr" sz="1800" dirty="0">
                <a:solidFill>
                  <a:srgbClr val="000000"/>
                </a:solidFill>
                <a:latin typeface="Helvetica"/>
                <a:ea typeface="Helvetica"/>
                <a:cs typeface="Helvetica"/>
              </a:rPr>
              <a:t>odgovarajuću</a:t>
            </a:r>
            <a:r>
              <a:rPr lang="hr" sz="1800" b="0" i="0" strike="noStrike" cap="none" spc="0" baseline="0" dirty="0">
                <a:solidFill>
                  <a:srgbClr val="000000"/>
                </a:solidFill>
                <a:effectLst/>
                <a:latin typeface="Helvetica"/>
                <a:ea typeface="Helvetica"/>
                <a:cs typeface="Helvetica"/>
              </a:rPr>
              <a:t> </a:t>
            </a:r>
            <a:r>
              <a:rPr lang="hr" sz="1800" dirty="0">
                <a:solidFill>
                  <a:srgbClr val="000000"/>
                </a:solidFill>
                <a:latin typeface="Helvetica"/>
                <a:ea typeface="Helvetica"/>
                <a:cs typeface="Helvetica"/>
              </a:rPr>
              <a:t>metodu</a:t>
            </a:r>
            <a:r>
              <a:rPr lang="hr" sz="1800" b="0" i="0" strike="noStrike" cap="none" spc="0" baseline="0" dirty="0">
                <a:solidFill>
                  <a:srgbClr val="000000"/>
                </a:solidFill>
                <a:effectLst/>
                <a:latin typeface="Helvetica"/>
                <a:ea typeface="Helvetica"/>
                <a:cs typeface="Helvetica"/>
              </a:rPr>
              <a:t> čišćenja za posao koji obavljate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Prije korištenja provjerite ima li oštećenja na opremi i da li ispravno radi</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Praktikujete dobro održavanje higijene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Izbjegavate pušenje – pušenje povećava štetno </a:t>
            </a:r>
            <a:r>
              <a:rPr lang="hr" sz="1800" dirty="0">
                <a:solidFill>
                  <a:srgbClr val="000000"/>
                </a:solidFill>
                <a:latin typeface="Helvetica"/>
                <a:ea typeface="Helvetica"/>
                <a:cs typeface="Helvetica"/>
              </a:rPr>
              <a:t>djelovanje</a:t>
            </a:r>
            <a:r>
              <a:rPr lang="hr" sz="1800" b="0" i="0" strike="noStrike" cap="none" spc="0" baseline="0" dirty="0">
                <a:solidFill>
                  <a:srgbClr val="000000"/>
                </a:solidFill>
                <a:effectLst/>
                <a:latin typeface="Helvetica"/>
                <a:ea typeface="Helvetica"/>
                <a:cs typeface="Helvetica"/>
              </a:rPr>
              <a:t> RCS-a po zdravlje</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DODATNI MATERIJALI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3" y="2362676"/>
            <a:ext cx="592336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7" history="0"/>
              </a:rPr>
              <a:t>Dobra praksa čišćenja površina i instalacija (zadatak 2.1.1a)</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7" history="0"/>
              </a:rPr>
              <a:t>Dobra praksa održavanja higijene (zadatak 2.1.10)</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8"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9" history="0"/>
              </a:rPr>
              <a:t>NEPSI Vodič za SME</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10"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8"/>
</p:tagLst>
</file>

<file path=ppt/tags/tag12.xml><?xml version="1.0" encoding="utf-8"?>
<p:tagLst xmlns:a="http://schemas.openxmlformats.org/drawingml/2006/main" xmlns:r="http://schemas.openxmlformats.org/officeDocument/2006/relationships" xmlns:p="http://schemas.openxmlformats.org/presentationml/2006/main">
  <p:tag name="AS_UNIQUEID" val="19"/>
</p:tagLst>
</file>

<file path=ppt/tags/tag13.xml><?xml version="1.0" encoding="utf-8"?>
<p:tagLst xmlns:a="http://schemas.openxmlformats.org/drawingml/2006/main" xmlns:r="http://schemas.openxmlformats.org/officeDocument/2006/relationships" xmlns:p="http://schemas.openxmlformats.org/presentationml/2006/main">
  <p:tag name="AS_UNIQUEID" val="20"/>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16"/>
</p:tagLst>
</file>

<file path=ppt/tags/tag17.xml><?xml version="1.0" encoding="utf-8"?>
<p:tagLst xmlns:a="http://schemas.openxmlformats.org/drawingml/2006/main" xmlns:r="http://schemas.openxmlformats.org/officeDocument/2006/relationships" xmlns:p="http://schemas.openxmlformats.org/presentationml/2006/main">
  <p:tag name="AS_UNIQUEID" val="26"/>
</p:tagLst>
</file>

<file path=ppt/tags/tag18.xml><?xml version="1.0" encoding="utf-8"?>
<p:tagLst xmlns:a="http://schemas.openxmlformats.org/drawingml/2006/main" xmlns:r="http://schemas.openxmlformats.org/officeDocument/2006/relationships" xmlns:p="http://schemas.openxmlformats.org/presentationml/2006/main">
  <p:tag name="AS_UNIQUEID" val="27"/>
</p:tagLst>
</file>

<file path=ppt/tags/tag19.xml><?xml version="1.0" encoding="utf-8"?>
<p:tagLst xmlns:a="http://schemas.openxmlformats.org/drawingml/2006/main" xmlns:r="http://schemas.openxmlformats.org/officeDocument/2006/relationships" xmlns:p="http://schemas.openxmlformats.org/presentationml/2006/main">
  <p:tag name="AS_UNIQUEID" val="28"/>
</p:tagLst>
</file>

<file path=ppt/tags/tag20.xml><?xml version="1.0" encoding="utf-8"?>
<p:tagLst xmlns:a="http://schemas.openxmlformats.org/drawingml/2006/main" xmlns:r="http://schemas.openxmlformats.org/officeDocument/2006/relationships" xmlns:p="http://schemas.openxmlformats.org/presentationml/2006/main">
  <p:tag name="AS_UNIQUEID" val="29"/>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23"/>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35"/>
</p:tagLst>
</file>

<file path=ppt/tags/tag25.xml><?xml version="1.0" encoding="utf-8"?>
<p:tagLst xmlns:a="http://schemas.openxmlformats.org/drawingml/2006/main" xmlns:r="http://schemas.openxmlformats.org/officeDocument/2006/relationships" xmlns:p="http://schemas.openxmlformats.org/presentationml/2006/main">
  <p:tag name="AS_UNIQUEID" val="36"/>
</p:tagLst>
</file>

<file path=ppt/tags/tag26.xml><?xml version="1.0" encoding="utf-8"?>
<p:tagLst xmlns:a="http://schemas.openxmlformats.org/drawingml/2006/main" xmlns:r="http://schemas.openxmlformats.org/officeDocument/2006/relationships" xmlns:p="http://schemas.openxmlformats.org/presentationml/2006/main">
  <p:tag name="AS_UNIQUEID" val="37"/>
</p:tagLst>
</file>

<file path=ppt/tags/tag27.xml><?xml version="1.0" encoding="utf-8"?>
<p:tagLst xmlns:a="http://schemas.openxmlformats.org/drawingml/2006/main" xmlns:r="http://schemas.openxmlformats.org/officeDocument/2006/relationships" xmlns:p="http://schemas.openxmlformats.org/presentationml/2006/main">
  <p:tag name="AS_UNIQUEID" val="31"/>
</p:tagLst>
</file>

<file path=ppt/tags/tag28.xml><?xml version="1.0" encoding="utf-8"?>
<p:tagLst xmlns:a="http://schemas.openxmlformats.org/drawingml/2006/main" xmlns:r="http://schemas.openxmlformats.org/officeDocument/2006/relationships" xmlns:p="http://schemas.openxmlformats.org/presentationml/2006/main">
  <p:tag name="AS_UNIQUEID" val="32"/>
</p:tagLst>
</file>

<file path=ppt/tags/tag29.xml><?xml version="1.0" encoding="utf-8"?>
<p:tagLst xmlns:a="http://schemas.openxmlformats.org/drawingml/2006/main" xmlns:r="http://schemas.openxmlformats.org/officeDocument/2006/relationships" xmlns:p="http://schemas.openxmlformats.org/presentationml/2006/main">
  <p:tag name="AS_UNIQUEID" val="33"/>
</p:tagLst>
</file>

<file path=ppt/tags/tag30.xml><?xml version="1.0" encoding="utf-8"?>
<p:tagLst xmlns:a="http://schemas.openxmlformats.org/drawingml/2006/main" xmlns:r="http://schemas.openxmlformats.org/officeDocument/2006/relationships" xmlns:p="http://schemas.openxmlformats.org/presentationml/2006/main">
  <p:tag name="AS_UNIQUEID" val="43"/>
</p:tagLst>
</file>

<file path=ppt/tags/tag31.xml><?xml version="1.0" encoding="utf-8"?>
<p:tagLst xmlns:a="http://schemas.openxmlformats.org/drawingml/2006/main" xmlns:r="http://schemas.openxmlformats.org/officeDocument/2006/relationships" xmlns:p="http://schemas.openxmlformats.org/presentationml/2006/main">
  <p:tag name="AS_UNIQUEID" val="44"/>
</p:tagLst>
</file>

<file path=ppt/tags/tag32.xml><?xml version="1.0" encoding="utf-8"?>
<p:tagLst xmlns:a="http://schemas.openxmlformats.org/drawingml/2006/main" xmlns:r="http://schemas.openxmlformats.org/officeDocument/2006/relationships" xmlns:p="http://schemas.openxmlformats.org/presentationml/2006/main">
  <p:tag name="AS_UNIQUEID" val="45"/>
</p:tagLst>
</file>

<file path=ppt/tags/tag33.xml><?xml version="1.0" encoding="utf-8"?>
<p:tagLst xmlns:a="http://schemas.openxmlformats.org/drawingml/2006/main" xmlns:r="http://schemas.openxmlformats.org/officeDocument/2006/relationships" xmlns:p="http://schemas.openxmlformats.org/presentationml/2006/main">
  <p:tag name="AS_UNIQUEID" val="39"/>
</p:tagLst>
</file>

<file path=ppt/tags/tag34.xml><?xml version="1.0" encoding="utf-8"?>
<p:tagLst xmlns:a="http://schemas.openxmlformats.org/drawingml/2006/main" xmlns:r="http://schemas.openxmlformats.org/officeDocument/2006/relationships" xmlns:p="http://schemas.openxmlformats.org/presentationml/2006/main">
  <p:tag name="AS_UNIQUEID" val="40"/>
</p:tagLst>
</file>

<file path=ppt/tags/tag35.xml><?xml version="1.0" encoding="utf-8"?>
<p:tagLst xmlns:a="http://schemas.openxmlformats.org/drawingml/2006/main" xmlns:r="http://schemas.openxmlformats.org/officeDocument/2006/relationships" xmlns:p="http://schemas.openxmlformats.org/presentationml/2006/main">
  <p:tag name="AS_UNIQUEID" val="41"/>
</p:tagLst>
</file>

<file path=ppt/tags/tag36.xml><?xml version="1.0" encoding="utf-8"?>
<p:tagLst xmlns:a="http://schemas.openxmlformats.org/drawingml/2006/main" xmlns:r="http://schemas.openxmlformats.org/officeDocument/2006/relationships" xmlns:p="http://schemas.openxmlformats.org/presentationml/2006/main">
  <p:tag name="AS_UNIQUEID" val="51"/>
</p:tagLst>
</file>

<file path=ppt/tags/tag37.xml><?xml version="1.0" encoding="utf-8"?>
<p:tagLst xmlns:a="http://schemas.openxmlformats.org/drawingml/2006/main" xmlns:r="http://schemas.openxmlformats.org/officeDocument/2006/relationships" xmlns:p="http://schemas.openxmlformats.org/presentationml/2006/main">
  <p:tag name="AS_UNIQUEID" val="52"/>
</p:tagLst>
</file>

<file path=ppt/tags/tag38.xml><?xml version="1.0" encoding="utf-8"?>
<p:tagLst xmlns:a="http://schemas.openxmlformats.org/drawingml/2006/main" xmlns:r="http://schemas.openxmlformats.org/officeDocument/2006/relationships" xmlns:p="http://schemas.openxmlformats.org/presentationml/2006/main">
  <p:tag name="AS_UNIQUEID" val="53"/>
</p:tagLst>
</file>

<file path=ppt/tags/tag39.xml><?xml version="1.0" encoding="utf-8"?>
<p:tagLst xmlns:a="http://schemas.openxmlformats.org/drawingml/2006/main" xmlns:r="http://schemas.openxmlformats.org/officeDocument/2006/relationships" xmlns:p="http://schemas.openxmlformats.org/presentationml/2006/main">
  <p:tag name="AS_UNIQUEID" val="54"/>
</p:tagLst>
</file>

<file path=ppt/tags/tag40.xml><?xml version="1.0" encoding="utf-8"?>
<p:tagLst xmlns:a="http://schemas.openxmlformats.org/drawingml/2006/main" xmlns:r="http://schemas.openxmlformats.org/officeDocument/2006/relationships" xmlns:p="http://schemas.openxmlformats.org/presentationml/2006/main">
  <p:tag name="AS_UNIQUEID" val="47"/>
</p:tagLst>
</file>

<file path=ppt/tags/tag41.xml><?xml version="1.0" encoding="utf-8"?>
<p:tagLst xmlns:a="http://schemas.openxmlformats.org/drawingml/2006/main" xmlns:r="http://schemas.openxmlformats.org/officeDocument/2006/relationships" xmlns:p="http://schemas.openxmlformats.org/presentationml/2006/main">
  <p:tag name="AS_UNIQUEID" val="48"/>
</p:tagLst>
</file>

<file path=ppt/tags/tag42.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80D4DC-7CDA-4641-98F2-1927E84CEB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31</TotalTime>
  <Words>1323</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60</cp:revision>
  <dcterms:created xsi:type="dcterms:W3CDTF">2020-06-24T14:35:04Z</dcterms:created>
  <dcterms:modified xsi:type="dcterms:W3CDTF">2024-11-13T12:25:08Z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