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CAC4CD5E-42DB-4ECA-A2DE-A99F64B46C21}" v="39" dt="2022-10-03T08:01:54.6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843" autoAdjust="0"/>
    <p:restoredTop sz="88844"/>
  </p:normalViewPr>
  <p:slideViewPr>
    <p:cSldViewPr snapToGrid="0" snapToObjects="1">
      <p:cViewPr varScale="1">
        <p:scale>
          <a:sx n="109" d="100"/>
          <a:sy n="109" d="100"/>
        </p:scale>
        <p:origin x="856"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Čezmerna izpostavljenost prahu s prostim kristalnim kremenom lahko dolgoročno povzroči hude zdravstvene težave za delavce. Zato je pomembno, da so vsi delavci seznanjeni z dobrimi praksami, ki omejujejo ali odpravljajo izpostavljenost kremenovemu prahu.</a:t>
            </a:r>
          </a:p>
          <a:p>
            <a:endParaRPr lang="en-US"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To usposabljanje zagotavlja informacije o čiščenju in higieni. Upoštevajte, da je treba začetkom uvedbe kakršnega koli procesa čiščenja opraviti oceno tveganja, vendar pa to zadeva predvsem upravo.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Kremenov prah nastaja pri različnih delih (žaganje, drobljenje, polnjenje v vreče itd.), pri čemer nastanejo zelo drobni prašni delci. Če ne upoštevate pravilnih postopkov čiščenja, lahko prosti prah v zaprtem prostoru ostane v zraku več dni, kar pomeni veliko nevarnost za delavce.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Obvladovanje prahu lahko izvajamo z dvema vrstama čiščenja: suho in mokro čiščenje.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l" sz="1200" b="0" i="0" strike="noStrike" cap="none" spc="0" baseline="0" dirty="0">
                <a:solidFill>
                  <a:srgbClr val="000000"/>
                </a:solidFill>
                <a:effectLst/>
                <a:latin typeface="+mn-lt"/>
                <a:ea typeface="Calibri"/>
                <a:cs typeface="Calibri"/>
              </a:rPr>
              <a:t>Naslednji videoposnetek kaže dobre prakse v zvezi s čiščenjem tal. Poleg video slike vidite graf in rdečo črto, ki kaže koncentracijo prahu v mg/m3.</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Pri merjenju koncentracije prahu ne gre za prosti kristalni kremen, ampak za polkvantitativno meritev. Bistvena ni vrednost koncentracije prahu, ampak relativna razlika med stopnjami izpostavljenosti za priporočeno prakso in drugo prakso.</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l" sz="1200" b="0" i="0" strike="noStrike" cap="none" spc="0" baseline="0" dirty="0">
                <a:solidFill>
                  <a:srgbClr val="000000"/>
                </a:solidFill>
                <a:effectLst/>
                <a:latin typeface="+mn-lt"/>
                <a:ea typeface="Calibri"/>
                <a:cs typeface="Calibri"/>
              </a:rPr>
              <a:t>Čistilno opremo pred uporabo vsaj enkrat na teden preglejte, ali ima znake poškodb. Za opremo, ki je v stalni uporabi, bodo potrebni pogostejši pregledi. Če je vidna poškodba, o tem obvestite vodjo obrata.</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Za pometanje prahu v zaprtem prostoru ne uporabite suhe krtače (glejte sliko).</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Ne uporabljajte stisnjenega zraka, ker dvignil prah v zrak. Uporaba stisnjenega zraka za odstranjevanje prahu z delovnih oblačil je dovoljena samo s specializirano in namensko opremo (npr. kabine za zračno prho). </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Upoštevajte, da čistilni sistemi s sesanjem na splošno niso primerni za čiščenje razsutij vlažnih materialov.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sl" sz="1200" b="0" i="0" strike="noStrike" cap="none" spc="0" baseline="0" dirty="0">
                <a:solidFill>
                  <a:srgbClr val="000000"/>
                </a:solidFill>
                <a:effectLst/>
                <a:latin typeface="+mn-lt"/>
                <a:ea typeface="Calibri"/>
                <a:cs typeface="Calibri"/>
              </a:rPr>
              <a:t>Mokro čiščenje je na splošno učinkovitejše, saj mokri načini čiščenja preprečujejo, da bi se droben prah dvignil v zrak, tako da ga ujamejo v vodi.</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Pomembno je, da tlak vode prilagodite čiščenju, ki ga opravljate. Pri omočenju razsutij finega in suhega praškastega materiala je najbolje uporabiti fino meglico. Uporaba vodnega curka bo povzročila vnovično dvigovanje prahu v zrak. </a:t>
            </a:r>
          </a:p>
          <a:p>
            <a:endParaRPr lang="en-GB" sz="1200" b="0" i="0" u="none" strike="noStrike" kern="1200" dirty="0">
              <a:solidFill>
                <a:schemeClr val="tx1"/>
              </a:solidFill>
              <a:effectLst/>
              <a:latin typeface="+mn-lt"/>
              <a:ea typeface="+mn-ea"/>
              <a:cs typeface="+mn-cs"/>
            </a:endParaRPr>
          </a:p>
          <a:p>
            <a:r>
              <a:rPr lang="sl" sz="1200" b="0" i="0" strike="noStrike" cap="none" spc="0" baseline="0" dirty="0">
                <a:solidFill>
                  <a:srgbClr val="000000"/>
                </a:solidFill>
                <a:effectLst/>
                <a:latin typeface="+mn-lt"/>
                <a:ea typeface="Calibri"/>
                <a:cs typeface="Calibri"/>
              </a:rPr>
              <a:t>Za konec: Pri uporabi mokrih postopkov se vedno prepričajte, da so na voljo ustrezni odvodni sistemi, ko uporabljate pršenje vode in vodne cevi.</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l" sz="1000" b="0" i="0" strike="noStrike" cap="none" spc="0" baseline="0">
                <a:solidFill>
                  <a:srgbClr val="000000"/>
                </a:solidFill>
                <a:effectLst/>
                <a:latin typeface="Helvetica"/>
                <a:ea typeface="Helvetica"/>
                <a:cs typeface="Helvetica"/>
              </a:rPr>
              <a:t>Ta paket za usposabljanja smo razvili kot del Vodnika za dobre prakse NEPSI – obiščite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7727325" y="429114"/>
            <a:ext cx="4090026"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l" sz="1400" b="1" i="0" strike="noStrike" cap="none" spc="0" baseline="0" dirty="0">
                <a:solidFill>
                  <a:srgbClr val="F6A317"/>
                </a:solidFill>
                <a:effectLst/>
                <a:latin typeface="Helvetica"/>
                <a:ea typeface="Helvetica"/>
                <a:cs typeface="Helvetica"/>
              </a:rPr>
              <a:t>USPOSABLJANJE GLEDE DOBRIH PRAKS ZA ČIŠČENJE IN HIGIENO</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7.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8.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9.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1.tiff"/><Relationship Id="rId3" Type="http://schemas.openxmlformats.org/officeDocument/2006/relationships/tags" Target="../tags/tag19.xml"/><Relationship Id="rId7" Type="http://schemas.openxmlformats.org/officeDocument/2006/relationships/image" Target="../media/image10.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2.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3.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sl" sz="2800" b="1" i="0" strike="noStrike" cap="none" spc="0" baseline="0">
                <a:solidFill>
                  <a:srgbClr val="FFFFFF"/>
                </a:solidFill>
                <a:effectLst/>
                <a:latin typeface="Helvetica"/>
                <a:ea typeface="Helvetica"/>
                <a:cs typeface="Helvetica"/>
              </a:rPr>
              <a:t>USPOSABLJANJE GLEDE DOBRIH PRAKS ZA ČIŠČENJE IN HIGIENO</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7536427" y="351692"/>
            <a:ext cx="4303882"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SI" sz="2800" dirty="0"/>
              <a:t>UVOD (ZA PREDAVATELJA)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l-SI" sz="1800" dirty="0">
                <a:latin typeface="Helvetica"/>
                <a:cs typeface="Helvetica"/>
              </a:rPr>
              <a:t>Kot del koraka izobraževanja pri izvajanju dobrih praks NEPSI smo v NEPSI razvili nabor izobraževalnih virov. </a:t>
            </a:r>
          </a:p>
          <a:p>
            <a:pPr>
              <a:lnSpc>
                <a:spcPts val="2400"/>
              </a:lnSpc>
            </a:pPr>
            <a:r>
              <a:rPr lang="sl-SI" sz="1800" dirty="0">
                <a:latin typeface="Helvetica"/>
                <a:cs typeface="Helvetica"/>
              </a:rPr>
              <a:t>Vsak paket za usposabljanje PowerPoint pokriva temo, ki je pomembna za delavce v vseh panogah, ki uporabljajo materiale, ki vsebujejo kristalni kremen. Paketi zagotavljajo informacije o tveganjih izpostavljenosti prahu, povezanih s temo, ter dobrih praksah in ukrepih, ki so na voljo za njihovo zmanjšanje. Namen usposabljanja je obveščati in izobraževati delavce, da bi jim pomagali pri učinkoviti uporabi ukrepov za obvladovanje in zmanjšali njihovo izpostavljenost prostemu kristalnemu kremenu na delovnem mestu.</a:t>
            </a:r>
          </a:p>
          <a:p>
            <a:pPr>
              <a:lnSpc>
                <a:spcPts val="2400"/>
              </a:lnSpc>
            </a:pPr>
            <a:r>
              <a:rPr lang="sl-SI" sz="1800" dirty="0">
                <a:latin typeface="Helvetica"/>
                <a:cs typeface="Helvetica"/>
              </a:rPr>
              <a:t>S prazno predlogo in oznakami za vstavljanje v ta paket za usposabljanje po potrebi dodajte informacije.</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NE POZABITE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l" sz="1800" b="0" i="0" strike="noStrike" cap="none" spc="0" baseline="0">
                <a:solidFill>
                  <a:srgbClr val="000000"/>
                </a:solidFill>
                <a:effectLst/>
                <a:latin typeface="Helvetica"/>
                <a:ea typeface="Helvetica"/>
                <a:cs typeface="Helvetica"/>
              </a:rPr>
              <a:t>Informacije v tej datoteki PowerPoint za usposabljanje so svetovalne po naravi in informativne po vsebini. To ni standard ali predpis in ne ustvarja novih pravnih obveznosti ter ne spreminja obstoječih obveznosti, ki jih določajo zdravstvena zakonodaja in predpisi.</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UVOD</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5" cy="3682369"/>
          </a:xfrm>
        </p:spPr>
        <p:txBody>
          <a:bodyPr/>
          <a:lstStyle/>
          <a:p>
            <a:pPr>
              <a:lnSpc>
                <a:spcPts val="2400"/>
              </a:lnSpc>
            </a:pPr>
            <a:r>
              <a:rPr lang="sl" sz="1800" b="1" i="0" strike="noStrike" cap="none" spc="0" baseline="0">
                <a:solidFill>
                  <a:srgbClr val="000000"/>
                </a:solidFill>
                <a:effectLst/>
                <a:latin typeface="Helvetica"/>
                <a:ea typeface="Helvetica"/>
                <a:cs typeface="Helvetica"/>
              </a:rPr>
              <a:t>Pomembno je, da se naučite zaščititi pred nevarnostmi, povezanimi z delom.</a:t>
            </a:r>
          </a:p>
          <a:p>
            <a:pPr>
              <a:lnSpc>
                <a:spcPts val="2400"/>
              </a:lnSpc>
            </a:pPr>
            <a:r>
              <a:rPr lang="sl" sz="1800" b="0" i="0" strike="noStrike" cap="none" spc="0" baseline="0">
                <a:solidFill>
                  <a:srgbClr val="000000"/>
                </a:solidFill>
                <a:effectLst/>
                <a:latin typeface="Helvetica"/>
                <a:ea typeface="Helvetica"/>
                <a:cs typeface="Helvetica"/>
              </a:rPr>
              <a:t>S to datoteko PowerPoint za usposabljanje se boste naučili naslednje:</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Načini čiščenja, ki se uporabljajo pri procesih, kjer lahko nastane prosti kristalni kremen</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Dobre prakse za čiščenje in higieno </a:t>
            </a:r>
          </a:p>
          <a:p>
            <a:pPr marL="285750" indent="-285750">
              <a:lnSpc>
                <a:spcPts val="2400"/>
              </a:lnSpc>
              <a:buFont typeface="Arial" panose="020B0604020202020204" pitchFamily="34" charset="0"/>
              <a:buChar char="•"/>
            </a:pPr>
            <a:r>
              <a:rPr lang="sl" sz="1800" b="0" i="0" strike="noStrike" cap="none" spc="0" baseline="0">
                <a:solidFill>
                  <a:srgbClr val="FF0000"/>
                </a:solidFill>
                <a:effectLst/>
                <a:latin typeface="Helvetica"/>
                <a:ea typeface="Helvetica"/>
                <a:cs typeface="Helvetica"/>
              </a:rPr>
              <a:t>Predavateljevo besedilo – če ste dodali stran po meri, vstavite kratek pregled gradiva za kontekst</a:t>
            </a:r>
          </a:p>
          <a:p>
            <a:pPr marL="285750" indent="-285750">
              <a:lnSpc>
                <a:spcPts val="2400"/>
              </a:lnSpc>
              <a:buFont typeface="Arial" panose="020B0604020202020204" pitchFamily="34" charset="0"/>
              <a:buChar char="•"/>
            </a:pPr>
            <a:endParaRPr lang="en-US" sz="1800"/>
          </a:p>
        </p:txBody>
      </p:sp>
      <p:pic>
        <p:nvPicPr>
          <p:cNvPr id="5" name="Picture Placeholder 8" descr="Mop and bucket">
            <a:extLst>
              <a:ext uri="{FF2B5EF4-FFF2-40B4-BE49-F238E27FC236}">
                <a16:creationId xmlns:a16="http://schemas.microsoft.com/office/drawing/2014/main" id="{722E9D79-B5C0-8B43-9EE5-A3BB4C04C93F}"/>
              </a:ext>
            </a:extLst>
          </p:cNvPr>
          <p:cNvPicPr>
            <a:picLocks noGrp="1" noChangeAspect="1"/>
          </p:cNvPicPr>
          <p:nvPr>
            <p:ph type="pic" sz="quarter" idx="12"/>
          </p:nvPr>
        </p:nvPicPr>
        <p:blipFill rotWithShape="1">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TEHNIKE ZA OBVLADOVANJE PRAHU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sl" sz="1800" b="0" i="0" strike="noStrike" cap="none" spc="0" baseline="0">
                <a:solidFill>
                  <a:srgbClr val="000000"/>
                </a:solidFill>
                <a:effectLst/>
                <a:latin typeface="Helvetica"/>
                <a:ea typeface="Helvetica"/>
                <a:cs typeface="Helvetica"/>
              </a:rPr>
              <a:t>Čiščenje in higiena je ena od petih glavnih tehnik za obvladovanje prahu.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1479758"/>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HIGIENA/POSPRAVLJANJE</a:t>
            </a:r>
          </a:p>
          <a:p>
            <a:r>
              <a:rPr lang="sl" sz="1200" b="0" i="0" strike="noStrike" cap="none" spc="0" baseline="0" dirty="0">
                <a:solidFill>
                  <a:srgbClr val="000000"/>
                </a:solidFill>
                <a:effectLst/>
                <a:latin typeface="Calibri"/>
                <a:ea typeface="Calibri"/>
                <a:cs typeface="Calibri"/>
              </a:rPr>
              <a:t>Pranje delovnih oblačil in sesanje prahu, ki nastane pri procesih, prepreči postopno nabiranje prahu – le čist delovni prostor je tudi varen</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330000"/>
            <a:ext cx="2134063" cy="1517897"/>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OHIŠJE</a:t>
            </a:r>
          </a:p>
          <a:p>
            <a:pPr>
              <a:spcAft>
                <a:spcPts val="300"/>
              </a:spcAft>
            </a:pPr>
            <a:r>
              <a:rPr lang="sl" sz="1200" b="0" i="0" strike="noStrike" cap="none" spc="0" baseline="0" dirty="0">
                <a:solidFill>
                  <a:srgbClr val="000000"/>
                </a:solidFill>
                <a:effectLst/>
                <a:latin typeface="Calibri"/>
                <a:ea typeface="Calibri"/>
                <a:cs typeface="Calibri"/>
              </a:rPr>
              <a:t>Izvajanje proizvodnih procesov, kjer nastaja prosti kristalni kremen, v zaprtih ohišjih preprečuje izpostavljenost prahu pri izvoru</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52474"/>
            <a:ext cx="2134063" cy="1678077"/>
          </a:xfrm>
          <a:prstGeom prst="rect">
            <a:avLst/>
          </a:prstGeom>
          <a:noFill/>
        </p:spPr>
        <p:txBody>
          <a:bodyPr wrap="square" rtlCol="0">
            <a:spAutoFit/>
          </a:bodyPr>
          <a:lstStyle/>
          <a:p>
            <a:pPr>
              <a:spcAft>
                <a:spcPts val="300"/>
              </a:spcAft>
            </a:pPr>
            <a:r>
              <a:rPr lang="sl" sz="1050" b="1" i="0" strike="noStrike" cap="none" spc="50" baseline="0">
                <a:solidFill>
                  <a:srgbClr val="EF9A2E"/>
                </a:solidFill>
                <a:effectLst/>
                <a:latin typeface="Futura Medium"/>
                <a:ea typeface="Futura Medium"/>
                <a:cs typeface="Futura Medium"/>
              </a:rPr>
              <a:t>ODVAJANJE/PREZRAČEVANJE</a:t>
            </a:r>
          </a:p>
          <a:p>
            <a:pPr>
              <a:spcAft>
                <a:spcPts val="300"/>
              </a:spcAft>
            </a:pPr>
            <a:r>
              <a:rPr lang="sl" sz="1200" b="0" i="0" strike="noStrike" cap="none" spc="0" baseline="0">
                <a:solidFill>
                  <a:srgbClr val="000000"/>
                </a:solidFill>
                <a:effectLst/>
                <a:latin typeface="Calibri"/>
                <a:ea typeface="Calibri"/>
                <a:cs typeface="Calibri"/>
              </a:rPr>
              <a:t>Zajemanje prostega kristalnega kremena pri viru, preden smo mu izpostavljeni, in nadomeščanje onesnaženega zraka s čistim.</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330000"/>
            <a:ext cx="2134062" cy="1662821"/>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ZAŠČITNA OPREMA</a:t>
            </a:r>
          </a:p>
          <a:p>
            <a:r>
              <a:rPr lang="sl" sz="1200" b="0" i="0" strike="noStrike" cap="none" spc="0" baseline="0" dirty="0">
                <a:solidFill>
                  <a:srgbClr val="000000"/>
                </a:solidFill>
                <a:effectLst/>
                <a:latin typeface="Calibri"/>
                <a:ea typeface="Calibri"/>
                <a:cs typeface="Calibri"/>
              </a:rPr>
              <a:t>Osebna zaščitna oprema (npr. obrazne maske) ščiti delavce pred prahom, ko vsi drugi ukrepi za obvladovanje prahu ne zadoščajo za omejevanje tveganj izpostavljenosti</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endParaRPr lang="en-US" dirty="0"/>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334833"/>
          </a:xfrm>
          <a:prstGeom prst="rect">
            <a:avLst/>
          </a:prstGeom>
          <a:noFill/>
        </p:spPr>
        <p:txBody>
          <a:bodyPr wrap="square" lIns="91440" tIns="45720" rIns="91440" bIns="45720" rtlCol="0" anchor="t">
            <a:spAutoFit/>
          </a:bodyPr>
          <a:lstStyle/>
          <a:p>
            <a:pPr>
              <a:spcAft>
                <a:spcPts val="300"/>
              </a:spcAft>
            </a:pPr>
            <a:r>
              <a:rPr lang="sl" sz="1050" b="1" i="0" strike="noStrike" cap="none" spc="50" baseline="0" dirty="0">
                <a:solidFill>
                  <a:srgbClr val="EF9A2E"/>
                </a:solidFill>
                <a:effectLst/>
                <a:latin typeface="Futura Medium"/>
                <a:ea typeface="Futura Medium"/>
                <a:cs typeface="Futura Medium"/>
              </a:rPr>
              <a:t>VODA</a:t>
            </a:r>
          </a:p>
          <a:p>
            <a:pPr>
              <a:spcAft>
                <a:spcPts val="300"/>
              </a:spcAft>
            </a:pPr>
            <a:r>
              <a:rPr lang="sl" sz="1200" b="0" i="0" strike="noStrike" cap="none" spc="0" baseline="0" dirty="0">
                <a:solidFill>
                  <a:srgbClr val="000000"/>
                </a:solidFill>
                <a:effectLst/>
                <a:latin typeface="Calibri"/>
                <a:ea typeface="Calibri"/>
                <a:cs typeface="Calibri"/>
              </a:rPr>
              <a:t>Vzdrževanje stalne </a:t>
            </a:r>
            <a:r>
              <a:rPr lang="sl" sz="1200" b="0" i="0" strike="noStrike" cap="none" spc="0" baseline="0" dirty="0" err="1">
                <a:solidFill>
                  <a:srgbClr val="000000"/>
                </a:solidFill>
                <a:effectLst/>
                <a:latin typeface="Calibri"/>
                <a:ea typeface="Calibri"/>
                <a:cs typeface="Calibri"/>
              </a:rPr>
              <a:t>omočenosti</a:t>
            </a:r>
            <a:r>
              <a:rPr lang="sl" sz="1200" b="0" i="0" strike="noStrike" cap="none" spc="0" baseline="0" dirty="0">
                <a:solidFill>
                  <a:srgbClr val="000000"/>
                </a:solidFill>
                <a:effectLst/>
                <a:latin typeface="Calibri"/>
                <a:ea typeface="Calibri"/>
                <a:cs typeface="Calibri"/>
              </a:rPr>
              <a:t> procesov preprečuje dvigovanje prahu v zrak, tako da delce vežemo z vodo</a:t>
            </a:r>
            <a:r>
              <a:rPr lang="sl" sz="1200" dirty="0">
                <a:solidFill>
                  <a:srgbClr val="000000"/>
                </a:solidFill>
                <a:latin typeface="Calibri"/>
                <a:ea typeface="Calibri"/>
                <a:cs typeface="Calibri"/>
              </a:rPr>
              <a:t>.</a:t>
            </a:r>
            <a:endParaRPr lang="sl" sz="1200" b="0" i="0" strike="noStrike" cap="none" spc="0" baseline="0" dirty="0">
              <a:solidFill>
                <a:srgbClr val="000000"/>
              </a:solidFill>
              <a:effectLst/>
              <a:latin typeface="Calibri"/>
              <a:ea typeface="Calibri"/>
              <a:cs typeface="Calibri"/>
            </a:endParaRP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TVEGANJA ZARADI TE DEJAVNOSTI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lIns="91440" tIns="45720" rIns="91440" bIns="45720" anchor="t"/>
          <a:lstStyle/>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Ta dejavnost je lahko zelo prašna</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Dolgotrajna izpostavljenost visokim ravnem prostega kristalnega kremena lahko povzroči invalidnost zaradi pljučne bolezni</a:t>
            </a:r>
            <a:r>
              <a:rPr lang="sl" sz="1800" dirty="0">
                <a:solidFill>
                  <a:srgbClr val="000000"/>
                </a:solidFill>
                <a:latin typeface="Helvetica"/>
                <a:ea typeface="Helvetica"/>
                <a:cs typeface="Helvetica"/>
              </a:rPr>
              <a:t>.</a:t>
            </a:r>
          </a:p>
          <a:p>
            <a:pPr marL="342900" indent="-342900">
              <a:lnSpc>
                <a:spcPts val="2400"/>
              </a:lnSpc>
              <a:buFont typeface="Arial" panose="020B0604020202020204" pitchFamily="34" charset="0"/>
              <a:buChar char="•"/>
            </a:pPr>
            <a:r>
              <a:rPr lang="sl" sz="1800" b="0" i="0" strike="noStrike" cap="none" spc="0" baseline="0" dirty="0">
                <a:solidFill>
                  <a:srgbClr val="000000"/>
                </a:solidFill>
                <a:effectLst/>
                <a:latin typeface="Helvetica"/>
                <a:ea typeface="Helvetica"/>
                <a:cs typeface="Helvetica"/>
              </a:rPr>
              <a:t>Pomembno je, da se vsak dan zaščitimo pred izpostavljenostjo temu prahu v zraku.</a:t>
            </a:r>
            <a:r>
              <a:rPr lang="sl" sz="1800" dirty="0">
                <a:solidFill>
                  <a:srgbClr val="000000"/>
                </a:solidFill>
                <a:latin typeface="Helvetica"/>
                <a:ea typeface="Helvetica"/>
                <a:cs typeface="Helvetica"/>
              </a:rPr>
              <a:t> </a:t>
            </a:r>
            <a:endParaRPr lang="sl" sz="1800" b="0" i="0" strike="noStrike" cap="none" spc="0" baseline="0" dirty="0">
              <a:solidFill>
                <a:srgbClr val="000000"/>
              </a:solidFill>
              <a:effectLst/>
              <a:latin typeface="Helvetica"/>
              <a:ea typeface="Helvetica"/>
              <a:cs typeface="Helvetica"/>
            </a:endParaRPr>
          </a:p>
          <a:p>
            <a:pPr>
              <a:lnSpc>
                <a:spcPts val="2400"/>
              </a:lnSpc>
            </a:pPr>
            <a:r>
              <a:rPr lang="sl" sz="1800" b="0" i="0" strike="noStrike" cap="none" spc="0" baseline="0" dirty="0">
                <a:solidFill>
                  <a:srgbClr val="000000"/>
                </a:solidFill>
                <a:effectLst/>
                <a:latin typeface="Helvetica"/>
                <a:ea typeface="Helvetica"/>
                <a:cs typeface="Helvetica"/>
              </a:rPr>
              <a:t>Z upoštevanjem dobrih praks danes varujemo svoje zdravje za prihodnost.</a:t>
            </a:r>
          </a:p>
          <a:p>
            <a:pPr>
              <a:lnSpc>
                <a:spcPts val="2400"/>
              </a:lnSpc>
            </a:pPr>
            <a:r>
              <a:rPr lang="sl" sz="1800" b="0" i="0" strike="noStrike" cap="none" spc="0" baseline="0" dirty="0">
                <a:solidFill>
                  <a:srgbClr val="000000"/>
                </a:solidFill>
                <a:effectLst/>
                <a:latin typeface="Helvetica"/>
                <a:ea typeface="Helvetica"/>
                <a:cs typeface="Helvetica"/>
              </a:rPr>
              <a:t>Kako boste preživeli svojo upokojitev?</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ZAKAJ STA POMEMBNA ČIŠČENJE IN HIGIENA</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Prosti prah (tj. prah, ki lahko z dihanjem vstopi v pljuča) lahko ostane v zraku več dni.</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Če se usedli prah premakne, se lahko dvigne v zrak in postane nevaren.</a:t>
            </a:r>
          </a:p>
          <a:p>
            <a:pPr marL="285750" indent="-285750">
              <a:lnSpc>
                <a:spcPts val="2400"/>
              </a:lnSpc>
              <a:buFont typeface="Arial" panose="020B0604020202020204" pitchFamily="34" charset="0"/>
              <a:buChar char="•"/>
            </a:pPr>
            <a:r>
              <a:rPr lang="sl" sz="1800" b="0" i="0" strike="noStrike" cap="none" spc="0" baseline="0">
                <a:solidFill>
                  <a:srgbClr val="000000"/>
                </a:solidFill>
                <a:effectLst/>
                <a:latin typeface="Helvetica"/>
                <a:ea typeface="Helvetica"/>
                <a:cs typeface="Helvetica"/>
              </a:rPr>
              <a:t>Redno čiščenje zmanjšuje nevarnosti na delovnem mestu in preprečuje nabiranje prahu.</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NAČINI ČIŠČENJA</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sl" sz="1800" b="0" i="0" strike="noStrike" cap="none" spc="0" baseline="0">
                <a:solidFill>
                  <a:srgbClr val="000000"/>
                </a:solidFill>
                <a:effectLst/>
                <a:latin typeface="Helvetica"/>
                <a:ea typeface="Helvetica"/>
                <a:cs typeface="Helvetica"/>
              </a:rPr>
              <a:t>Obstajata dve glavni vrsti čiščenja, ki pomagata odstraniti nevaren prah z delovnega mesta. To sta:</a:t>
            </a:r>
          </a:p>
          <a:p>
            <a:pPr>
              <a:lnSpc>
                <a:spcPts val="2400"/>
              </a:lnSpc>
            </a:pPr>
            <a:r>
              <a:rPr lang="sl" sz="1800" b="1" i="0" strike="noStrike" cap="none" spc="0" baseline="0">
                <a:solidFill>
                  <a:srgbClr val="000000"/>
                </a:solidFill>
                <a:effectLst/>
                <a:latin typeface="Helvetica"/>
                <a:ea typeface="Helvetica"/>
                <a:cs typeface="Helvetica"/>
              </a:rPr>
              <a:t>Suho čiščenje</a:t>
            </a:r>
          </a:p>
          <a:p>
            <a:pPr>
              <a:lnSpc>
                <a:spcPts val="2400"/>
              </a:lnSpc>
              <a:spcAft>
                <a:spcPts val="1000"/>
              </a:spcAft>
            </a:pPr>
            <a:r>
              <a:rPr lang="sl" sz="1800" b="0" i="0" strike="noStrike" cap="none" spc="0" baseline="0">
                <a:solidFill>
                  <a:srgbClr val="000000"/>
                </a:solidFill>
                <a:effectLst/>
                <a:latin typeface="Helvetica"/>
                <a:ea typeface="Helvetica"/>
                <a:cs typeface="Helvetica"/>
              </a:rPr>
              <a:t>Suho čiščenje običajno vključuje sesanje, s katerim odstranimo suh prah s tal in površin. </a:t>
            </a:r>
          </a:p>
          <a:p>
            <a:pPr>
              <a:lnSpc>
                <a:spcPts val="2400"/>
              </a:lnSpc>
            </a:pPr>
            <a:r>
              <a:rPr lang="sl" sz="1800" b="1" i="0" strike="noStrike" cap="none" spc="0" baseline="0">
                <a:solidFill>
                  <a:srgbClr val="000000"/>
                </a:solidFill>
                <a:effectLst/>
                <a:latin typeface="Helvetica"/>
                <a:ea typeface="Helvetica"/>
                <a:cs typeface="Helvetica"/>
              </a:rPr>
              <a:t>Mokro čiščenje</a:t>
            </a:r>
          </a:p>
          <a:p>
            <a:pPr>
              <a:lnSpc>
                <a:spcPts val="2400"/>
              </a:lnSpc>
            </a:pPr>
            <a:r>
              <a:rPr lang="sl" sz="1800" b="0" i="0" strike="noStrike" cap="none" spc="0" baseline="0">
                <a:solidFill>
                  <a:srgbClr val="000000"/>
                </a:solidFill>
                <a:effectLst/>
                <a:latin typeface="Helvetica"/>
                <a:ea typeface="Helvetica"/>
                <a:cs typeface="Helvetica"/>
              </a:rPr>
              <a:t>Mokro čiščenje lahko vključuje brisanje, uporabo mokrih krtač ali uporabo vodnih pršil in cevi. Voda pomaga zmanjšati možnost, da se prah med čiščenjem dvigne v zrak.</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ČIŠČENJE TAL</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Nepotrebni izpostavljenosti prahu se lahko izognete tako, da vedno uporabljate ustrezno čistilno opremo, ko je na voljo. </a:t>
            </a:r>
          </a:p>
          <a:p>
            <a:pPr>
              <a:lnSpc>
                <a:spcPts val="2400"/>
              </a:lnSpc>
            </a:pPr>
            <a:r>
              <a:rPr lang="sl" sz="1800" b="0" i="0" strike="noStrike" cap="none" spc="0" baseline="0">
                <a:solidFill>
                  <a:srgbClr val="000000"/>
                </a:solidFill>
                <a:effectLst/>
                <a:latin typeface="Helvetica"/>
                <a:ea typeface="Helvetica"/>
                <a:cs typeface="Helvetica"/>
              </a:rPr>
              <a:t>Ta videoposnetek kaže najprimernejši način čiščenja za odstranjevanje prahu s tal.</a:t>
            </a:r>
          </a:p>
          <a:p>
            <a:pPr>
              <a:lnSpc>
                <a:spcPts val="2400"/>
              </a:lnSpc>
            </a:pPr>
            <a:r>
              <a:rPr lang="sl" sz="1800" b="0" i="0" strike="noStrike" cap="none" spc="0" baseline="0">
                <a:solidFill>
                  <a:srgbClr val="000000"/>
                </a:solidFill>
                <a:effectLst/>
                <a:latin typeface="Helvetica"/>
                <a:ea typeface="Helvetica"/>
                <a:cs typeface="Helvetica"/>
              </a:rPr>
              <a:t>(Kliknite za predvajanje videoposnetka.)</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6163202"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SUHEM ČIŠČENJU</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3" y="2713220"/>
            <a:ext cx="5453624" cy="3331825"/>
          </a:xfrm>
        </p:spPr>
        <p:txBody>
          <a:bodyPr lIns="91440" tIns="45720" rIns="91440" bIns="45720" anchor="t"/>
          <a:lstStyle/>
          <a:p>
            <a:pPr>
              <a:lnSpc>
                <a:spcPct val="100000"/>
              </a:lnSpc>
              <a:spcBef>
                <a:spcPts val="8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Imejte pripravljene načrte, kako razsutja varno in hitro odpraviti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Opremo za sesanje pred uporabo preverite, ali je poškodovana. Prijavite okvare.</a:t>
            </a:r>
          </a:p>
          <a:p>
            <a:pPr marL="285750" indent="-285750">
              <a:lnSpc>
                <a:spcPct val="100000"/>
              </a:lnSpc>
              <a:spcBef>
                <a:spcPts val="800"/>
              </a:spcBef>
              <a:spcAft>
                <a:spcPts val="6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Preverite, ali je treba zamenjati filter sesalnika</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spcBef>
                <a:spcPts val="8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Čiščenje s suho krtačo ali stisnjenim zrakom, saj to povzroči dvigovanje prahu v zrak</a:t>
            </a:r>
          </a:p>
          <a:p>
            <a:pPr marL="285750" indent="-285750">
              <a:lnSpc>
                <a:spcPct val="100000"/>
              </a:lnSpc>
              <a:spcBef>
                <a:spcPts val="8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Uporaba cevi ali šobe za stisnjen zrak za čiščenje suhega prahu z delovnih oblačil.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3876" t="-343" r="14015" b="343"/>
          <a:stretch/>
        </p:blipFill>
        <p:spPr>
          <a:xfrm>
            <a:off x="7010400" y="1608138"/>
            <a:ext cx="4806950" cy="4437062"/>
          </a:xfrm>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6762519"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PRI MOKREM ČIŠČENJU</a:t>
            </a: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2" y="3125199"/>
            <a:ext cx="5815645" cy="3361806"/>
          </a:xfrm>
        </p:spPr>
        <p:txBody>
          <a:bodyPr lIns="91440" tIns="45720" rIns="91440" bIns="45720" anchor="t"/>
          <a:lstStyle/>
          <a:p>
            <a:pPr>
              <a:lnSpc>
                <a:spcPct val="100000"/>
              </a:lnSpc>
              <a:spcBef>
                <a:spcPts val="4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4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Imejte pripravljene načrte, kako razsutja varno in hitro odpraviti</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Poskrbite, da je dovod vode ustrezen in primeren za delo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Tlak vode prilagodite svojemu delu in pršite le toliko vode, kot je potrebno</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4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Ko uporabljate pršila in cevi, poskrbite, da je na voljo ustrezno odvajanje vode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spcBef>
                <a:spcPts val="4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4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Čiščenje kupa suhega prahu z močnim vodnim curkom. Pršenje bo učinkovitejše.</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a:blip r:embed="rId6"/>
          <a:srcRect l="41657" t="-738" r="451"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5836915" cy="850900"/>
          </a:xfrm>
        </p:spPr>
        <p:txBody>
          <a:bodyPr/>
          <a:lstStyle/>
          <a:p>
            <a:pPr>
              <a:lnSpc>
                <a:spcPct val="100000"/>
              </a:lnSpc>
            </a:pPr>
            <a:r>
              <a:rPr lang="sl" sz="2800" b="1" i="0" strike="noStrike" cap="none" spc="0" baseline="0" dirty="0">
                <a:solidFill>
                  <a:srgbClr val="F6A317"/>
                </a:solidFill>
                <a:effectLst/>
                <a:latin typeface="Helvetica"/>
                <a:ea typeface="Helvetica"/>
                <a:cs typeface="Helvetica"/>
              </a:rPr>
              <a:t>PRAVILNO IN NEPRAVILNO RAVNANJE V ZVEZI S HIGIENO</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6823707" cy="3230407"/>
          </a:xfrm>
        </p:spPr>
        <p:txBody>
          <a:bodyPr lIns="91440" tIns="45720" rIns="91440" bIns="45720" anchor="t"/>
          <a:lstStyle/>
          <a:p>
            <a:pPr>
              <a:lnSpc>
                <a:spcPct val="100000"/>
              </a:lnSpc>
              <a:spcBef>
                <a:spcPts val="600"/>
              </a:spcBef>
            </a:pPr>
            <a:r>
              <a:rPr lang="sl" sz="1600" b="1" i="0" strike="noStrike" cap="none" spc="0" baseline="0" dirty="0">
                <a:solidFill>
                  <a:srgbClr val="000000"/>
                </a:solidFill>
                <a:effectLst/>
                <a:latin typeface="Helvetica"/>
                <a:ea typeface="Helvetica"/>
                <a:cs typeface="Helvetica"/>
              </a:rPr>
              <a:t>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Redno si umivajte roke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Preden vstopite v jedilnico, slecite umazana oblačila</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Svoje delovne kombinezone redno čistite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marL="285750" indent="-285750">
              <a:lnSpc>
                <a:spcPct val="100000"/>
              </a:lnSpc>
              <a:spcBef>
                <a:spcPts val="600"/>
              </a:spcBef>
              <a:spcAft>
                <a:spcPts val="600"/>
              </a:spcAft>
              <a:buSzPct val="85000"/>
              <a:buFont typeface=".Apple Color Emoji UI"/>
              <a:buChar char="✅"/>
            </a:pPr>
            <a:r>
              <a:rPr lang="sl" sz="1600" b="0" i="0" strike="noStrike" cap="none" spc="0" baseline="0" dirty="0">
                <a:solidFill>
                  <a:srgbClr val="000000"/>
                </a:solidFill>
                <a:effectLst/>
                <a:latin typeface="Helvetica"/>
                <a:ea typeface="Helvetica"/>
                <a:cs typeface="Helvetica"/>
              </a:rPr>
              <a:t>Za čista oblačila in umazane kombinezone uporabite predpisana mesta za shranjevanje</a:t>
            </a:r>
            <a:r>
              <a:rPr lang="sl" dirty="0">
                <a:solidFill>
                  <a:srgbClr val="000000"/>
                </a:solidFill>
                <a:latin typeface="Helvetica"/>
                <a:ea typeface="Helvetica"/>
                <a:cs typeface="Helvetica"/>
              </a:rPr>
              <a:t>.</a:t>
            </a:r>
            <a:endParaRPr lang="sl" sz="1600" b="0" i="0" strike="noStrike" cap="none" spc="0" baseline="0" dirty="0">
              <a:solidFill>
                <a:srgbClr val="000000"/>
              </a:solidFill>
              <a:effectLst/>
              <a:latin typeface="Helvetica"/>
              <a:ea typeface="Helvetica"/>
              <a:cs typeface="Helvetica"/>
            </a:endParaRPr>
          </a:p>
          <a:p>
            <a:pPr>
              <a:lnSpc>
                <a:spcPct val="100000"/>
              </a:lnSpc>
              <a:spcBef>
                <a:spcPts val="600"/>
              </a:spcBef>
            </a:pPr>
            <a:r>
              <a:rPr lang="sl" sz="1600" b="1" i="0" strike="noStrike" cap="none" spc="0" baseline="0" dirty="0">
                <a:solidFill>
                  <a:srgbClr val="000000"/>
                </a:solidFill>
                <a:effectLst/>
                <a:latin typeface="Helvetica"/>
                <a:ea typeface="Helvetica"/>
                <a:cs typeface="Helvetica"/>
              </a:rPr>
              <a:t>NEPRAVILNO</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Kajenje na delovnem mestu</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Shranjevanje ali uživanje hrane in pijače na delovnih postajah</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Mešanje umazanih in čistih oblačil</a:t>
            </a:r>
          </a:p>
          <a:p>
            <a:pPr marL="285750" indent="-285750">
              <a:lnSpc>
                <a:spcPct val="100000"/>
              </a:lnSpc>
              <a:spcBef>
                <a:spcPts val="600"/>
              </a:spcBef>
              <a:buSzPct val="85000"/>
              <a:buFont typeface=".Apple Color Emoji UI"/>
              <a:buChar char="❌"/>
            </a:pPr>
            <a:r>
              <a:rPr lang="sl" sz="1600" b="0" i="0" strike="noStrike" cap="none" spc="0" baseline="0" dirty="0">
                <a:solidFill>
                  <a:srgbClr val="000000"/>
                </a:solidFill>
                <a:effectLst/>
                <a:latin typeface="Helvetica"/>
                <a:ea typeface="Helvetica"/>
                <a:cs typeface="Helvetica"/>
              </a:rPr>
              <a:t>Odnašanje umazanih kombinezonov domov</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781847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781847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PRAZNA STRAN</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sl" sz="1800" b="0" i="0" strike="noStrike" cap="none" spc="0" baseline="0">
                <a:solidFill>
                  <a:srgbClr val="000000"/>
                </a:solidFill>
                <a:effectLst/>
                <a:latin typeface="Helvetica"/>
                <a:ea typeface="Helvetica"/>
                <a:cs typeface="Helvetica"/>
              </a:rPr>
              <a:t>S to stranjo lahko pripravite učno gradivo po meri za določena delovna okolja/kontekste.</a:t>
            </a:r>
          </a:p>
          <a:p>
            <a:pPr>
              <a:lnSpc>
                <a:spcPts val="2400"/>
              </a:lnSpc>
            </a:pPr>
            <a:r>
              <a:rPr lang="sl" sz="1800" b="0" i="0" strike="noStrike" cap="none" spc="0" baseline="0">
                <a:solidFill>
                  <a:srgbClr val="000000"/>
                </a:solidFill>
                <a:effectLst/>
                <a:latin typeface="Helvetica"/>
                <a:ea typeface="Helvetica"/>
                <a:cs typeface="Helvetica"/>
              </a:rPr>
              <a:t>Če želite spremeniti sliko, z desno miškino tipko kliknite &gt; Spremeni sliko &gt; Iz datoteke.</a:t>
            </a:r>
          </a:p>
          <a:p>
            <a:pPr>
              <a:lnSpc>
                <a:spcPts val="2400"/>
              </a:lnSpc>
            </a:pPr>
            <a:r>
              <a:rPr lang="sl" sz="1800" b="0" i="0" strike="noStrike" cap="none" spc="0" baseline="0">
                <a:solidFill>
                  <a:srgbClr val="000000"/>
                </a:solidFill>
                <a:effectLst/>
                <a:latin typeface="Helvetica"/>
                <a:ea typeface="Helvetica"/>
                <a:cs typeface="Helvetica"/>
              </a:rPr>
              <a:t>Če želite ustvariti več strani, kliknite jeziček »Nova stran« zgoraj.</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sl" sz="2800" b="1" i="0" strike="noStrike" cap="none" spc="0" baseline="0">
                <a:solidFill>
                  <a:srgbClr val="F6A317"/>
                </a:solidFill>
                <a:effectLst/>
                <a:latin typeface="Helvetica"/>
                <a:ea typeface="Helvetica"/>
                <a:cs typeface="Helvetica"/>
              </a:rPr>
              <a:t>ZAKLJUČEK</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lIns="91440" tIns="45720" rIns="91440" bIns="45720" anchor="t"/>
          <a:lstStyle/>
          <a:p>
            <a:pPr>
              <a:lnSpc>
                <a:spcPts val="2400"/>
              </a:lnSpc>
              <a:spcBef>
                <a:spcPts val="600"/>
              </a:spcBef>
              <a:spcAft>
                <a:spcPts val="1000"/>
              </a:spcAft>
            </a:pPr>
            <a:r>
              <a:rPr lang="sl" sz="1800" b="0" i="0" strike="noStrike" cap="none" spc="0" baseline="0" dirty="0">
                <a:solidFill>
                  <a:srgbClr val="000000"/>
                </a:solidFill>
                <a:effectLst/>
                <a:latin typeface="Helvetica"/>
                <a:ea typeface="Helvetica"/>
                <a:cs typeface="Helvetica"/>
              </a:rPr>
              <a:t>Pri čiščenju in zagotavljanju higiene ne pozabite:</a:t>
            </a: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Uporabite primeren način čiščenja za svojo nalogo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Pred uporabo preverite, da oprema ni poškodovana in deluje pravilno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Skrbite za osebno higieno</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sl" sz="1800" b="0" i="0" strike="noStrike" cap="none" spc="0" baseline="0" dirty="0">
                <a:solidFill>
                  <a:srgbClr val="000000"/>
                </a:solidFill>
                <a:effectLst/>
                <a:latin typeface="Helvetica"/>
                <a:ea typeface="Helvetica"/>
                <a:cs typeface="Helvetica"/>
              </a:rPr>
              <a:t>Izogibajte se kajenju – kajenje krepi škodljive učinke prostega kristalnega kremena na zdravje</a:t>
            </a:r>
            <a:r>
              <a:rPr lang="sl" sz="1800" dirty="0">
                <a:solidFill>
                  <a:srgbClr val="000000"/>
                </a:solidFill>
                <a:latin typeface="Helvetica"/>
                <a:ea typeface="Helvetica"/>
                <a:cs typeface="Helvetica"/>
              </a:rPr>
              <a:t>.</a:t>
            </a:r>
            <a:endParaRPr lang="sl" sz="1800" b="0" i="0" strike="noStrike" cap="none" spc="0" baseline="0" dirty="0">
              <a:solidFill>
                <a:srgbClr val="000000"/>
              </a:solidFill>
              <a:effectLst/>
              <a:latin typeface="Helvetica"/>
              <a:ea typeface="Helvetica"/>
              <a:cs typeface="Helvetica"/>
            </a:endParaRP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sl" sz="2800" b="1" i="0" strike="noStrike" cap="none" spc="0" baseline="0">
                <a:solidFill>
                  <a:srgbClr val="F6A317"/>
                </a:solidFill>
                <a:effectLst/>
                <a:latin typeface="Helvetica"/>
                <a:ea typeface="Helvetica"/>
                <a:cs typeface="Helvetica"/>
              </a:rPr>
              <a:t>DODATNA GRADIVA ZA UČENJE</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7" history="0"/>
              </a:rPr>
              <a:t>Dobre prakse za čiščenje površin in inštalacij </a:t>
            </a:r>
            <a:br>
              <a:rPr lang="en-IN" sz="1600" b="0" i="0" strike="noStrike" cap="none" spc="0" baseline="0" dirty="0">
                <a:solidFill>
                  <a:srgbClr val="000000"/>
                </a:solidFill>
                <a:effectLst/>
                <a:latin typeface="Helvetica"/>
                <a:ea typeface="Helvetica"/>
                <a:cs typeface="Helvetica"/>
                <a:hlinkClick r:id="rId7" history="0"/>
              </a:rPr>
            </a:br>
            <a:r>
              <a:rPr lang="sl" sz="1600" b="0" i="0" strike="noStrike" cap="none" spc="0" baseline="0" dirty="0">
                <a:solidFill>
                  <a:srgbClr val="000000"/>
                </a:solidFill>
                <a:effectLst/>
                <a:latin typeface="Helvetica"/>
                <a:ea typeface="Helvetica"/>
                <a:cs typeface="Helvetica"/>
                <a:hlinkClick r:id="rId7" history="0"/>
              </a:rPr>
              <a:t>(Opravilni list 2.1.1a)</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7" history="0"/>
              </a:rPr>
              <a:t>Dobre prakse za higieno (Opravilni list 2.1.10)</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8" history="0"/>
              </a:rPr>
              <a:t>Vodnik za dobre prakse NEPSI</a:t>
            </a:r>
          </a:p>
          <a:p>
            <a:pPr marL="285750" indent="-285750">
              <a:lnSpc>
                <a:spcPts val="2300"/>
              </a:lnSpc>
              <a:spcBef>
                <a:spcPts val="600"/>
              </a:spcBef>
              <a:spcAft>
                <a:spcPts val="600"/>
              </a:spcAft>
              <a:buSzPct val="130000"/>
              <a:buFont typeface="Arial" panose="020B0604020202020204" pitchFamily="34" charset="0"/>
              <a:buChar char="•"/>
            </a:pPr>
            <a:r>
              <a:rPr lang="sl" sz="1600" b="0" i="0" strike="noStrike" cap="none" spc="0" baseline="0" dirty="0">
                <a:solidFill>
                  <a:srgbClr val="000000"/>
                </a:solidFill>
                <a:effectLst/>
                <a:latin typeface="Helvetica"/>
                <a:ea typeface="Helvetica"/>
                <a:cs typeface="Helvetica"/>
                <a:hlinkClick r:id="rId9" history="0"/>
              </a:rPr>
              <a:t>Vodnik NEPSI za MSP</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sl" b="0" i="0" strike="noStrike" cap="none" spc="0" baseline="0" dirty="0">
                <a:solidFill>
                  <a:srgbClr val="000000"/>
                </a:solidFill>
                <a:effectLst/>
                <a:latin typeface="Calibri"/>
                <a:ea typeface="Calibri"/>
                <a:cs typeface="Calibri"/>
              </a:rPr>
              <a:t>Za več gradiv za učenje o prostem kristalnem kremenu obiščite </a:t>
            </a:r>
            <a:r>
              <a:rPr lang="sl" b="1" i="0" strike="noStrike" cap="none" spc="0" baseline="0" dirty="0">
                <a:solidFill>
                  <a:srgbClr val="000000"/>
                </a:solidFill>
                <a:effectLst/>
                <a:latin typeface="Calibri"/>
                <a:ea typeface="Calibri"/>
                <a:cs typeface="Calibri"/>
              </a:rPr>
              <a:t>Platformo za e-učenje NEPSI</a:t>
            </a:r>
            <a:r>
              <a:rPr lang="sl" b="0" i="0" strike="noStrike" cap="none" spc="0" baseline="0" dirty="0">
                <a:solidFill>
                  <a:srgbClr val="000000"/>
                </a:solidFill>
                <a:effectLst/>
                <a:latin typeface="Calibri"/>
                <a:ea typeface="Calibri"/>
                <a:cs typeface="Calibri"/>
              </a:rPr>
              <a:t> na naslovu </a:t>
            </a:r>
            <a:r>
              <a:rPr lang="sl" b="0" i="0" strike="noStrike" cap="none" spc="0" baseline="0" dirty="0">
                <a:solidFill>
                  <a:srgbClr val="000000"/>
                </a:solidFill>
                <a:effectLst/>
                <a:latin typeface="Calibri"/>
                <a:ea typeface="Calibri"/>
                <a:cs typeface="Calibri"/>
                <a:hlinkClick r:id="rId10" history="0"/>
              </a:rPr>
              <a:t>training.nepsi.eu</a:t>
            </a:r>
            <a:r>
              <a:rPr lang="sl" b="0" i="0" strike="noStrike" cap="none" spc="0" baseline="0" dirty="0">
                <a:solidFill>
                  <a:srgbClr val="000000"/>
                </a:solidFill>
                <a:effectLst/>
                <a:latin typeface="Calibri"/>
                <a:ea typeface="Calibri"/>
                <a:cs typeface="Calibri"/>
              </a:rPr>
              <a:t> </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4992AD2B-5051-4047-841B-A2D2A08E23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83</TotalTime>
  <Words>1368</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37</cp:revision>
  <dcterms:created xsi:type="dcterms:W3CDTF">2020-06-24T14:35:04Z</dcterms:created>
  <dcterms:modified xsi:type="dcterms:W3CDTF">2024-11-13T11:01:47Z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