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88844"/>
  </p:normalViewPr>
  <p:slideViewPr>
    <p:cSldViewPr snapToGrid="0" snapToObjects="1">
      <p:cViewPr varScale="1">
        <p:scale>
          <a:sx n="109" d="100"/>
          <a:sy n="109" d="100"/>
        </p:scale>
        <p:origin x="86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poskytuje informace o sledování prašnosti.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Statické sledování lze použít i pro účely výzkumu, k určení specifických zdrojů zvířeného prachu a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249887" y="429114"/>
            <a:ext cx="456746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O OSVĚDČENÝCH POSTUPECH </a:t>
            </a:r>
            <a:br>
              <a:rPr lang="en-US" sz="1400" b="1" i="0" strike="noStrike" cap="none" spc="0" baseline="0" dirty="0">
                <a:solidFill>
                  <a:srgbClr val="F6A317"/>
                </a:solidFill>
                <a:effectLst/>
                <a:latin typeface="Helvetica"/>
                <a:ea typeface="Helvetica"/>
                <a:cs typeface="Helvetica"/>
              </a:rPr>
            </a:br>
            <a:r>
              <a:rPr lang="cs" sz="1400" b="1" i="0" strike="noStrike" cap="none" spc="0" baseline="0" dirty="0">
                <a:solidFill>
                  <a:srgbClr val="F6A317"/>
                </a:solidFill>
                <a:effectLst/>
                <a:latin typeface="Helvetica"/>
                <a:ea typeface="Helvetica"/>
                <a:cs typeface="Helvetica"/>
              </a:rPr>
              <a:t>PRO SLEDOVÁNÍ PRAŠNOSTI (PRO PRACOVNÍKY)</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38106" cy="850900"/>
          </a:xfrm>
        </p:spPr>
        <p:txBody>
          <a:bodyPr anchor="t"/>
          <a:lstStyle/>
          <a:p>
            <a:r>
              <a:rPr lang="cs" sz="3000" b="1" i="0" strike="noStrike" cap="none" spc="0" baseline="0" dirty="0">
                <a:solidFill>
                  <a:srgbClr val="FFFFFF"/>
                </a:solidFill>
                <a:effectLst/>
                <a:latin typeface="Helvetica"/>
                <a:ea typeface="Helvetica"/>
                <a:cs typeface="Helvetica"/>
              </a:rPr>
              <a:t>ŠKOLENÍ O OSVĚDČENÝCH POSTUPECH PRO SLEDOVÁNÍ PRAŠNOSTI </a:t>
            </a:r>
            <a:br>
              <a:rPr lang="en-US" sz="3000" b="1" i="0" strike="noStrike" cap="none" spc="0" baseline="0" dirty="0">
                <a:solidFill>
                  <a:srgbClr val="FFFFFF"/>
                </a:solidFill>
                <a:effectLst/>
                <a:latin typeface="Helvetica"/>
                <a:ea typeface="Helvetica"/>
                <a:cs typeface="Helvetica"/>
              </a:rPr>
            </a:br>
            <a:r>
              <a:rPr lang="cs" sz="3000" b="1" i="0" strike="noStrike" cap="none" spc="0" baseline="0" dirty="0">
                <a:solidFill>
                  <a:srgbClr val="FFFFFF"/>
                </a:solidFill>
                <a:effectLst/>
                <a:latin typeface="Helvetica"/>
                <a:ea typeface="Helvetica"/>
                <a:cs typeface="Helvetica"/>
              </a:rPr>
              <a:t>(PRO PRACOVNÍKY)</a:t>
            </a:r>
          </a:p>
          <a:p>
            <a:endParaRPr lang="en-US" sz="30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810154"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endParaRPr lang="cs-CZ" sz="1800" dirty="0"/>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Jak se sledování prašnosti používá k prevenci a řízení RCS</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Typy sledování</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Přínosy sledování prašnosti </a:t>
            </a:r>
          </a:p>
          <a:p>
            <a:pPr marL="285750" indent="-285750">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Připomeňme si pět hlavních technik omezování prašnosti. Nesouvisejí přímo se sledováním, ale je důležité si je pamatovat. </a:t>
            </a:r>
          </a:p>
          <a:p>
            <a:pPr>
              <a:lnSpc>
                <a:spcPts val="2700"/>
              </a:lnSpc>
            </a:pPr>
            <a:r>
              <a:rPr lang="cs" sz="1800" b="0" i="0" strike="noStrike" cap="none" spc="0" baseline="0" dirty="0">
                <a:solidFill>
                  <a:srgbClr val="000000"/>
                </a:solidFill>
                <a:effectLst/>
                <a:latin typeface="Helvetica"/>
                <a:ea typeface="Helvetica"/>
                <a:cs typeface="Helvetica"/>
              </a:rPr>
              <a:t>Důsledky sledování expozice vůči prašnosti pomáhají odhadovat účinnost stávajících opatření a určovat situace, kdy jsou zapotřebí dodatečná opatření.</a:t>
            </a:r>
          </a:p>
          <a:p>
            <a:pPr>
              <a:lnSpc>
                <a:spcPts val="27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313104" cy="850900"/>
          </a:xfrm>
        </p:spPr>
        <p:txBody>
          <a:bodyPr anchor="t"/>
          <a:lstStyle/>
          <a:p>
            <a:r>
              <a:rPr lang="cs" sz="3000" b="1" i="0" strike="noStrike" cap="none" spc="0" baseline="0" dirty="0">
                <a:solidFill>
                  <a:srgbClr val="F6A317"/>
                </a:solidFill>
                <a:effectLst/>
                <a:latin typeface="Helvetica"/>
                <a:ea typeface="Helvetica"/>
                <a:cs typeface="Helvetica"/>
              </a:rPr>
              <a:t>JAK SE SLEDOVÁNÍ PRAŠNOSTI POUŽÍVÁ K OMEZENÍ EXPOZICE VŮČI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6073262" cy="3236531"/>
          </a:xfrm>
        </p:spPr>
        <p:txBody>
          <a:bodyPr/>
          <a:lstStyle/>
          <a:p>
            <a:pPr>
              <a:lnSpc>
                <a:spcPts val="3000"/>
              </a:lnSpc>
            </a:pPr>
            <a:r>
              <a:rPr lang="cs" sz="2000" b="0" i="0" strike="noStrike" cap="none" spc="0" baseline="0" dirty="0">
                <a:solidFill>
                  <a:srgbClr val="000000"/>
                </a:solidFill>
                <a:effectLst/>
                <a:latin typeface="Helvetica"/>
                <a:ea typeface="Helvetica"/>
                <a:cs typeface="Helvetica"/>
              </a:rPr>
              <a:t>Odvětví a společnosti pracující s materiály, které obsahují krystalický oxid křemičitý, jsou povinny pravidelně kontrolovat míru expozice na pracovišti. </a:t>
            </a:r>
          </a:p>
          <a:p>
            <a:pPr>
              <a:lnSpc>
                <a:spcPts val="3000"/>
              </a:lnSpc>
            </a:pPr>
            <a:r>
              <a:rPr lang="cs" sz="2000" b="0" i="0" strike="noStrike" cap="none" spc="0" baseline="0" dirty="0">
                <a:solidFill>
                  <a:srgbClr val="000000"/>
                </a:solidFill>
                <a:effectLst/>
                <a:latin typeface="Helvetica"/>
                <a:ea typeface="Helvetica"/>
                <a:cs typeface="Helvetica"/>
              </a:rPr>
              <a:t>Sledování prašnosti je proces shromažďování údajů o kvalitě vzduchu a zjišťování množství částeček prachu přítomných v ovzduší na pracovišti.</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87" y="1564895"/>
            <a:ext cx="4213424" cy="5114987"/>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8381746" cy="850900"/>
          </a:xfrm>
        </p:spPr>
        <p:txBody>
          <a:bodyPr/>
          <a:lstStyle/>
          <a:p>
            <a:r>
              <a:rPr lang="cs" sz="3000" b="1" i="0" strike="noStrike" cap="none" spc="0" baseline="0" dirty="0">
                <a:solidFill>
                  <a:srgbClr val="F6A317"/>
                </a:solidFill>
                <a:effectLst/>
                <a:latin typeface="Helvetica"/>
                <a:ea typeface="Helvetica"/>
                <a:cs typeface="Helvetica"/>
              </a:rPr>
              <a:t>PŘÍNOSY SLEDOVÁNÍ PRAŠNOSTI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3000"/>
              </a:lnSpc>
              <a:spcAft>
                <a:spcPts val="1000"/>
              </a:spcAft>
            </a:pPr>
            <a:r>
              <a:rPr lang="cs" sz="1800" b="0" i="0" strike="noStrike" cap="none" spc="0" baseline="0" dirty="0">
                <a:solidFill>
                  <a:srgbClr val="000000"/>
                </a:solidFill>
                <a:effectLst/>
                <a:latin typeface="Helvetica"/>
                <a:ea typeface="Helvetica"/>
                <a:cs typeface="Helvetica"/>
              </a:rPr>
              <a:t>Sledování prašnosti umožňuje firmám:</a:t>
            </a:r>
          </a:p>
          <a:p>
            <a:pPr marL="342900" indent="-342900">
              <a:lnSpc>
                <a:spcPts val="30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Vyhodnotit míru rizika pro pracovníky a poskytnout jim ochranu. </a:t>
            </a:r>
          </a:p>
          <a:p>
            <a:pPr marL="342900" indent="-342900">
              <a:lnSpc>
                <a:spcPts val="30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Ověřovat, že míra prašnosti se nevymyká národním limitům expozice.</a:t>
            </a:r>
          </a:p>
          <a:p>
            <a:pPr marL="342900" indent="-342900">
              <a:lnSpc>
                <a:spcPts val="30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Mít ucelený přehled o míře expozice na pracovišti (pracovníci s vysokou a nízkou expozicí).</a:t>
            </a:r>
          </a:p>
          <a:p>
            <a:pPr marL="342900" indent="-342900">
              <a:lnSpc>
                <a:spcPts val="3000"/>
              </a:lnSpc>
              <a:spcBef>
                <a:spcPct val="0"/>
              </a:spcBef>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Určovat situace, které vyžadují další šetření či implementaci dodatečných kontrolních opatření k omezení expozice.</a:t>
            </a:r>
          </a:p>
          <a:p>
            <a:pPr marL="342900" indent="-342900">
              <a:lnSpc>
                <a:spcPts val="3000"/>
              </a:lnSpc>
              <a:spcBef>
                <a:spcPct val="0"/>
              </a:spcBef>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Monitorovat výsledky/účinnost zavedených opatření k omezení prašnosti.</a:t>
            </a:r>
          </a:p>
          <a:p>
            <a:pPr marL="342900" indent="-342900">
              <a:lnSpc>
                <a:spcPts val="3000"/>
              </a:lnSpc>
              <a:spcBef>
                <a:spcPct val="0"/>
              </a:spcBef>
              <a:spcAft>
                <a:spcPts val="1000"/>
              </a:spcAft>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Dokumentovat dodržování regulačních opatření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SLEDOVÁNÍ</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3000"/>
              </a:lnSpc>
              <a:spcAft>
                <a:spcPts val="1000"/>
              </a:spcAft>
            </a:pPr>
            <a:r>
              <a:rPr lang="cs" sz="1800" b="0" i="0" strike="noStrike" cap="none" spc="0" baseline="0" dirty="0">
                <a:solidFill>
                  <a:srgbClr val="000000"/>
                </a:solidFill>
                <a:effectLst/>
                <a:latin typeface="Helvetica"/>
                <a:ea typeface="Helvetica"/>
                <a:cs typeface="Helvetica"/>
              </a:rPr>
              <a:t>Existují dva typy sledování prašnosti, které lze použít kombinovaně, či samostatně.</a:t>
            </a:r>
          </a:p>
          <a:p>
            <a:pPr>
              <a:lnSpc>
                <a:spcPts val="3000"/>
              </a:lnSpc>
            </a:pPr>
            <a:r>
              <a:rPr lang="cs" sz="1800" b="1" i="0" strike="noStrike" cap="none" spc="0" baseline="0" dirty="0">
                <a:solidFill>
                  <a:srgbClr val="000000"/>
                </a:solidFill>
                <a:effectLst/>
                <a:latin typeface="Helvetica"/>
                <a:ea typeface="Helvetica"/>
                <a:cs typeface="Helvetica"/>
              </a:rPr>
              <a:t>Osobní sledování</a:t>
            </a:r>
          </a:p>
          <a:p>
            <a:pPr marL="342900" indent="-342900">
              <a:lnSpc>
                <a:spcPts val="3000"/>
              </a:lnSpc>
              <a:spcAft>
                <a:spcPts val="1000"/>
              </a:spcAft>
              <a:buFont typeface="Arial"/>
              <a:buChar char="•"/>
            </a:pPr>
            <a:r>
              <a:rPr lang="cs" sz="1800" b="0" i="0" strike="noStrike" cap="none" spc="0" baseline="0" dirty="0">
                <a:solidFill>
                  <a:srgbClr val="000000"/>
                </a:solidFill>
                <a:effectLst/>
                <a:latin typeface="Helvetica"/>
                <a:ea typeface="Helvetica"/>
                <a:cs typeface="Helvetica"/>
              </a:rPr>
              <a:t>Tato metoda vyžaduje, aby pracovníci nosili monitorovací přístroj (jež pořizuje vzorky vzduchu, který pracovník vdechuje) v celém průběhu běžné směny.</a:t>
            </a:r>
          </a:p>
          <a:p>
            <a:pPr>
              <a:lnSpc>
                <a:spcPts val="3000"/>
              </a:lnSpc>
            </a:pPr>
            <a:r>
              <a:rPr lang="cs" sz="1800" b="1" i="0" strike="noStrike" cap="none" spc="0" baseline="0" dirty="0">
                <a:solidFill>
                  <a:srgbClr val="000000"/>
                </a:solidFill>
                <a:effectLst/>
                <a:latin typeface="Helvetica"/>
                <a:ea typeface="Helvetica"/>
                <a:cs typeface="Helvetica"/>
              </a:rPr>
              <a:t>Statické sledování</a:t>
            </a:r>
          </a:p>
          <a:p>
            <a:pPr marL="342900" indent="-342900">
              <a:lnSpc>
                <a:spcPts val="3000"/>
              </a:lnSpc>
              <a:buFont typeface="Arial"/>
              <a:buChar char="•"/>
            </a:pPr>
            <a:r>
              <a:rPr lang="cs" sz="1800" b="0" i="0" strike="noStrike" cap="none" spc="0" baseline="0" dirty="0">
                <a:solidFill>
                  <a:srgbClr val="000000"/>
                </a:solidFill>
                <a:effectLst/>
                <a:latin typeface="Helvetica"/>
                <a:ea typeface="Helvetica"/>
                <a:cs typeface="Helvetica"/>
              </a:rPr>
              <a:t>Tato metoda se používá k určení kvality vzduchu u zdroje emisí v prostorách, kde se může vířit prach. Pořizování vzorků by se mělo dít v běžné pracovní době pracovníků. </a:t>
            </a:r>
          </a:p>
          <a:p>
            <a:pPr>
              <a:lnSpc>
                <a:spcPts val="30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JAKÝ DOPAD NA VÁS MŮŽE MÍT OSOBNÍ SLEDOVÁNÍ?</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844000"/>
            <a:ext cx="5668526" cy="3201832"/>
          </a:xfrm>
        </p:spPr>
        <p:txBody>
          <a:bodyPr/>
          <a:lstStyle/>
          <a:p>
            <a:pPr>
              <a:lnSpc>
                <a:spcPts val="3000"/>
              </a:lnSpc>
            </a:pPr>
            <a:r>
              <a:rPr lang="cs" sz="1800" b="0" i="0" strike="noStrike" cap="none" spc="0" baseline="0" dirty="0">
                <a:solidFill>
                  <a:srgbClr val="000000"/>
                </a:solidFill>
                <a:effectLst/>
                <a:latin typeface="Helvetica"/>
                <a:ea typeface="Helvetica"/>
                <a:cs typeface="Helvetica"/>
              </a:rPr>
              <a:t>Sledování prašnosti je úkolem zaměstnavatele, ale je možné, že pracovníci budou povinni se na tomto procesu podílet. V těchto případech:</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Noste přístroj během směny po co nejdelší dobu</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Nemanipulujte s ním</a:t>
            </a:r>
          </a:p>
          <a:p>
            <a:pPr marL="342900" indent="-34290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Evidujte aktivity a situace, které vyvolaly prašnosti (např. závady či úniky)</a:t>
            </a:r>
          </a:p>
          <a:p>
            <a:pPr marL="342900" indent="-342900">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VÝSLEDKY SLEDOVÁNÍ PRAŠNOSTI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3000"/>
              </a:lnSpc>
              <a:buFont typeface="Arial"/>
              <a:buChar char="•"/>
            </a:pPr>
            <a:r>
              <a:rPr lang="cs" sz="1800" b="0" i="0" strike="noStrike" cap="none" spc="0" baseline="0" dirty="0">
                <a:solidFill>
                  <a:srgbClr val="000000"/>
                </a:solidFill>
                <a:effectLst/>
                <a:latin typeface="Helvetica"/>
                <a:ea typeface="Helvetica"/>
                <a:cs typeface="Helvetica"/>
              </a:rPr>
              <a:t>Zaměstnanci mají právo na přístup k výsledkům sledování prašnosti.</a:t>
            </a:r>
          </a:p>
          <a:p>
            <a:pPr marL="342900" indent="-342900">
              <a:lnSpc>
                <a:spcPts val="3000"/>
              </a:lnSpc>
              <a:buFont typeface="Arial"/>
              <a:buChar char="•"/>
            </a:pPr>
            <a:r>
              <a:rPr lang="cs" sz="1800" b="0" i="0" strike="noStrike" cap="none" spc="0" baseline="0" dirty="0">
                <a:solidFill>
                  <a:srgbClr val="000000"/>
                </a:solidFill>
                <a:effectLst/>
                <a:latin typeface="Helvetica"/>
                <a:ea typeface="Helvetica"/>
                <a:cs typeface="Helvetica"/>
              </a:rPr>
              <a:t>Zaměstnavatelé by informace o těchto výsledcích měli poskytovat na školení.</a:t>
            </a:r>
          </a:p>
          <a:p>
            <a:pPr marL="342900" indent="-342900">
              <a:lnSpc>
                <a:spcPts val="3000"/>
              </a:lnSpc>
              <a:buFont typeface="Arial"/>
              <a:buChar char="•"/>
            </a:pPr>
            <a:r>
              <a:rPr lang="cs" sz="1800" b="0" i="0" strike="noStrike" cap="none" spc="0" baseline="0" dirty="0">
                <a:solidFill>
                  <a:srgbClr val="000000"/>
                </a:solidFill>
                <a:effectLst/>
                <a:latin typeface="Helvetica"/>
                <a:ea typeface="Helvetica"/>
                <a:cs typeface="Helvetica"/>
              </a:rPr>
              <a:t>Povědomí o rizicích expozice vůči prašnosti umožňuje pracovníkům přijímat účinná opatření.</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SLEDOVÁNÍ PRAŠNOSTI – 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r>
              <a:rPr lang="cs" sz="1600" b="1" i="0" strike="noStrike" cap="none" spc="0" baseline="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Noste monitorovací přístroj (ideálně) po celé trvání směny</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Evidujte aktivity a incidenty (např. závady či úniky) </a:t>
            </a:r>
          </a:p>
          <a:p>
            <a:pPr marL="285750" indent="-285750">
              <a:spcAft>
                <a:spcPts val="1000"/>
              </a:spcAft>
              <a:buSzPct val="85000"/>
              <a:buFont typeface=".Apple Color Emoji UI"/>
              <a:buChar char="✅"/>
            </a:pPr>
            <a:r>
              <a:rPr lang="cs" sz="1600" b="0" i="0" strike="noStrike" cap="none" spc="0" baseline="0">
                <a:solidFill>
                  <a:srgbClr val="000000"/>
                </a:solidFill>
                <a:effectLst/>
                <a:latin typeface="Helvetica"/>
                <a:ea typeface="Helvetica"/>
                <a:cs typeface="Helvetica"/>
              </a:rPr>
              <a:t>Požádejte o výsledky sledování prašnosti</a:t>
            </a:r>
          </a:p>
          <a:p>
            <a:r>
              <a:rPr lang="cs" sz="1600" b="1" i="0" strike="noStrike" cap="none" spc="0" baseline="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a:solidFill>
                  <a:srgbClr val="000000"/>
                </a:solidFill>
                <a:effectLst/>
                <a:latin typeface="Helvetica"/>
                <a:ea typeface="Helvetica"/>
                <a:cs typeface="Helvetica"/>
              </a:rPr>
              <a:t>Nemanipulujte s monitorovacím přístrojem</a:t>
            </a:r>
          </a:p>
          <a:p>
            <a:pPr marL="285750" indent="-285750">
              <a:buSzPct val="85000"/>
              <a:buFont typeface=".Apple Color Emoji UI"/>
              <a:buChar char="❌"/>
            </a:pPr>
            <a:r>
              <a:rPr lang="cs" sz="1600" b="0" i="0" strike="noStrike" cap="none" spc="0" baseline="0">
                <a:solidFill>
                  <a:srgbClr val="FF0000"/>
                </a:solidFill>
                <a:effectLst/>
                <a:latin typeface="Helvetica"/>
                <a:ea typeface="Helvetica"/>
                <a:cs typeface="Helvetica"/>
              </a:rPr>
              <a:t>Text pro školitele – přidejte další informace dle svého pracovního kontextu</a:t>
            </a:r>
          </a:p>
          <a:p>
            <a:pPr marL="285750" indent="-285750">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Sledování prašnosti není úkolem pracovníka, ale znalost procesu sledování prašnosti je důležitá pro všechny, kteří pracují s materiály obsahujícími krystalický oxid křemičitý.</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Sledování prašnosti je důležitým aspektem ochrany zdraví zaměstnanců.</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Od pracovníků se může požadovat účast na procesu sledování prašnosti.</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Pracovníci mají právo na přístup k výsledkům sledování prašnosti a ty by měly být vysvětlovány na školení.</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cs" sz="3000" b="1" i="0" strike="noStrike" cap="none" spc="0" baseline="0" dirty="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73624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sledování prašnosti (list 2.3.1)</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3" history="0"/>
              </a:rPr>
              <a:t>Osvědčené postupy pro sledování prašnosti v reálném čase (list 2.3.2)</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4"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5" history="0"/>
              </a:rPr>
              <a:t>Průvodce NEPSI pro MSP</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DB25C85D-30F0-44DD-95B1-328530BB7F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TotalTime>
  <Words>937</Words>
  <Application>Microsoft Macintosh PowerPoint</Application>
  <PresentationFormat>Widescreen</PresentationFormat>
  <Paragraphs>93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2020-06-24T14:35:04Z</dcterms:created>
  <dcterms:modified xsi:type="dcterms:W3CDTF">2024-11-13T11:45:04Z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