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6" r:id="rId9"/>
    <p:sldId id="261" r:id="rId10"/>
    <p:sldId id="275" r:id="rId11"/>
    <p:sldId id="260" r:id="rId12"/>
    <p:sldId id="263" r:id="rId13"/>
    <p:sldId id="274" r:id="rId14"/>
    <p:sldId id="268" r:id="rId15"/>
    <p:sldId id="264" r:id="rId16"/>
    <p:sldId id="266"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BC7F61-1F42-1144-8C86-A6CA9BE0A7F2}" v="2" dt="2020-12-09T20:09:22.7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49"/>
    <p:restoredTop sz="88844"/>
  </p:normalViewPr>
  <p:slideViewPr>
    <p:cSldViewPr snapToGrid="0" snapToObjects="1">
      <p:cViewPr varScale="1">
        <p:scale>
          <a:sx n="109" d="100"/>
          <a:sy n="109" d="100"/>
        </p:scale>
        <p:origin x="86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259060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s" sz="1800" b="0" i="0" strike="noStrike" cap="none" spc="0" baseline="0">
                <a:solidFill>
                  <a:srgbClr val="000000"/>
                </a:solidFill>
                <a:effectLst/>
                <a:latin typeface="Calibri"/>
                <a:ea typeface="Calibri"/>
                <a:cs typeface="Calibri"/>
              </a:rPr>
              <a:t>La exposición excesiva a la sílice cristalina respirable (SCR) puede provocar problemas graves de salud a largo plazo a los trabajadores. Por ello, es importante que todos los trabajadores estén informados sobre las buenas prácticas para limitar o eliminar su exposición al polvo de sílice.</a:t>
            </a:r>
          </a:p>
          <a:p>
            <a:endParaRPr lang="en-US" sz="1200" b="0" i="0" u="none" strike="noStrike" kern="1200">
              <a:solidFill>
                <a:schemeClr val="tx1"/>
              </a:solidFill>
              <a:effectLst/>
              <a:latin typeface="+mn-lt"/>
              <a:ea typeface="+mn-ea"/>
              <a:cs typeface="+mn-cs"/>
            </a:endParaRPr>
          </a:p>
          <a:p>
            <a:r>
              <a:rPr lang="es" sz="1200" b="0" i="0" strike="noStrike" cap="none" spc="0" baseline="0">
                <a:solidFill>
                  <a:srgbClr val="000000"/>
                </a:solidFill>
                <a:effectLst/>
                <a:latin typeface="Calibri"/>
                <a:ea typeface="Calibri"/>
                <a:cs typeface="Calibri"/>
              </a:rPr>
              <a:t>Esta formación proporciona información sobre la supervisión de polvo.</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63212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4086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200" b="0" i="0" strike="noStrike" cap="none" spc="0" baseline="0">
                <a:solidFill>
                  <a:srgbClr val="000000"/>
                </a:solidFill>
                <a:effectLst/>
                <a:latin typeface="Calibri"/>
                <a:ea typeface="Calibri"/>
                <a:cs typeface="Calibri"/>
              </a:rPr>
              <a:t>La supervisión estática también se puede usar con el objetivo de realizar investigaciones para identificar las fuentes específicas de polvo aerotransportado y SCR.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220557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293630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s" sz="1000" b="0" i="0" strike="noStrike" cap="none" spc="0" baseline="0">
                <a:solidFill>
                  <a:srgbClr val="000000"/>
                </a:solidFill>
                <a:effectLst/>
                <a:latin typeface="Helvetica"/>
                <a:ea typeface="Helvetica"/>
                <a:cs typeface="Helvetica"/>
              </a:rPr>
              <a:t>Este paquete de formación se ha desarrollado como parte de la Guía de Buenas Prácticas de NEPSI – Consulte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59062415-84AB-E14B-9757-4F4426CFB088}"/>
              </a:ext>
            </a:extLst>
          </p:cNvPr>
          <p:cNvPicPr>
            <a:picLocks noChangeAspect="1"/>
          </p:cNvPicPr>
          <p:nvPr userDrawn="1"/>
        </p:nvPicPr>
        <p:blipFill>
          <a:blip r:embed="rId10"/>
          <a:stretch>
            <a:fillRect/>
          </a:stretch>
        </p:blipFill>
        <p:spPr>
          <a:xfrm>
            <a:off x="395111" y="286802"/>
            <a:ext cx="1000588" cy="630000"/>
          </a:xfrm>
          <a:prstGeom prst="rect">
            <a:avLst/>
          </a:prstGeom>
        </p:spPr>
      </p:pic>
      <p:sp>
        <p:nvSpPr>
          <p:cNvPr id="7" name="Text Placeholder 4">
            <a:extLst>
              <a:ext uri="{FF2B5EF4-FFF2-40B4-BE49-F238E27FC236}">
                <a16:creationId xmlns:a16="http://schemas.microsoft.com/office/drawing/2014/main" id="{E5DB3628-D6C7-BB40-A3D5-44E7A56B062F}"/>
              </a:ext>
            </a:extLst>
          </p:cNvPr>
          <p:cNvSpPr txBox="1"/>
          <p:nvPr userDrawn="1"/>
        </p:nvSpPr>
        <p:spPr>
          <a:xfrm>
            <a:off x="8229599" y="429114"/>
            <a:ext cx="358775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 sz="1400" b="1" i="0" strike="noStrike" cap="none" spc="0" baseline="0">
                <a:solidFill>
                  <a:srgbClr val="F6A317"/>
                </a:solidFill>
                <a:effectLst/>
                <a:latin typeface="Helvetica"/>
                <a:ea typeface="Helvetica"/>
                <a:cs typeface="Helvetica"/>
              </a:rPr>
              <a:t>FORMACIÓN DE BUENAS PRÁCTICAS EN SUPERVISIÓN DE POLVO</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es" sz="3000" b="1" i="0" strike="noStrike" cap="none" spc="0" baseline="0" dirty="0">
                <a:solidFill>
                  <a:srgbClr val="FFFFFF"/>
                </a:solidFill>
                <a:effectLst/>
                <a:latin typeface="Helvetica"/>
                <a:ea typeface="Helvetica"/>
                <a:cs typeface="Helvetica"/>
              </a:rPr>
              <a:t>FORMACIÓN DE BUENAS PRÁCTICAS EN SUPERVISIÓN DE POLVO</a:t>
            </a:r>
          </a:p>
          <a:p>
            <a:pPr>
              <a:lnSpc>
                <a:spcPct val="100000"/>
              </a:lnSpc>
            </a:pPr>
            <a:endParaRPr lang="en-US" sz="3000" dirty="0">
              <a:cs typeface="Helvetica"/>
            </a:endParaRP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5" name="Rectangle 4">
            <a:extLst>
              <a:ext uri="{FF2B5EF4-FFF2-40B4-BE49-F238E27FC236}">
                <a16:creationId xmlns:a16="http://schemas.microsoft.com/office/drawing/2014/main" id="{4F0B7549-1A6F-4540-9C49-4BC822ADA478}"/>
              </a:ext>
            </a:extLst>
          </p:cNvPr>
          <p:cNvSpPr/>
          <p:nvPr/>
        </p:nvSpPr>
        <p:spPr>
          <a:xfrm>
            <a:off x="7147560" y="228600"/>
            <a:ext cx="4648200" cy="853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dirty="0"/>
              <a:t>PREÁMBULO (PARA EL INSTRUCTOR)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es-ES" sz="1800" dirty="0">
                <a:latin typeface="Helvetica"/>
                <a:cs typeface="Helvetica"/>
              </a:rPr>
              <a:t>Como parte de su formación para implementar las Buenas Prácticas de NEPSI, NEPSI ha desarrollado una serie de recursos formativos.</a:t>
            </a:r>
          </a:p>
          <a:p>
            <a:pPr>
              <a:lnSpc>
                <a:spcPts val="2400"/>
              </a:lnSpc>
            </a:pPr>
            <a:r>
              <a:rPr lang="es-ES" sz="1800" dirty="0">
                <a:latin typeface="Helvetica"/>
                <a:cs typeface="Helvetica"/>
              </a:rPr>
              <a:t>Cada paquete de formación en PowerPoint trata sobre un tema relevante para los trabajadores de todos los sectores que utilizan materiales que contienen sílice cristalina. Los paquetes proporcionan información sobre los riesgos de la exposición al polvo relacionados con el tema, junto con las buenas prácticas y medidas disponibles para reducirlos. El propósito de la formación es informar y formar a los trabajadores para que puedan utilizar las medidas de control de forma eficaz y reducir así su exposición a la sílice cristalina respirable (SCR) en su puesto de trabajo.</a:t>
            </a:r>
          </a:p>
          <a:p>
            <a:pPr>
              <a:lnSpc>
                <a:spcPts val="2400"/>
              </a:lnSpc>
            </a:pPr>
            <a:r>
              <a:rPr lang="es-ES" sz="1800" dirty="0">
                <a:latin typeface="Helvetica"/>
                <a:cs typeface="Helvetica"/>
              </a:rPr>
              <a:t>Use la plantilla en blanco y los marcadores de posición para añadir información adicional a este paquete de formación.</a:t>
            </a:r>
          </a:p>
        </p:txBody>
      </p:sp>
    </p:spTree>
    <p:extLst>
      <p:ext uri="{BB962C8B-B14F-4D97-AF65-F5344CB8AC3E}">
        <p14:creationId xmlns:p14="http://schemas.microsoft.com/office/powerpoint/2010/main" val="359098523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IMPORTANTE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es" sz="1800" b="0" i="0" strike="noStrike" cap="none" spc="0" baseline="0" dirty="0">
                <a:solidFill>
                  <a:srgbClr val="000000"/>
                </a:solidFill>
                <a:effectLst/>
                <a:latin typeface="Helvetica"/>
                <a:ea typeface="Helvetica"/>
                <a:cs typeface="Helvetica"/>
              </a:rPr>
              <a:t>El contenido de la información de este PowerPoint de formación es de carácter orientativo e informativo. No se trata de una norma o reglamentación, y tampoco crea ninguna obligación legal ni altera las obligaciones existentes creadas por la legislación y las políticas.</a:t>
            </a:r>
          </a:p>
        </p:txBody>
      </p:sp>
    </p:spTree>
    <p:extLst>
      <p:ext uri="{BB962C8B-B14F-4D97-AF65-F5344CB8AC3E}">
        <p14:creationId xmlns:p14="http://schemas.microsoft.com/office/powerpoint/2010/main" val="257868136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INTRODUCCIÓN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5453624" cy="3682369"/>
          </a:xfrm>
        </p:spPr>
        <p:txBody>
          <a:bodyPr/>
          <a:lstStyle/>
          <a:p>
            <a:pPr>
              <a:lnSpc>
                <a:spcPct val="100000"/>
              </a:lnSpc>
            </a:pPr>
            <a:r>
              <a:rPr lang="es" sz="1800" b="1" i="0" strike="noStrike" cap="none" spc="0" baseline="0" dirty="0">
                <a:solidFill>
                  <a:srgbClr val="000000"/>
                </a:solidFill>
                <a:effectLst/>
                <a:latin typeface="Helvetica"/>
                <a:ea typeface="Helvetica"/>
                <a:cs typeface="Helvetica"/>
              </a:rPr>
              <a:t>Aprender a protegerse a uno mismo contra los riesgos relacionados con el trabajo es una prioridad.</a:t>
            </a:r>
          </a:p>
          <a:p>
            <a:pPr>
              <a:lnSpc>
                <a:spcPct val="100000"/>
              </a:lnSpc>
            </a:pPr>
            <a:endParaRPr lang="en-US" sz="1800" b="1" dirty="0"/>
          </a:p>
          <a:p>
            <a:pPr>
              <a:lnSpc>
                <a:spcPct val="100000"/>
              </a:lnSpc>
            </a:pPr>
            <a:r>
              <a:rPr lang="es" sz="1800" b="0" i="0" strike="noStrike" cap="none" spc="0" baseline="0" dirty="0">
                <a:solidFill>
                  <a:srgbClr val="000000"/>
                </a:solidFill>
                <a:effectLst/>
                <a:latin typeface="Helvetica"/>
                <a:ea typeface="Helvetica"/>
                <a:cs typeface="Helvetica"/>
              </a:rPr>
              <a:t>En este PowerPoint de formación, le informaremos sobre:</a:t>
            </a:r>
          </a:p>
          <a:p>
            <a:pPr marL="285750" indent="-285750">
              <a:lnSpc>
                <a:spcPct val="1000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De qué manera se usa la supervisión de polvo como guía para la prevención y el control de la SCR.</a:t>
            </a:r>
          </a:p>
          <a:p>
            <a:pPr marL="285750" indent="-285750">
              <a:lnSpc>
                <a:spcPct val="1000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Tipos de supervisión.</a:t>
            </a:r>
          </a:p>
          <a:p>
            <a:pPr marL="285750" indent="-285750">
              <a:lnSpc>
                <a:spcPct val="1000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Los beneficios de la supervisión de polvo .</a:t>
            </a:r>
          </a:p>
          <a:p>
            <a:pPr marL="285750" indent="-285750">
              <a:lnSpc>
                <a:spcPct val="100000"/>
              </a:lnSpc>
              <a:buFont typeface="Arial" panose="020B0604020202020204" pitchFamily="34" charset="0"/>
              <a:buChar char="•"/>
            </a:pPr>
            <a:endParaRPr lang="en-US" sz="1800" dirty="0"/>
          </a:p>
        </p:txBody>
      </p:sp>
      <p:grpSp>
        <p:nvGrpSpPr>
          <p:cNvPr id="7" name="Group 6">
            <a:extLst>
              <a:ext uri="{FF2B5EF4-FFF2-40B4-BE49-F238E27FC236}">
                <a16:creationId xmlns:a16="http://schemas.microsoft.com/office/drawing/2014/main" id="{DEE8877B-37EB-46A1-AC95-5335EC349856}"/>
              </a:ext>
            </a:extLst>
          </p:cNvPr>
          <p:cNvGrpSpPr/>
          <p:nvPr/>
        </p:nvGrpSpPr>
        <p:grpSpPr>
          <a:xfrm>
            <a:off x="6880857" y="1745676"/>
            <a:ext cx="4533899" cy="4404143"/>
            <a:chOff x="539750" y="1341438"/>
            <a:chExt cx="2728574" cy="2735634"/>
          </a:xfrm>
        </p:grpSpPr>
        <p:pic>
          <p:nvPicPr>
            <p:cNvPr id="8" name="Picture 1">
              <a:extLst>
                <a:ext uri="{FF2B5EF4-FFF2-40B4-BE49-F238E27FC236}">
                  <a16:creationId xmlns:a16="http://schemas.microsoft.com/office/drawing/2014/main" id="{1F61B543-A004-41E3-A1C6-0366F15AB70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539750" y="1341438"/>
              <a:ext cx="2728574" cy="2735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9">
              <a:extLst>
                <a:ext uri="{FF2B5EF4-FFF2-40B4-BE49-F238E27FC236}">
                  <a16:creationId xmlns:a16="http://schemas.microsoft.com/office/drawing/2014/main" id="{D86AECDD-6D84-449A-9DD0-F7C5F20F1AF5}"/>
                </a:ext>
              </a:extLst>
            </p:cNvPr>
            <p:cNvSpPr/>
            <p:nvPr/>
          </p:nvSpPr>
          <p:spPr>
            <a:xfrm>
              <a:off x="1043608" y="1700808"/>
              <a:ext cx="648072" cy="648072"/>
            </a:xfrm>
            <a:prstGeom prst="ellipse">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TÉCNICAS DE CONTROL DEL POLVO</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2719864"/>
            <a:ext cx="4416078" cy="3682369"/>
          </a:xfrm>
        </p:spPr>
        <p:txBody>
          <a:bodyPr/>
          <a:lstStyle/>
          <a:p>
            <a:pPr>
              <a:lnSpc>
                <a:spcPts val="2400"/>
              </a:lnSpc>
            </a:pPr>
            <a:r>
              <a:rPr lang="es" sz="1800" b="0" i="0" strike="noStrike" cap="none" spc="0" baseline="0" dirty="0">
                <a:solidFill>
                  <a:srgbClr val="000000"/>
                </a:solidFill>
                <a:effectLst/>
                <a:latin typeface="Helvetica"/>
                <a:ea typeface="Helvetica"/>
                <a:cs typeface="Helvetica"/>
              </a:rPr>
              <a:t>Como recordatorio, estas son las cinco principales técnicas de control del polvo. Aunque no están directamente relacionadas con la supervisión, es importante recordarlas. </a:t>
            </a:r>
          </a:p>
          <a:p>
            <a:pPr>
              <a:lnSpc>
                <a:spcPts val="2400"/>
              </a:lnSpc>
            </a:pPr>
            <a:r>
              <a:rPr lang="es" sz="1800" b="0" i="0" strike="noStrike" cap="none" spc="0" baseline="0" dirty="0">
                <a:solidFill>
                  <a:srgbClr val="000000"/>
                </a:solidFill>
                <a:effectLst/>
                <a:latin typeface="Helvetica"/>
                <a:ea typeface="Helvetica"/>
                <a:cs typeface="Helvetica"/>
              </a:rPr>
              <a:t>Los resultados de la supervisión de la exposición de polvo ayudan a evaluar la efectividad de las medidas existentes de control de polvo y a identificar situaciones en que pueden necesitarse controles adicionales.</a:t>
            </a:r>
          </a:p>
          <a:p>
            <a:pPr>
              <a:lnSpc>
                <a:spcPts val="2400"/>
              </a:lnSpc>
            </a:pPr>
            <a:endParaRPr lang="en-US" sz="2000" dirty="0"/>
          </a:p>
        </p:txBody>
      </p:sp>
      <p:pic>
        <p:nvPicPr>
          <p:cNvPr id="22" name="Picture 21" descr="A screenshot of a cell phone&#10;&#10;Description automatically generated">
            <a:extLst>
              <a:ext uri="{FF2B5EF4-FFF2-40B4-BE49-F238E27FC236}">
                <a16:creationId xmlns:a16="http://schemas.microsoft.com/office/drawing/2014/main" id="{E3950802-B7B2-2B40-B033-C39F41B72FD3}"/>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B897E846-3852-C846-8EA8-DEEBD8A755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DC2BBABC-9C06-724C-AD18-BCDC95872DEE}"/>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BF5276-96EE-D74B-9601-1C5A3EE5397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FF709CC-28AB-DF4E-AEAF-203F4E519D22}"/>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58F8DC0-C324-4449-9EDA-C7EDCC3381BD}"/>
              </a:ext>
            </a:extLst>
          </p:cNvPr>
          <p:cNvSpPr txBox="1"/>
          <p:nvPr/>
        </p:nvSpPr>
        <p:spPr>
          <a:xfrm>
            <a:off x="6579514" y="1702138"/>
            <a:ext cx="2134063" cy="184588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BUENA HIGIENE / LIMPIEZA</a:t>
            </a:r>
          </a:p>
          <a:p>
            <a:r>
              <a:rPr lang="es" sz="1200" b="0" i="0" strike="noStrike" cap="none" spc="0" baseline="0">
                <a:solidFill>
                  <a:srgbClr val="000000"/>
                </a:solidFill>
                <a:effectLst/>
                <a:latin typeface="Calibri"/>
                <a:ea typeface="Calibri"/>
                <a:cs typeface="Calibri"/>
              </a:rPr>
              <a:t>El lavado de la ropa de trabajo y la aspiración del polvo producido por los procesos evita la acumulación de polvo a lo largo del tiempo. Un lugar de trabajo limpio es un lugar seguro.</a:t>
            </a:r>
          </a:p>
          <a:p>
            <a:endParaRPr lang="en-US"/>
          </a:p>
        </p:txBody>
      </p:sp>
      <p:sp>
        <p:nvSpPr>
          <p:cNvPr id="28" name="TextBox 27">
            <a:extLst>
              <a:ext uri="{FF2B5EF4-FFF2-40B4-BE49-F238E27FC236}">
                <a16:creationId xmlns:a16="http://schemas.microsoft.com/office/drawing/2014/main" id="{51A9431F-849F-F742-976B-7364CCC58A46}"/>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CIERRE</a:t>
            </a:r>
          </a:p>
          <a:p>
            <a:pPr>
              <a:spcAft>
                <a:spcPts val="300"/>
              </a:spcAft>
            </a:pPr>
            <a:r>
              <a:rPr lang="es" sz="1200" b="0" i="0" strike="noStrike" cap="none" spc="0" baseline="0">
                <a:solidFill>
                  <a:srgbClr val="000000"/>
                </a:solidFill>
                <a:effectLst/>
                <a:latin typeface="Calibri"/>
                <a:ea typeface="Calibri"/>
                <a:cs typeface="Calibri"/>
              </a:rPr>
              <a:t>Llevar a cabo procesos que generen SCR en un entorno sellado evita la exposición al polvo en origen.</a:t>
            </a:r>
          </a:p>
          <a:p>
            <a:pPr>
              <a:spcAft>
                <a:spcPts val="300"/>
              </a:spcAft>
            </a:pPr>
            <a:endParaRPr lang="en-US"/>
          </a:p>
        </p:txBody>
      </p:sp>
      <p:sp>
        <p:nvSpPr>
          <p:cNvPr id="29" name="TextBox 28">
            <a:extLst>
              <a:ext uri="{FF2B5EF4-FFF2-40B4-BE49-F238E27FC236}">
                <a16:creationId xmlns:a16="http://schemas.microsoft.com/office/drawing/2014/main" id="{E081676B-5423-D548-A5C2-2F5B2064A0C3}"/>
              </a:ext>
            </a:extLst>
          </p:cNvPr>
          <p:cNvSpPr txBox="1"/>
          <p:nvPr/>
        </p:nvSpPr>
        <p:spPr>
          <a:xfrm>
            <a:off x="6579515" y="4852473"/>
            <a:ext cx="2264682" cy="1346522"/>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EXTRACCIÓN / VENTILACIÓN</a:t>
            </a:r>
          </a:p>
          <a:p>
            <a:pPr>
              <a:spcAft>
                <a:spcPts val="300"/>
              </a:spcAft>
            </a:pPr>
            <a:r>
              <a:rPr lang="es" sz="1200" b="0" i="0" strike="noStrike" cap="none" spc="0" baseline="0" dirty="0">
                <a:solidFill>
                  <a:srgbClr val="000000"/>
                </a:solidFill>
                <a:effectLst/>
                <a:latin typeface="Calibri"/>
                <a:ea typeface="Calibri"/>
                <a:cs typeface="Calibri"/>
              </a:rPr>
              <a:t>Captar la SCR en origen, antes de que podamos estar expuestos, y sustituir el aire contaminado con aire limpio.</a:t>
            </a:r>
          </a:p>
          <a:p>
            <a:endParaRPr lang="en-US" dirty="0"/>
          </a:p>
        </p:txBody>
      </p:sp>
      <p:sp>
        <p:nvSpPr>
          <p:cNvPr id="30" name="TextBox 29">
            <a:extLst>
              <a:ext uri="{FF2B5EF4-FFF2-40B4-BE49-F238E27FC236}">
                <a16:creationId xmlns:a16="http://schemas.microsoft.com/office/drawing/2014/main" id="{46D0EAA5-7D92-9F4D-9880-9EBE491AC8B0}"/>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EQUIPOS DE PROTECCIÓN</a:t>
            </a:r>
          </a:p>
          <a:p>
            <a:r>
              <a:rPr lang="es" sz="1200" b="0" i="0" strike="noStrike" cap="none" spc="0" baseline="0" dirty="0">
                <a:solidFill>
                  <a:srgbClr val="000000"/>
                </a:solidFill>
                <a:effectLst/>
                <a:latin typeface="Calibri"/>
                <a:ea typeface="Calibri"/>
                <a:cs typeface="Calibri"/>
              </a:rPr>
              <a:t>Los EPI (por ejemplo, las mascarillas), protegen a los trabajadores del polvo cuando todas las demás medidas de control son insuficientes para controlar los riesgos de exposición.</a:t>
            </a:r>
          </a:p>
          <a:p>
            <a:endParaRPr lang="en-US" dirty="0"/>
          </a:p>
        </p:txBody>
      </p:sp>
      <p:sp>
        <p:nvSpPr>
          <p:cNvPr id="31" name="TextBox 30">
            <a:extLst>
              <a:ext uri="{FF2B5EF4-FFF2-40B4-BE49-F238E27FC236}">
                <a16:creationId xmlns:a16="http://schemas.microsoft.com/office/drawing/2014/main" id="{883CFF62-07DE-6645-87FC-2CCE75FB13DB}"/>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AGUA</a:t>
            </a:r>
          </a:p>
          <a:p>
            <a:pPr>
              <a:spcAft>
                <a:spcPts val="300"/>
              </a:spcAft>
            </a:pPr>
            <a:r>
              <a:rPr lang="es" sz="1200" b="0" i="0" strike="noStrike" cap="none" spc="0" baseline="0">
                <a:solidFill>
                  <a:srgbClr val="000000"/>
                </a:solidFill>
                <a:effectLst/>
                <a:latin typeface="Calibri"/>
                <a:ea typeface="Calibri"/>
                <a:cs typeface="Calibri"/>
              </a:rPr>
              <a:t>Que los procesos se realicen en un entorno húmedo evita que el polvo se transporte por el aire, ya que el agua captura las partículas.</a:t>
            </a:r>
          </a:p>
          <a:p>
            <a:pPr>
              <a:spcAft>
                <a:spcPts val="300"/>
              </a:spcAft>
            </a:pPr>
            <a:endParaRPr lang="en-US"/>
          </a:p>
        </p:txBody>
      </p:sp>
    </p:spTree>
    <p:extLst>
      <p:ext uri="{BB962C8B-B14F-4D97-AF65-F5344CB8AC3E}">
        <p14:creationId xmlns:p14="http://schemas.microsoft.com/office/powerpoint/2010/main" val="196252551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6942690" cy="850900"/>
          </a:xfrm>
        </p:spPr>
        <p:txBody>
          <a:bodyPr anchor="t"/>
          <a:lstStyle/>
          <a:p>
            <a:pPr>
              <a:lnSpc>
                <a:spcPct val="100000"/>
              </a:lnSpc>
            </a:pPr>
            <a:r>
              <a:rPr lang="es" sz="3000" b="1" i="0" strike="noStrike" cap="none" spc="0" baseline="0" dirty="0">
                <a:solidFill>
                  <a:srgbClr val="F6A317"/>
                </a:solidFill>
                <a:effectLst/>
                <a:latin typeface="Helvetica"/>
                <a:ea typeface="Helvetica"/>
                <a:cs typeface="Helvetica"/>
              </a:rPr>
              <a:t>DE QUÉ FORMA LA SUPERVISIÓN DEL POLVO SE USA PARA REDUCIR LA EXPOSICIÓN A LA SCR</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3267856"/>
            <a:ext cx="5453624" cy="3000212"/>
          </a:xfrm>
        </p:spPr>
        <p:txBody>
          <a:bodyPr/>
          <a:lstStyle/>
          <a:p>
            <a:pPr>
              <a:lnSpc>
                <a:spcPts val="2400"/>
              </a:lnSpc>
            </a:pPr>
            <a:r>
              <a:rPr lang="es" sz="1800" b="0" i="0" strike="noStrike" cap="none" spc="0" baseline="0" dirty="0">
                <a:solidFill>
                  <a:srgbClr val="000000"/>
                </a:solidFill>
                <a:effectLst/>
                <a:latin typeface="Helvetica"/>
                <a:ea typeface="Helvetica"/>
                <a:cs typeface="Helvetica"/>
              </a:rPr>
              <a:t>Las industrias y las compañías que trabajan con materiales que contienen sílice cristalina requieren una comprobación rutinaria de los niveles de exposición de polvo en el lugar de trabajo. </a:t>
            </a:r>
          </a:p>
          <a:p>
            <a:pPr>
              <a:lnSpc>
                <a:spcPts val="2400"/>
              </a:lnSpc>
            </a:pPr>
            <a:r>
              <a:rPr lang="es" sz="1800" b="0" i="0" strike="noStrike" cap="none" spc="0" baseline="0" dirty="0">
                <a:solidFill>
                  <a:srgbClr val="000000"/>
                </a:solidFill>
                <a:effectLst/>
                <a:latin typeface="Helvetica"/>
                <a:ea typeface="Helvetica"/>
                <a:cs typeface="Helvetica"/>
              </a:rPr>
              <a:t>La supervisión de polvo es el proceso que se usa para recoger datos sobre la calidad del aire y determinar la cantidad de partículas de polvo presentes en el ambiente en el lugar de trabajo.</a:t>
            </a:r>
          </a:p>
        </p:txBody>
      </p:sp>
      <p:pic>
        <p:nvPicPr>
          <p:cNvPr id="7" name="Picture 6">
            <a:extLst>
              <a:ext uri="{FF2B5EF4-FFF2-40B4-BE49-F238E27FC236}">
                <a16:creationId xmlns:a16="http://schemas.microsoft.com/office/drawing/2014/main" id="{3219D6CF-8905-4622-841F-418D40A6F098}"/>
              </a:ext>
            </a:extLst>
          </p:cNvPr>
          <p:cNvPicPr>
            <a:picLocks noChangeAspect="1"/>
          </p:cNvPicPr>
          <p:nvPr/>
        </p:nvPicPr>
        <p:blipFill>
          <a:blip r:embed="rId3"/>
          <a:srcRect/>
          <a:stretch/>
        </p:blipFill>
        <p:spPr>
          <a:xfrm>
            <a:off x="7616365" y="1564895"/>
            <a:ext cx="4094333" cy="4970414"/>
          </a:xfrm>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3" y="1640901"/>
            <a:ext cx="10637515" cy="850900"/>
          </a:xfrm>
        </p:spPr>
        <p:txBody>
          <a:bodyPr/>
          <a:lstStyle/>
          <a:p>
            <a:r>
              <a:rPr lang="es" sz="3000" b="1" i="0" strike="noStrike" cap="none" spc="0" baseline="0" dirty="0">
                <a:solidFill>
                  <a:srgbClr val="F6A317"/>
                </a:solidFill>
                <a:effectLst/>
                <a:latin typeface="Helvetica"/>
                <a:ea typeface="Helvetica"/>
                <a:cs typeface="Helvetica"/>
              </a:rPr>
              <a:t>BENEFICIOS DE LA SUPERVISIÓN DE POLVO</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362676"/>
            <a:ext cx="11018517" cy="3682369"/>
          </a:xfrm>
        </p:spPr>
        <p:txBody>
          <a:bodyPr/>
          <a:lstStyle/>
          <a:p>
            <a:pPr>
              <a:lnSpc>
                <a:spcPts val="2400"/>
              </a:lnSpc>
              <a:spcAft>
                <a:spcPts val="1000"/>
              </a:spcAft>
            </a:pPr>
            <a:r>
              <a:rPr lang="es" sz="1800" b="0" i="0" strike="noStrike" cap="none" spc="0" baseline="0" dirty="0">
                <a:solidFill>
                  <a:srgbClr val="000000"/>
                </a:solidFill>
                <a:effectLst/>
                <a:latin typeface="Helvetica"/>
                <a:ea typeface="Helvetica"/>
                <a:cs typeface="Helvetica"/>
              </a:rPr>
              <a:t>La supervisión de polvo permite que las compañías:</a:t>
            </a:r>
          </a:p>
          <a:p>
            <a:pPr marL="342900" indent="-342900">
              <a:lnSpc>
                <a:spcPts val="2400"/>
              </a:lnSpc>
              <a:spcBef>
                <a:spcPts val="500"/>
              </a:spcBef>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Evalúen el nivel de riesgo ocupacional para los empleados y les ofrezcan garantías de seguridad. </a:t>
            </a:r>
          </a:p>
          <a:p>
            <a:pPr marL="342900" indent="-342900">
              <a:lnSpc>
                <a:spcPts val="2400"/>
              </a:lnSpc>
              <a:spcBef>
                <a:spcPts val="500"/>
              </a:spcBef>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Comprueben que los niveles de polvo se encuentran dentro de los límites nacionales de exposición ocupacional.</a:t>
            </a:r>
          </a:p>
          <a:p>
            <a:pPr marL="342900" indent="-342900">
              <a:lnSpc>
                <a:spcPts val="2400"/>
              </a:lnSpc>
              <a:spcBef>
                <a:spcPts val="500"/>
              </a:spcBef>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Tengan una visión general completa de los niveles de exposición en sus sitios de trabajo (trabajadores con exposición alta y baja).</a:t>
            </a:r>
          </a:p>
          <a:p>
            <a:pPr marL="342900" indent="-342900">
              <a:lnSpc>
                <a:spcPts val="2400"/>
              </a:lnSpc>
              <a:spcBef>
                <a:spcPts val="500"/>
              </a:spcBef>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Identifiquen situaciones que requieran una investigación más en profundidad o una implementación de medidas de control adicionales para reducir la exposición.</a:t>
            </a:r>
          </a:p>
          <a:p>
            <a:pPr marL="342900" indent="-342900">
              <a:lnSpc>
                <a:spcPts val="2400"/>
              </a:lnSpc>
              <a:spcBef>
                <a:spcPts val="500"/>
              </a:spcBef>
              <a:spcAft>
                <a:spcPts val="500"/>
              </a:spcAft>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Realicen una supervisión de resultados/efectividad de las medidas de control de polvo implementadas.</a:t>
            </a:r>
          </a:p>
          <a:p>
            <a:pPr marL="342900" indent="-342900">
              <a:lnSpc>
                <a:spcPts val="2400"/>
              </a:lnSpc>
              <a:spcBef>
                <a:spcPts val="500"/>
              </a:spcBef>
              <a:spcAft>
                <a:spcPts val="1000"/>
              </a:spcAft>
              <a:buFont typeface="Arial" panose="020B0604020202020204" pitchFamily="34" charset="0"/>
              <a:buChar char="•"/>
            </a:pPr>
            <a:r>
              <a:rPr lang="es" sz="1800" dirty="0">
                <a:solidFill>
                  <a:srgbClr val="000000"/>
                </a:solidFill>
                <a:latin typeface="Helvetica"/>
                <a:cs typeface="Helvetica"/>
              </a:rPr>
              <a:t>Documenten el cumplimiento que hacen de los requerimientos normativos (DEL).</a:t>
            </a:r>
          </a:p>
          <a:p>
            <a:pPr marL="342900" indent="-342900">
              <a:lnSpc>
                <a:spcPts val="2400"/>
              </a:lnSpc>
              <a:spcBef>
                <a:spcPts val="500"/>
              </a:spcBef>
              <a:spcAft>
                <a:spcPts val="1000"/>
              </a:spcAft>
              <a:buFont typeface="Arial" panose="020B0604020202020204" pitchFamily="34" charset="0"/>
              <a:buChar char="•"/>
            </a:pPr>
            <a:endParaRPr lang="es" sz="1800" dirty="0">
              <a:solidFill>
                <a:srgbClr val="000000"/>
              </a:solidFill>
              <a:latin typeface="Helvetica"/>
              <a:cs typeface="Helvetica"/>
            </a:endParaRPr>
          </a:p>
        </p:txBody>
      </p:sp>
    </p:spTree>
    <p:extLst>
      <p:ext uri="{BB962C8B-B14F-4D97-AF65-F5344CB8AC3E}">
        <p14:creationId xmlns:p14="http://schemas.microsoft.com/office/powerpoint/2010/main" val="4130474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TIPOS DE SUPERVISIÓN</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4" y="2219801"/>
            <a:ext cx="11049996" cy="3682369"/>
          </a:xfrm>
        </p:spPr>
        <p:txBody>
          <a:bodyPr anchor="t"/>
          <a:lstStyle/>
          <a:p>
            <a:pPr>
              <a:lnSpc>
                <a:spcPts val="2400"/>
              </a:lnSpc>
              <a:spcAft>
                <a:spcPts val="1000"/>
              </a:spcAft>
            </a:pPr>
            <a:r>
              <a:rPr lang="es" sz="1800" b="0" i="0" strike="noStrike" cap="none" spc="0" baseline="0" dirty="0">
                <a:solidFill>
                  <a:srgbClr val="000000"/>
                </a:solidFill>
                <a:effectLst/>
                <a:latin typeface="Helvetica"/>
                <a:ea typeface="Helvetica"/>
                <a:cs typeface="Helvetica"/>
              </a:rPr>
              <a:t>Existen dos tipos de supervisión de polvo que se pueden usar en combinación o individualmente:</a:t>
            </a:r>
          </a:p>
          <a:p>
            <a:pPr>
              <a:lnSpc>
                <a:spcPts val="2400"/>
              </a:lnSpc>
            </a:pPr>
            <a:r>
              <a:rPr lang="es" sz="1800" b="1" i="0" strike="noStrike" cap="none" spc="0" baseline="0" dirty="0">
                <a:solidFill>
                  <a:srgbClr val="000000"/>
                </a:solidFill>
                <a:effectLst/>
                <a:latin typeface="Helvetica"/>
                <a:ea typeface="Helvetica"/>
                <a:cs typeface="Helvetica"/>
              </a:rPr>
              <a:t>Supervisión personal</a:t>
            </a:r>
          </a:p>
          <a:p>
            <a:pPr marL="342900" indent="-342900">
              <a:lnSpc>
                <a:spcPts val="2400"/>
              </a:lnSpc>
              <a:spcAft>
                <a:spcPts val="1000"/>
              </a:spcAft>
              <a:buFont typeface="Arial"/>
              <a:buChar char="•"/>
            </a:pPr>
            <a:r>
              <a:rPr lang="es" sz="1800" b="0" i="0" strike="noStrike" cap="none" spc="0" baseline="0" dirty="0">
                <a:solidFill>
                  <a:srgbClr val="000000"/>
                </a:solidFill>
                <a:effectLst/>
                <a:latin typeface="Helvetica"/>
                <a:ea typeface="Helvetica"/>
                <a:cs typeface="Helvetica"/>
              </a:rPr>
              <a:t>Este método requiere que los trabajadores lleven equipos de supervisión (para tomar muestras del aire dentro de la zona de respiración de los trabajadores) normalmente mientras dure un turno laboral normal de trabajo.</a:t>
            </a:r>
          </a:p>
          <a:p>
            <a:pPr>
              <a:lnSpc>
                <a:spcPts val="2400"/>
              </a:lnSpc>
            </a:pPr>
            <a:r>
              <a:rPr lang="es" sz="1800" b="1" i="0" strike="noStrike" cap="none" spc="0" baseline="0" dirty="0">
                <a:solidFill>
                  <a:srgbClr val="000000"/>
                </a:solidFill>
                <a:effectLst/>
                <a:latin typeface="Helvetica"/>
                <a:ea typeface="Helvetica"/>
                <a:cs typeface="Helvetica"/>
              </a:rPr>
              <a:t>Supervisión estática</a:t>
            </a:r>
          </a:p>
          <a:p>
            <a:pPr marL="342900" indent="-342900">
              <a:lnSpc>
                <a:spcPts val="2400"/>
              </a:lnSpc>
              <a:buFont typeface="Arial"/>
              <a:buChar char="•"/>
            </a:pPr>
            <a:r>
              <a:rPr lang="es" sz="1800" b="0" i="0" strike="noStrike" cap="none" spc="0" baseline="0" dirty="0">
                <a:solidFill>
                  <a:srgbClr val="000000"/>
                </a:solidFill>
                <a:effectLst/>
                <a:latin typeface="Helvetica"/>
                <a:ea typeface="Helvetica"/>
                <a:cs typeface="Helvetica"/>
              </a:rPr>
              <a:t>Este método se usa para determinar la calidad de las emisiones del aire en origen en espacios en que el polvo aerotransportado supone un problema. El proceso de toma de muestras debería realizarse durante las horas habituales de trabajo de los trabajadores. </a:t>
            </a:r>
          </a:p>
          <a:p>
            <a:pPr>
              <a:lnSpc>
                <a:spcPts val="2400"/>
              </a:lnSpc>
            </a:pPr>
            <a:endParaRPr lang="en-US" sz="1800" dirty="0"/>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es" sz="3000" b="1" i="0" strike="noStrike" cap="none" spc="0" baseline="0" dirty="0">
                <a:solidFill>
                  <a:srgbClr val="F6A317"/>
                </a:solidFill>
                <a:effectLst/>
                <a:latin typeface="Helvetica"/>
                <a:ea typeface="Helvetica"/>
                <a:cs typeface="Helvetica"/>
              </a:rPr>
              <a:t>DE QUÉ FORMA LA SUPERVISIÓN PERSONAL PUEDE AFECTARLE</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4" y="3237875"/>
            <a:ext cx="5453624" cy="3004398"/>
          </a:xfrm>
        </p:spPr>
        <p:txBody>
          <a:bodyPr/>
          <a:lstStyle/>
          <a:p>
            <a:pPr>
              <a:lnSpc>
                <a:spcPct val="100000"/>
              </a:lnSpc>
            </a:pPr>
            <a:r>
              <a:rPr lang="es" sz="1800" b="0" i="0" strike="noStrike" cap="none" spc="0" baseline="0" dirty="0">
                <a:solidFill>
                  <a:srgbClr val="000000"/>
                </a:solidFill>
                <a:effectLst/>
                <a:latin typeface="Helvetica"/>
                <a:ea typeface="Helvetica"/>
                <a:cs typeface="Helvetica"/>
              </a:rPr>
              <a:t>La supervisión de polvo es responsabilidad del empleador, pero se puede pedir a los trabajadores que participen en el proceso. En estos casos:</a:t>
            </a:r>
          </a:p>
          <a:p>
            <a:pPr marL="342900" indent="-342900">
              <a:lnSpc>
                <a:spcPct val="1000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Lleve el equipo el máximo de tiempo posible dentro del turno de trabajo.</a:t>
            </a:r>
          </a:p>
          <a:p>
            <a:pPr marL="342900" indent="-342900">
              <a:lnSpc>
                <a:spcPct val="1000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No interfiera en los equipos de supervisión.</a:t>
            </a:r>
          </a:p>
          <a:p>
            <a:pPr marL="342900" indent="-342900">
              <a:lnSpc>
                <a:spcPct val="1000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Tome nota de las actividades y sucesos relacionados con el polvo durante el turno (por ejemplo, fallos o derrames).</a:t>
            </a:r>
          </a:p>
          <a:p>
            <a:pPr marL="342900" indent="-342900">
              <a:lnSpc>
                <a:spcPct val="100000"/>
              </a:lnSpc>
              <a:buFont typeface="Arial" panose="020B0604020202020204" pitchFamily="34" charset="0"/>
              <a:buChar char="•"/>
            </a:pPr>
            <a:endParaRPr lang="en-US" sz="1800" dirty="0"/>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nvPr>
        </p:nvPicPr>
        <p:blipFill>
          <a:blip r:embed="rId3"/>
          <a:srcRect l="10814" r="10814"/>
          <a:stretch>
            <a:fillRect/>
          </a:stretch>
        </p:blipFill>
        <p:spPr>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es" sz="3000" b="1" i="0" strike="noStrike" cap="none" spc="0" baseline="0" dirty="0">
                <a:solidFill>
                  <a:srgbClr val="F6A317"/>
                </a:solidFill>
                <a:effectLst/>
                <a:latin typeface="Helvetica"/>
                <a:ea typeface="Helvetica"/>
                <a:cs typeface="Helvetica"/>
              </a:rPr>
              <a:t>RESULTADOS DE LA SUPERVISIÓN DE POLVO</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3" y="2843213"/>
            <a:ext cx="5453624" cy="3201832"/>
          </a:xfrm>
        </p:spPr>
        <p:txBody>
          <a:bodyPr anchor="t"/>
          <a:lstStyle/>
          <a:p>
            <a:pPr marL="342900" indent="-342900">
              <a:lnSpc>
                <a:spcPts val="2400"/>
              </a:lnSpc>
              <a:buFont typeface="Arial"/>
              <a:buChar char="•"/>
            </a:pPr>
            <a:r>
              <a:rPr lang="es" sz="2000" b="0" i="0" strike="noStrike" cap="none" spc="0" baseline="0" dirty="0">
                <a:solidFill>
                  <a:srgbClr val="000000"/>
                </a:solidFill>
                <a:effectLst/>
                <a:latin typeface="Helvetica"/>
                <a:ea typeface="Helvetica"/>
                <a:cs typeface="Helvetica"/>
              </a:rPr>
              <a:t>Los empleados tienen derecho a solicitar sus resultados de supervisión de polvo.</a:t>
            </a:r>
          </a:p>
          <a:p>
            <a:pPr marL="342900" indent="-342900">
              <a:lnSpc>
                <a:spcPts val="2400"/>
              </a:lnSpc>
              <a:buFont typeface="Arial"/>
              <a:buChar char="•"/>
            </a:pPr>
            <a:r>
              <a:rPr lang="es" sz="2000" b="0" i="0" strike="noStrike" cap="none" spc="0" baseline="0" dirty="0">
                <a:solidFill>
                  <a:srgbClr val="000000"/>
                </a:solidFill>
                <a:effectLst/>
                <a:latin typeface="Helvetica"/>
                <a:ea typeface="Helvetica"/>
                <a:cs typeface="Helvetica"/>
              </a:rPr>
              <a:t>Los empleadores deben proporcionar la información sobre los resultados de supervisión de polvo durante las sesiones de formación.</a:t>
            </a:r>
          </a:p>
          <a:p>
            <a:pPr marL="342900" indent="-342900">
              <a:lnSpc>
                <a:spcPts val="2400"/>
              </a:lnSpc>
              <a:buFont typeface="Arial"/>
              <a:buChar char="•"/>
            </a:pPr>
            <a:r>
              <a:rPr lang="es" sz="2000" b="0" i="0" strike="noStrike" cap="none" spc="0" baseline="0" dirty="0">
                <a:solidFill>
                  <a:srgbClr val="000000"/>
                </a:solidFill>
                <a:effectLst/>
                <a:latin typeface="Helvetica"/>
                <a:ea typeface="Helvetica"/>
                <a:cs typeface="Helvetica"/>
              </a:rPr>
              <a:t>El hecho de estar informados sobre los riesgos de exposición al polvo permite que los trabajadores tomen medidas efectivas para controlarlos.</a:t>
            </a:r>
          </a:p>
        </p:txBody>
      </p:sp>
      <p:pic>
        <p:nvPicPr>
          <p:cNvPr id="6" name="Picture Placeholder 5">
            <a:extLst>
              <a:ext uri="{FF2B5EF4-FFF2-40B4-BE49-F238E27FC236}">
                <a16:creationId xmlns:a16="http://schemas.microsoft.com/office/drawing/2014/main" id="{4341B3C4-2AA8-9942-826B-2DBADEBECB70}"/>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259282823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7572277"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QUÉ HACER Y QUÉ NO HACER PARA LA SUPERVISIÓN DEL POLVO</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814638"/>
            <a:ext cx="9595950" cy="3230407"/>
          </a:xfrm>
        </p:spPr>
        <p:txBody>
          <a:bodyPr/>
          <a:lstStyle/>
          <a:p>
            <a:r>
              <a:rPr lang="es" sz="1600" b="1" i="0" strike="noStrike" cap="none" spc="0" baseline="0" dirty="0">
                <a:solidFill>
                  <a:srgbClr val="000000"/>
                </a:solidFill>
                <a:effectLst/>
                <a:latin typeface="Helvetica"/>
                <a:ea typeface="Helvetica"/>
                <a:cs typeface="Helvetica"/>
              </a:rPr>
              <a:t>QUÉ HACER</a:t>
            </a:r>
          </a:p>
          <a:p>
            <a:pPr marL="285750" indent="-285750">
              <a:buSzPct val="85000"/>
              <a:buFont typeface=".Apple Color Emoji UI"/>
              <a:buChar char="✅"/>
            </a:pPr>
            <a:r>
              <a:rPr lang="es" sz="1600" b="0" i="0" strike="noStrike" cap="none" spc="0" baseline="0" dirty="0">
                <a:solidFill>
                  <a:srgbClr val="000000"/>
                </a:solidFill>
                <a:effectLst/>
                <a:latin typeface="Helvetica"/>
                <a:ea typeface="Helvetica"/>
                <a:cs typeface="Helvetica"/>
              </a:rPr>
              <a:t>Llevar el equipo de supervisión (idealmente) mientras dure el turno.</a:t>
            </a:r>
          </a:p>
          <a:p>
            <a:pPr marL="285750" indent="-285750">
              <a:buSzPct val="85000"/>
              <a:buFont typeface=".Apple Color Emoji UI"/>
              <a:buChar char="✅"/>
            </a:pPr>
            <a:r>
              <a:rPr lang="es" sz="1600" b="0" i="0" strike="noStrike" cap="none" spc="0" baseline="0" dirty="0">
                <a:solidFill>
                  <a:srgbClr val="000000"/>
                </a:solidFill>
                <a:effectLst/>
                <a:latin typeface="Helvetica"/>
                <a:ea typeface="Helvetica"/>
                <a:cs typeface="Helvetica"/>
              </a:rPr>
              <a:t>Tomar nota de las actividades e incidentes durante el turno (por ejemplo, derrames y accidentes). </a:t>
            </a:r>
          </a:p>
          <a:p>
            <a:pPr marL="285750" indent="-285750">
              <a:spcAft>
                <a:spcPts val="1000"/>
              </a:spcAft>
              <a:buSzPct val="85000"/>
              <a:buFont typeface=".Apple Color Emoji UI"/>
              <a:buChar char="✅"/>
            </a:pPr>
            <a:r>
              <a:rPr lang="es" sz="1600" b="0" i="0" strike="noStrike" cap="none" spc="0" baseline="0" dirty="0">
                <a:solidFill>
                  <a:srgbClr val="000000"/>
                </a:solidFill>
                <a:effectLst/>
                <a:latin typeface="Helvetica"/>
                <a:ea typeface="Helvetica"/>
                <a:cs typeface="Helvetica"/>
              </a:rPr>
              <a:t>Solicitar los resultados de la supervisión de polvo.</a:t>
            </a:r>
          </a:p>
          <a:p>
            <a:r>
              <a:rPr lang="es" sz="1600" b="1" i="0" strike="noStrike" cap="none" spc="0" baseline="0" dirty="0">
                <a:solidFill>
                  <a:srgbClr val="000000"/>
                </a:solidFill>
                <a:effectLst/>
                <a:latin typeface="Helvetica"/>
                <a:ea typeface="Helvetica"/>
                <a:cs typeface="Helvetica"/>
              </a:rPr>
              <a:t>QUÉ NO HACER</a:t>
            </a:r>
          </a:p>
          <a:p>
            <a:pPr marL="285750" indent="-285750">
              <a:buSzPct val="85000"/>
              <a:buFont typeface=".Apple Color Emoji UI"/>
              <a:buChar char="❌"/>
            </a:pPr>
            <a:r>
              <a:rPr lang="es" sz="1600" b="0" i="0" strike="noStrike" cap="none" spc="0" baseline="0" dirty="0">
                <a:solidFill>
                  <a:srgbClr val="000000"/>
                </a:solidFill>
                <a:effectLst/>
                <a:latin typeface="Helvetica"/>
                <a:ea typeface="Helvetica"/>
                <a:cs typeface="Helvetica"/>
              </a:rPr>
              <a:t>Interferir con los equipos de supervisión de polvo.</a:t>
            </a:r>
          </a:p>
          <a:p>
            <a:pPr marL="285750" indent="-285750">
              <a:buSzPct val="85000"/>
              <a:buFont typeface=".Apple Color Emoji UI"/>
              <a:buChar char="❌"/>
            </a:pPr>
            <a:r>
              <a:rPr lang="es" sz="1600" b="0" i="0" strike="noStrike" cap="none" spc="0" baseline="0" dirty="0">
                <a:solidFill>
                  <a:srgbClr val="FF0000"/>
                </a:solidFill>
                <a:effectLst/>
                <a:latin typeface="Helvetica"/>
                <a:ea typeface="Helvetica"/>
                <a:cs typeface="Helvetica"/>
              </a:rPr>
              <a:t>Texto para el instructor – Añada información adicional adecuada a su contexto laboral.</a:t>
            </a:r>
          </a:p>
          <a:p>
            <a:pPr marL="285750" indent="-285750">
              <a:buSzPct val="85000"/>
              <a:buFont typeface=".Apple Color Emoji UI"/>
              <a:buChar char="✅"/>
            </a:pPr>
            <a:endParaRPr lang="en-US" dirty="0"/>
          </a:p>
        </p:txBody>
      </p:sp>
    </p:spTree>
    <p:extLst>
      <p:ext uri="{BB962C8B-B14F-4D97-AF65-F5344CB8AC3E}">
        <p14:creationId xmlns:p14="http://schemas.microsoft.com/office/powerpoint/2010/main" val="14365794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CONCLUSIÓN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863400" cy="3682369"/>
          </a:xfrm>
        </p:spPr>
        <p:txBody>
          <a:bodyPr anchor="t"/>
          <a:lstStyle/>
          <a:p>
            <a:pPr>
              <a:lnSpc>
                <a:spcPts val="2300"/>
              </a:lnSpc>
              <a:spcBef>
                <a:spcPts val="600"/>
              </a:spcBef>
              <a:spcAft>
                <a:spcPts val="1000"/>
              </a:spcAft>
            </a:pPr>
            <a:r>
              <a:rPr lang="es" sz="1800" b="0" i="0" strike="noStrike" cap="none" spc="0" baseline="0" dirty="0">
                <a:solidFill>
                  <a:srgbClr val="000000"/>
                </a:solidFill>
                <a:effectLst/>
                <a:latin typeface="Helvetica"/>
                <a:ea typeface="Helvetica"/>
                <a:cs typeface="Helvetica"/>
              </a:rPr>
              <a:t>La supervisión de polvo no es responsabilidad del trabajador, pero es importante conocer el proceso de supervisión de polvo para todos aquellos que trabajan con materiales que contengan sílice cristalina.</a:t>
            </a:r>
          </a:p>
          <a:p>
            <a:pPr marL="285750" indent="-285750">
              <a:lnSpc>
                <a:spcPts val="23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La supervisión de polvo es un aspecto importante de la protección de la salud de los empleados.</a:t>
            </a:r>
          </a:p>
          <a:p>
            <a:pPr marL="285750" indent="-285750">
              <a:lnSpc>
                <a:spcPts val="23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Los trabajadores pueden ser requeridos a participar en el proceso de supervisión de polvo.</a:t>
            </a:r>
          </a:p>
          <a:p>
            <a:pPr marL="285750" indent="-285750">
              <a:lnSpc>
                <a:spcPts val="23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Los trabajadores tienen derecho a solicitar y acceder a los resultados de la supervisión de polvo, que deben explicarse durante las sesiones de formación.</a:t>
            </a:r>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DIAPOSITIVA VACÍA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es" sz="1800" b="0" i="0" strike="noStrike" cap="none" spc="0" baseline="0" dirty="0">
                <a:solidFill>
                  <a:srgbClr val="000000"/>
                </a:solidFill>
                <a:effectLst/>
                <a:latin typeface="Helvetica"/>
                <a:ea typeface="Helvetica"/>
                <a:cs typeface="Helvetica"/>
              </a:rPr>
              <a:t>Use esta diapositiva para crear materiales personalizados de formación específicos para un entorno/contexto laboral en concreto.</a:t>
            </a:r>
          </a:p>
          <a:p>
            <a:pPr>
              <a:lnSpc>
                <a:spcPts val="2400"/>
              </a:lnSpc>
            </a:pPr>
            <a:r>
              <a:rPr lang="es" sz="1800" b="0" i="0" strike="noStrike" cap="none" spc="0" baseline="0" dirty="0">
                <a:solidFill>
                  <a:srgbClr val="000000"/>
                </a:solidFill>
                <a:effectLst/>
                <a:latin typeface="Helvetica"/>
                <a:ea typeface="Helvetica"/>
                <a:cs typeface="Helvetica"/>
              </a:rPr>
              <a:t>Para cambiar la imagen, haga clic con el botón derecho &gt; Cambiar imagen &gt; Desde</a:t>
            </a:r>
            <a:r>
              <a:rPr lang="es" sz="1800" b="0" i="0" strike="noStrike" cap="none" spc="0" dirty="0">
                <a:solidFill>
                  <a:srgbClr val="000000"/>
                </a:solidFill>
                <a:effectLst/>
                <a:latin typeface="Helvetica"/>
                <a:ea typeface="Helvetica"/>
                <a:cs typeface="Helvetica"/>
              </a:rPr>
              <a:t> </a:t>
            </a:r>
            <a:r>
              <a:rPr lang="es" sz="1800" b="0" i="0" strike="noStrike" cap="none" spc="0" baseline="0" dirty="0">
                <a:solidFill>
                  <a:srgbClr val="000000"/>
                </a:solidFill>
                <a:effectLst/>
                <a:latin typeface="Helvetica"/>
                <a:ea typeface="Helvetica"/>
                <a:cs typeface="Helvetica"/>
              </a:rPr>
              <a:t>el archivo.</a:t>
            </a:r>
          </a:p>
          <a:p>
            <a:pPr>
              <a:lnSpc>
                <a:spcPts val="2400"/>
              </a:lnSpc>
            </a:pPr>
            <a:r>
              <a:rPr lang="es" sz="1800" b="0" i="0" strike="noStrike" cap="none" spc="0" baseline="0" dirty="0">
                <a:solidFill>
                  <a:srgbClr val="000000"/>
                </a:solidFill>
                <a:effectLst/>
                <a:latin typeface="Helvetica"/>
                <a:ea typeface="Helvetica"/>
                <a:cs typeface="Helvetica"/>
              </a:rPr>
              <a:t>Para crear más diapositivas, haga clic en «Nueva diapositiva» en la pestaña de arriba.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9341117" cy="850900"/>
          </a:xfrm>
        </p:spPr>
        <p:txBody>
          <a:bodyPr/>
          <a:lstStyle/>
          <a:p>
            <a:r>
              <a:rPr lang="es" sz="3000" b="1" i="0" strike="noStrike" cap="none" spc="0" baseline="0" dirty="0">
                <a:solidFill>
                  <a:srgbClr val="F6A317"/>
                </a:solidFill>
                <a:effectLst/>
                <a:latin typeface="Helvetica"/>
                <a:ea typeface="Helvetica"/>
                <a:cs typeface="Helvetica"/>
              </a:rPr>
              <a:t>MATERIALES DE FORMACIÓN ADICIONALES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7857092"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hlinkClick r:id="rId3" history="0"/>
              </a:rPr>
              <a:t>Buenas prácticas para Supervisión de polvo (Hoja de tareas 2.3.1)</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hlinkClick r:id="rId3" history="0"/>
              </a:rPr>
              <a:t>Buenas prácticas para Supervisión de polvo en tiempo real (Hoja de tareas 2.3.2)</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hlinkClick r:id="rId4" history="0"/>
              </a:rPr>
              <a:t>Guía de Buenas Prácticas de NEPSI</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hlinkClick r:id="rId5" history="0"/>
              </a:rPr>
              <a:t>Guía NEPSI para pymes</a:t>
            </a:r>
          </a:p>
        </p:txBody>
      </p:sp>
      <p:sp>
        <p:nvSpPr>
          <p:cNvPr id="4" name="Rounded Rectangle 3">
            <a:extLst>
              <a:ext uri="{FF2B5EF4-FFF2-40B4-BE49-F238E27FC236}">
                <a16:creationId xmlns:a16="http://schemas.microsoft.com/office/drawing/2014/main" id="{9DB32B47-907A-DE40-88CF-7F45BCA8078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0D3767E2-9E23-8F49-85FC-D00E4E13D868}"/>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es" b="0" i="0" strike="noStrike" cap="none" spc="0" baseline="0" dirty="0">
                <a:solidFill>
                  <a:srgbClr val="000000"/>
                </a:solidFill>
                <a:effectLst/>
                <a:latin typeface="Calibri"/>
                <a:ea typeface="Calibri"/>
                <a:cs typeface="Calibri"/>
              </a:rPr>
              <a:t>Consulte la </a:t>
            </a:r>
            <a:r>
              <a:rPr lang="es" b="1" i="0" strike="noStrike" cap="none" spc="0" baseline="0" dirty="0">
                <a:solidFill>
                  <a:srgbClr val="000000"/>
                </a:solidFill>
                <a:effectLst/>
                <a:latin typeface="Calibri"/>
                <a:ea typeface="Calibri"/>
                <a:cs typeface="Calibri"/>
              </a:rPr>
              <a:t>Plataforma de E-learning de NEPSI</a:t>
            </a:r>
            <a:r>
              <a:rPr lang="es" b="0" i="0" strike="noStrike" cap="none" spc="0" baseline="0" dirty="0">
                <a:solidFill>
                  <a:srgbClr val="000000"/>
                </a:solidFill>
                <a:effectLst/>
                <a:latin typeface="Calibri"/>
                <a:ea typeface="Calibri"/>
                <a:cs typeface="Calibri"/>
              </a:rPr>
              <a:t> en </a:t>
            </a:r>
            <a:r>
              <a:rPr lang="es" b="0" i="0" strike="noStrike" cap="none" spc="0" baseline="0" dirty="0">
                <a:solidFill>
                  <a:srgbClr val="000000"/>
                </a:solidFill>
                <a:effectLst/>
                <a:latin typeface="Calibri"/>
                <a:ea typeface="Calibri"/>
                <a:cs typeface="Calibri"/>
                <a:hlinkClick r:id="rId6" history="0"/>
              </a:rPr>
              <a:t>training.nepsi.eu</a:t>
            </a:r>
            <a:r>
              <a:rPr lang="es" b="0" i="0" strike="noStrike" cap="none" spc="0" baseline="0" dirty="0">
                <a:solidFill>
                  <a:srgbClr val="000000"/>
                </a:solidFill>
                <a:effectLst/>
                <a:latin typeface="Calibri"/>
                <a:ea typeface="Calibri"/>
                <a:cs typeface="Calibri"/>
              </a:rPr>
              <a:t> para obtener más recursos de formación sobre SCR.</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6d9d7403-2d8c-4818-ae25-2c5629bc7330"/>
    <ds:schemaRef ds:uri="http://schemas.microsoft.com/office/2006/metadata/properties"/>
    <ds:schemaRef ds:uri="http://purl.org/dc/elements/1.1/"/>
    <ds:schemaRef ds:uri="d8ecf516-e360-4672-81b9-68723bedb71f"/>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9EFA2F3F-667C-4E4B-8607-D8EA16B14F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16</TotalTime>
  <Words>1306</Words>
  <Application>Microsoft Macintosh PowerPoint</Application>
  <PresentationFormat>Widescreen</PresentationFormat>
  <Paragraphs>93</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52</cp:revision>
  <dcterms:created xsi:type="dcterms:W3CDTF">2020-06-24T14:35:04Z</dcterms:created>
  <dcterms:modified xsi:type="dcterms:W3CDTF">2024-11-13T11:48:31Z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