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800" b="0" i="0" strike="noStrike" cap="none" spc="0" baseline="0">
                <a:solidFill>
                  <a:srgbClr val="000000"/>
                </a:solidFill>
                <a:effectLst/>
                <a:latin typeface="Calibri"/>
                <a:ea typeface="Calibri"/>
                <a:cs typeface="Calibri"/>
              </a:rPr>
              <a:t>Pojačana izloženost kristaliziranom silicijumu koji se može udahnuti (RCS) može dovesti do ozbiljnih zdravstvenih problema na duže staze  Iz tog razloga važno je da svi radnici budu svjesni dobre prakse koje ograničavaju ili eliminiraju izloženost silikonskoj prašini.</a:t>
            </a:r>
          </a:p>
          <a:p>
            <a:endParaRPr lang="en-US" sz="1200" b="0" i="0" u="none" strike="noStrike" kern="1200">
              <a:solidFill>
                <a:schemeClr val="tx1"/>
              </a:solidFill>
              <a:effectLst/>
              <a:latin typeface="+mn-lt"/>
              <a:ea typeface="+mn-ea"/>
              <a:cs typeface="+mn-cs"/>
            </a:endParaRPr>
          </a:p>
          <a:p>
            <a:r>
              <a:rPr lang="hr" sz="1200" b="0" i="0" strike="noStrike" cap="none" spc="0" baseline="0">
                <a:solidFill>
                  <a:srgbClr val="000000"/>
                </a:solidFill>
                <a:effectLst/>
                <a:latin typeface="Calibri"/>
                <a:ea typeface="Calibri"/>
                <a:cs typeface="Calibri"/>
              </a:rPr>
              <a:t>Ova obuka pruža informacije o monitoringu prašine.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200" b="0" i="0" strike="noStrike" cap="none" spc="0" baseline="0">
                <a:solidFill>
                  <a:srgbClr val="000000"/>
                </a:solidFill>
                <a:effectLst/>
                <a:latin typeface="Calibri"/>
                <a:ea typeface="Calibri"/>
                <a:cs typeface="Calibri"/>
              </a:rPr>
              <a:t>Statički monitoring se također može koristiti i u svrhu istraživanja, to jest, identificiranja specifičnih izvora prašine u zraku i RCS-a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r" sz="1400" b="1" i="0" strike="noStrike" cap="none" spc="0" baseline="0" dirty="0">
                <a:solidFill>
                  <a:srgbClr val="F6A317"/>
                </a:solidFill>
                <a:effectLst/>
                <a:latin typeface="Helvetica"/>
                <a:ea typeface="Helvetica"/>
                <a:cs typeface="Helvetica"/>
              </a:rPr>
              <a:t>OBUKA DOBRE PRAKSE ZA MONITORING PRAŠINE (ZA RADNIKE)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743824" cy="850900"/>
          </a:xfrm>
        </p:spPr>
        <p:txBody>
          <a:bodyPr anchor="t"/>
          <a:lstStyle/>
          <a:p>
            <a:pPr>
              <a:lnSpc>
                <a:spcPct val="100000"/>
              </a:lnSpc>
            </a:pPr>
            <a:r>
              <a:rPr lang="hr" sz="2800" b="1" i="0" strike="noStrike" cap="none" spc="0" baseline="0" dirty="0">
                <a:solidFill>
                  <a:srgbClr val="FFFFFF"/>
                </a:solidFill>
                <a:effectLst/>
                <a:latin typeface="Helvetica"/>
                <a:ea typeface="Helvetica"/>
                <a:cs typeface="Helvetica"/>
              </a:rPr>
              <a:t>OBUKA DOBRE PRAKSE ZA MONITORING PRAŠINE (ZA RADNIKE)</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839858" y="228600"/>
            <a:ext cx="3955902"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HR" sz="2800"/>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r-HR" sz="1800" dirty="0">
                <a:latin typeface="Helvetica"/>
                <a:cs typeface="Helvetica"/>
              </a:rPr>
              <a:t>Kao dio obrazovnog koraka u primjeni NEPSI dobre prakse, Nepsi je razvio niz obrazovnih resursa.</a:t>
            </a:r>
          </a:p>
          <a:p>
            <a:pPr>
              <a:lnSpc>
                <a:spcPts val="2400"/>
              </a:lnSpc>
            </a:pPr>
            <a:r>
              <a:rPr lang="hr-HR" sz="1800" dirty="0">
                <a:latin typeface="Helvetica"/>
                <a:cs typeface="Helvetica"/>
              </a:rPr>
              <a:t>Svaka PowerPoint obuka pokriva temu relevantnu za radnike diljem svih industrija koje koriste materijale koji sadrže kristalizirani silicijum. Paketi pružaju informacije o rizicima izloženosti prašini u vezi s temom, dobrom praksom i mjerama koje su dostupne za njihovo reduciranje. Svrha obuke je da informira i obrazuje radnike ne bi li im pomogla da efikasno koriste kontrolne mjere i umanje sopstvenu izloženost kristaliziranom silicijumu koji se može udahnuti (RCS) na radnome mjestu.</a:t>
            </a:r>
          </a:p>
          <a:p>
            <a:pPr>
              <a:lnSpc>
                <a:spcPts val="2400"/>
              </a:lnSpc>
            </a:pPr>
            <a:r>
              <a:rPr lang="hr-HR" sz="1800" dirty="0">
                <a:latin typeface="Helvetica"/>
                <a:cs typeface="Helvetica"/>
              </a:rPr>
              <a:t>Koristite prazne obrasce i rezervirana mjesta za dodatne informacije ako je to potrebno.</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lIns="91440" tIns="45720" rIns="91440" bIns="45720" anchor="t"/>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dirty="0">
                <a:solidFill>
                  <a:srgbClr val="000000"/>
                </a:solidFill>
                <a:effectLst/>
                <a:latin typeface="Helvetica"/>
                <a:ea typeface="Helvetica"/>
                <a:cs typeface="Helvetica"/>
              </a:rPr>
              <a:t>Informacije u ovoj PowerPoint prezentaciji</a:t>
            </a:r>
            <a:r>
              <a:rPr lang="hr" sz="1800" dirty="0">
                <a:solidFill>
                  <a:srgbClr val="000000"/>
                </a:solidFill>
                <a:latin typeface="Helvetica"/>
                <a:ea typeface="Helvetica"/>
                <a:cs typeface="Helvetica"/>
              </a:rPr>
              <a:t> </a:t>
            </a:r>
            <a:r>
              <a:rPr lang="hr" sz="1800" b="0" i="0" strike="noStrike" cap="none" spc="0" baseline="0" dirty="0">
                <a:solidFill>
                  <a:srgbClr val="000000"/>
                </a:solidFill>
                <a:effectLst/>
                <a:latin typeface="Helvetica"/>
                <a:ea typeface="Helvetica"/>
                <a:cs typeface="Helvetica"/>
              </a:rPr>
              <a:t>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pPr>
              <a:lnSpc>
                <a:spcPts val="2400"/>
              </a:lnSpc>
            </a:pPr>
            <a:r>
              <a:rPr lang="hr" sz="1800" b="1" i="0" strike="noStrike" cap="none" spc="0" baseline="0" dirty="0">
                <a:solidFill>
                  <a:srgbClr val="000000"/>
                </a:solidFill>
                <a:effectLst/>
                <a:latin typeface="Helvetica"/>
                <a:ea typeface="Helvetica"/>
                <a:cs typeface="Helvetica"/>
              </a:rPr>
              <a:t>Prioritet je naučiti kako se zaštititi od profesionalnih zdravstvenih rizika na poslu.</a:t>
            </a:r>
          </a:p>
          <a:p>
            <a:pPr>
              <a:lnSpc>
                <a:spcPts val="2400"/>
              </a:lnSpc>
            </a:pPr>
            <a:r>
              <a:rPr lang="hr" sz="1800" b="0" i="0" strike="noStrike" cap="none" spc="0" baseline="0" dirty="0">
                <a:solidFill>
                  <a:srgbClr val="000000"/>
                </a:solidFill>
                <a:effectLst/>
                <a:latin typeface="Helvetica"/>
                <a:ea typeface="Helvetica"/>
                <a:cs typeface="Helvetica"/>
              </a:rPr>
              <a:t>U ovoj PowerPoint obuci </a:t>
            </a:r>
            <a:r>
              <a:rPr lang="hr" sz="1800" dirty="0">
                <a:solidFill>
                  <a:srgbClr val="000000"/>
                </a:solidFill>
                <a:latin typeface="Helvetica"/>
                <a:ea typeface="Helvetica"/>
                <a:cs typeface="Helvetica"/>
              </a:rPr>
              <a:t>naučit ćete</a:t>
            </a:r>
            <a:r>
              <a:rPr lang="hr" sz="1800" b="0" i="0" strike="noStrike" cap="none" spc="0" baseline="0" dirty="0">
                <a:solidFill>
                  <a:srgbClr val="000000"/>
                </a:solidFill>
                <a:effectLst/>
                <a:latin typeface="Helvetica"/>
                <a:ea typeface="Helvetica"/>
                <a:cs typeface="Helvetica"/>
              </a:rPr>
              <a:t>:</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Kako se koristi monitoring prašine za prevenciju i kontrolu RCS-a</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Vrste monitoringa</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Koristi od monitoringa prašine</a:t>
            </a:r>
            <a:r>
              <a:rPr lang="hr" sz="1800" dirty="0">
                <a:solidFill>
                  <a:srgbClr val="000000"/>
                </a:solidFill>
                <a:latin typeface="Helvetica"/>
                <a:ea typeface="Helvetica"/>
                <a:cs typeface="Helvetica"/>
              </a:rPr>
              <a:t> </a:t>
            </a:r>
            <a:endParaRPr lang="hr"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endParaRPr lang="en-US" sz="180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lIns="91440" tIns="45720" rIns="91440" bIns="45720" anchor="t"/>
          <a:lstStyle/>
          <a:p>
            <a:pPr>
              <a:lnSpc>
                <a:spcPts val="2400"/>
              </a:lnSpc>
            </a:pPr>
            <a:r>
              <a:rPr lang="hr" sz="1800" b="0" i="0" strike="noStrike" cap="none" spc="0" baseline="0" dirty="0">
                <a:solidFill>
                  <a:srgbClr val="000000"/>
                </a:solidFill>
                <a:effectLst/>
                <a:latin typeface="Helvetica"/>
                <a:ea typeface="Helvetica"/>
                <a:cs typeface="Helvetica"/>
              </a:rPr>
              <a:t>Da </a:t>
            </a:r>
            <a:r>
              <a:rPr lang="hr" sz="1800" dirty="0">
                <a:solidFill>
                  <a:srgbClr val="000000"/>
                </a:solidFill>
                <a:latin typeface="Helvetica"/>
                <a:ea typeface="Helvetica"/>
                <a:cs typeface="Helvetica"/>
              </a:rPr>
              <a:t>podsjetimo</a:t>
            </a:r>
            <a:r>
              <a:rPr lang="hr" sz="1800" b="0" i="0" strike="noStrike" cap="none" spc="0" baseline="0" dirty="0">
                <a:solidFill>
                  <a:srgbClr val="000000"/>
                </a:solidFill>
                <a:effectLst/>
                <a:latin typeface="Helvetica"/>
                <a:ea typeface="Helvetica"/>
                <a:cs typeface="Helvetica"/>
              </a:rPr>
              <a:t>, ovo je pet glavnih tehnika kontrole prašine. Iako nisu direktno povezane sa monitoringom, važno je da ih zapamtite.</a:t>
            </a:r>
            <a:r>
              <a:rPr lang="hr" sz="1800" dirty="0">
                <a:solidFill>
                  <a:srgbClr val="000000"/>
                </a:solidFill>
                <a:latin typeface="Helvetica"/>
                <a:ea typeface="Helvetica"/>
                <a:cs typeface="Helvetica"/>
              </a:rPr>
              <a:t> </a:t>
            </a:r>
            <a:endParaRPr lang="hr" sz="1800" b="0" i="0" strike="noStrike" cap="none" spc="0" baseline="0">
              <a:solidFill>
                <a:srgbClr val="000000"/>
              </a:solidFill>
              <a:effectLst/>
              <a:latin typeface="Helvetica"/>
              <a:ea typeface="Helvetica"/>
              <a:cs typeface="Helvetica"/>
            </a:endParaRPr>
          </a:p>
          <a:p>
            <a:pPr>
              <a:lnSpc>
                <a:spcPts val="2400"/>
              </a:lnSpc>
            </a:pPr>
            <a:r>
              <a:rPr lang="hr" sz="1800" b="0" i="0" strike="noStrike" cap="none" spc="0" baseline="0" dirty="0">
                <a:solidFill>
                  <a:srgbClr val="000000"/>
                </a:solidFill>
                <a:effectLst/>
                <a:latin typeface="Helvetica"/>
                <a:ea typeface="Helvetica"/>
                <a:cs typeface="Helvetica"/>
              </a:rPr>
              <a:t>Rezultat monitoringa izloženosti prašini pomaže da se procjeni učinkovitost postojećih kontrolnih mjera, kao i da se prepoznaju situacije u kojima su možda potrebne dodatne kontrolne mjere.</a:t>
            </a:r>
          </a:p>
          <a:p>
            <a:pPr>
              <a:lnSpc>
                <a:spcPts val="2400"/>
              </a:lnSpc>
            </a:pPr>
            <a:endParaRPr lang="en-US" sz="200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hr" sz="1050" b="1" i="0" strike="noStrike" cap="none" spc="50" baseline="0" dirty="0">
                <a:solidFill>
                  <a:srgbClr val="EF9A2E"/>
                </a:solidFill>
                <a:effectLst/>
                <a:latin typeface="Futura Medium"/>
                <a:ea typeface="Futura Medium"/>
                <a:cs typeface="Futura Medium"/>
              </a:rPr>
              <a:t>DOBRA HIGIJENA / ODRŽAVANJE ČISTOĆE</a:t>
            </a:r>
          </a:p>
          <a:p>
            <a:r>
              <a:rPr lang="hr" sz="1200" b="0" i="0" strike="noStrike" cap="none" spc="0" baseline="0" dirty="0">
                <a:solidFill>
                  <a:srgbClr val="000000"/>
                </a:solidFill>
                <a:effectLst/>
                <a:latin typeface="Calibri"/>
                <a:ea typeface="Calibri"/>
                <a:cs typeface="Calibri"/>
              </a:rPr>
              <a:t>Pranje radne odjeće i usisavanje prašine koja nastaje tijekom procesa, sprečavaju njeno akumuliranje tijekom vremena – čisto radno mjesto je </a:t>
            </a:r>
            <a:r>
              <a:rPr lang="hr" sz="1200" dirty="0" err="1">
                <a:solidFill>
                  <a:srgbClr val="000000"/>
                </a:solidFill>
                <a:latin typeface="Calibri"/>
                <a:ea typeface="Calibri"/>
                <a:cs typeface="Calibri"/>
              </a:rPr>
              <a:t>sigurnoradno</a:t>
            </a:r>
            <a:r>
              <a:rPr lang="hr" sz="1200" b="0" i="0" strike="noStrike" cap="none" spc="0" baseline="0" dirty="0">
                <a:solidFill>
                  <a:srgbClr val="000000"/>
                </a:solidFill>
                <a:effectLst/>
                <a:latin typeface="Calibri"/>
                <a:ea typeface="Calibri"/>
                <a:cs typeface="Calibri"/>
              </a:rPr>
              <a:t> </a:t>
            </a:r>
            <a:r>
              <a:rPr lang="hr" sz="1200" dirty="0">
                <a:solidFill>
                  <a:srgbClr val="000000"/>
                </a:solidFill>
                <a:latin typeface="Calibri"/>
                <a:ea typeface="Calibri"/>
                <a:cs typeface="Calibri"/>
              </a:rPr>
              <a:t>mjesto</a:t>
            </a:r>
            <a:r>
              <a:rPr lang="hr" sz="1200" b="0" i="0" strike="noStrike" cap="none" spc="0" baseline="0" dirty="0">
                <a:solidFill>
                  <a:srgbClr val="000000"/>
                </a:solidFill>
                <a:effectLst/>
                <a:latin typeface="Calibri"/>
                <a:ea typeface="Calibri"/>
                <a:cs typeface="Calibri"/>
              </a:rPr>
              <a:t>.</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zamjena kontaminiranog zraka sustav.</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mjere nisu dovoljne da kontroliraju izloženost</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p:txBody>
          <a:bodyPr anchor="t"/>
          <a:lstStyle/>
          <a:p>
            <a:pPr>
              <a:lnSpc>
                <a:spcPct val="100000"/>
              </a:lnSpc>
            </a:pPr>
            <a:r>
              <a:rPr lang="hr" sz="2800" b="1" i="0" strike="noStrike" cap="none" spc="0" baseline="0">
                <a:solidFill>
                  <a:srgbClr val="F6A317"/>
                </a:solidFill>
                <a:effectLst/>
                <a:latin typeface="Helvetica"/>
                <a:ea typeface="Helvetica"/>
                <a:cs typeface="Helvetica"/>
              </a:rPr>
              <a:t>KAKO SE MONITORING PRAŠINE KORISTI DA SMANJI IZLOŽENOST RCS-U</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lIns="91440" tIns="45720" rIns="91440" bIns="45720" anchor="t"/>
          <a:lstStyle/>
          <a:p>
            <a:pPr>
              <a:lnSpc>
                <a:spcPts val="2400"/>
              </a:lnSpc>
            </a:pPr>
            <a:r>
              <a:rPr lang="hr" sz="1800" b="0" i="0" strike="noStrike" cap="none" spc="0" baseline="0" dirty="0">
                <a:solidFill>
                  <a:srgbClr val="000000"/>
                </a:solidFill>
                <a:effectLst/>
                <a:latin typeface="Helvetica"/>
                <a:ea typeface="Helvetica"/>
                <a:cs typeface="Helvetica"/>
              </a:rPr>
              <a:t>Od fabrika i kompanija koje rade sa materijalima koji sadrže kristalizirani </a:t>
            </a:r>
            <a:r>
              <a:rPr lang="hr" sz="1800" b="0" i="0" strike="noStrike" cap="none" spc="0" baseline="0" dirty="0" err="1">
                <a:solidFill>
                  <a:srgbClr val="000000"/>
                </a:solidFill>
                <a:effectLst/>
                <a:latin typeface="Helvetica"/>
                <a:ea typeface="Helvetica"/>
                <a:cs typeface="Helvetica"/>
              </a:rPr>
              <a:t>silicijum</a:t>
            </a:r>
            <a:r>
              <a:rPr lang="hr" sz="1800" b="0" i="0" strike="noStrike" cap="none" spc="0" baseline="0" dirty="0">
                <a:solidFill>
                  <a:srgbClr val="000000"/>
                </a:solidFill>
                <a:effectLst/>
                <a:latin typeface="Helvetica"/>
                <a:ea typeface="Helvetica"/>
                <a:cs typeface="Helvetica"/>
              </a:rPr>
              <a:t> zahtijeva se da redovno </a:t>
            </a:r>
            <a:r>
              <a:rPr lang="hr" sz="1800" dirty="0">
                <a:solidFill>
                  <a:srgbClr val="000000"/>
                </a:solidFill>
                <a:latin typeface="Helvetica"/>
                <a:ea typeface="Helvetica"/>
                <a:cs typeface="Helvetica"/>
              </a:rPr>
              <a:t>provjeravaju </a:t>
            </a:r>
            <a:r>
              <a:rPr lang="hr" sz="1800" b="0" i="0" strike="noStrike" cap="none" spc="0" baseline="0" dirty="0">
                <a:solidFill>
                  <a:srgbClr val="000000"/>
                </a:solidFill>
                <a:effectLst/>
                <a:latin typeface="Helvetica"/>
                <a:ea typeface="Helvetica"/>
                <a:cs typeface="Helvetica"/>
              </a:rPr>
              <a:t>nivo izloženosti prašini na radnom mjestu,</a:t>
            </a:r>
            <a:r>
              <a:rPr lang="hr" sz="1800" dirty="0">
                <a:solidFill>
                  <a:srgbClr val="000000"/>
                </a:solidFill>
                <a:latin typeface="Helvetica"/>
                <a:ea typeface="Helvetica"/>
                <a:cs typeface="Helvetica"/>
              </a:rPr>
              <a:t> </a:t>
            </a:r>
            <a:endParaRPr lang="hr" sz="1800" b="0" i="0" strike="noStrike" cap="none" spc="0" baseline="0">
              <a:solidFill>
                <a:srgbClr val="000000"/>
              </a:solidFill>
              <a:effectLst/>
              <a:latin typeface="Helvetica"/>
              <a:ea typeface="Helvetica"/>
              <a:cs typeface="Helvetica"/>
            </a:endParaRPr>
          </a:p>
          <a:p>
            <a:pPr>
              <a:lnSpc>
                <a:spcPts val="2400"/>
              </a:lnSpc>
            </a:pPr>
            <a:r>
              <a:rPr lang="hr" sz="1800" b="0" i="0" strike="noStrike" cap="none" spc="0" baseline="0" dirty="0">
                <a:solidFill>
                  <a:srgbClr val="000000"/>
                </a:solidFill>
                <a:effectLst/>
                <a:latin typeface="Helvetica"/>
                <a:ea typeface="Helvetica"/>
                <a:cs typeface="Helvetica"/>
              </a:rPr>
              <a:t>Monitoring prašine je proces kojim se sakupljaju podaci o kvaliteti zraka, na osnovu čega se određuje količina čestica prašine koje su prisutne u zraku na radnom mjestu.</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src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6857996"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KORISI OD MONITORINGA PRAŠINE</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lIns="91440" tIns="45720" rIns="91440" bIns="45720" anchor="t"/>
          <a:lstStyle/>
          <a:p>
            <a:pPr>
              <a:lnSpc>
                <a:spcPts val="2400"/>
              </a:lnSpc>
              <a:spcAft>
                <a:spcPts val="1000"/>
              </a:spcAft>
            </a:pPr>
            <a:r>
              <a:rPr lang="hr" sz="1800" b="0" i="0" strike="noStrike" cap="none" spc="0" baseline="0" dirty="0">
                <a:solidFill>
                  <a:srgbClr val="000000"/>
                </a:solidFill>
                <a:effectLst/>
                <a:latin typeface="Helvetica"/>
                <a:ea typeface="Helvetica"/>
                <a:cs typeface="Helvetica"/>
              </a:rPr>
              <a:t>Monitoring prašine omogućava kompanijama da:</a:t>
            </a:r>
          </a:p>
          <a:p>
            <a:pPr marL="342900" indent="-342900">
              <a:lnSpc>
                <a:spcPts val="2400"/>
              </a:lnSpc>
              <a:spcBef>
                <a:spcPct val="0"/>
              </a:spcBef>
              <a:spcAft>
                <a:spcPts val="600"/>
              </a:spcAft>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Procjene nivo zdravstvenoga rizika po zaposlene i pruže zaštite. </a:t>
            </a:r>
          </a:p>
          <a:p>
            <a:pPr marL="342900" indent="-342900">
              <a:lnSpc>
                <a:spcPts val="2400"/>
              </a:lnSpc>
              <a:spcBef>
                <a:spcPct val="0"/>
              </a:spcBef>
              <a:spcAft>
                <a:spcPts val="600"/>
              </a:spcAft>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Provjere je li nivo prašine unutar državnih ograničenja.</a:t>
            </a:r>
          </a:p>
          <a:p>
            <a:pPr marL="342900" indent="-342900">
              <a:lnSpc>
                <a:spcPts val="2400"/>
              </a:lnSpc>
              <a:spcBef>
                <a:spcPct val="0"/>
              </a:spcBef>
              <a:spcAft>
                <a:spcPts val="600"/>
              </a:spcAft>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Imaju kompletan uvid u nivo izloženosti u svojim pogonima (visoko i nisko izloženi radnici).</a:t>
            </a:r>
          </a:p>
          <a:p>
            <a:pPr marL="342900" indent="-342900">
              <a:lnSpc>
                <a:spcPts val="2400"/>
              </a:lnSpc>
              <a:spcBef>
                <a:spcPct val="0"/>
              </a:spcBef>
              <a:spcAft>
                <a:spcPts val="600"/>
              </a:spcAft>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Prepoznaju situacije koje </a:t>
            </a:r>
            <a:r>
              <a:rPr lang="hr" sz="1800" dirty="0">
                <a:solidFill>
                  <a:srgbClr val="000000"/>
                </a:solidFill>
                <a:latin typeface="Helvetica"/>
                <a:ea typeface="Helvetica"/>
                <a:cs typeface="Helvetica"/>
              </a:rPr>
              <a:t>zahtijevaju</a:t>
            </a:r>
            <a:r>
              <a:rPr lang="hr" sz="1800" b="0" i="0" strike="noStrike" cap="none" spc="0" baseline="0" dirty="0">
                <a:solidFill>
                  <a:srgbClr val="000000"/>
                </a:solidFill>
                <a:effectLst/>
                <a:latin typeface="Helvetica"/>
                <a:ea typeface="Helvetica"/>
                <a:cs typeface="Helvetica"/>
              </a:rPr>
              <a:t> dalju istragu ili primjenu dodatnih kontrolnih mjera u cilju smanjivanja izloženosti.</a:t>
            </a:r>
          </a:p>
          <a:p>
            <a:pPr marL="342900" indent="-342900">
              <a:lnSpc>
                <a:spcPts val="2400"/>
              </a:lnSpc>
              <a:spcBef>
                <a:spcPct val="0"/>
              </a:spcBef>
              <a:spcAft>
                <a:spcPts val="600"/>
              </a:spcAft>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Da kontroliraju rezultate/učinkovitost </a:t>
            </a:r>
            <a:r>
              <a:rPr lang="hr" sz="1800" b="0" i="0" strike="noStrike" cap="none" spc="0" baseline="0" dirty="0" err="1">
                <a:solidFill>
                  <a:srgbClr val="000000"/>
                </a:solidFill>
                <a:effectLst/>
                <a:latin typeface="Helvetica"/>
                <a:ea typeface="Helvetica"/>
                <a:cs typeface="Helvetica"/>
              </a:rPr>
              <a:t>primjenjenih</a:t>
            </a:r>
            <a:r>
              <a:rPr lang="hr" sz="1800" b="0" i="0" strike="noStrike" cap="none" spc="0" baseline="0" dirty="0">
                <a:solidFill>
                  <a:srgbClr val="000000"/>
                </a:solidFill>
                <a:effectLst/>
                <a:latin typeface="Helvetica"/>
                <a:ea typeface="Helvetica"/>
                <a:cs typeface="Helvetica"/>
              </a:rPr>
              <a:t> mjera kontrole prašine.</a:t>
            </a:r>
          </a:p>
          <a:p>
            <a:pPr marL="342900" indent="-342900">
              <a:lnSpc>
                <a:spcPts val="2400"/>
              </a:lnSpc>
              <a:spcBef>
                <a:spcPct val="0"/>
              </a:spcBef>
              <a:spcAft>
                <a:spcPts val="600"/>
              </a:spcAft>
              <a:buFont typeface="Arial" panose="020B0604020202020204" pitchFamily="34" charset="0"/>
              <a:buChar char="•"/>
            </a:pPr>
            <a:r>
              <a:rPr lang="hr" sz="1800" b="0" i="0" strike="noStrike" cap="none" spc="0" baseline="0" dirty="0" err="1">
                <a:solidFill>
                  <a:srgbClr val="000000"/>
                </a:solidFill>
                <a:effectLst/>
                <a:latin typeface="Helvetica"/>
                <a:ea typeface="Helvetica"/>
                <a:cs typeface="Helvetica"/>
              </a:rPr>
              <a:t>Dokumentuju</a:t>
            </a:r>
            <a:r>
              <a:rPr lang="hr" sz="1800" b="0" i="0" strike="noStrike" cap="none" spc="0" baseline="0" dirty="0">
                <a:solidFill>
                  <a:srgbClr val="000000"/>
                </a:solidFill>
                <a:effectLst/>
                <a:latin typeface="Helvetica"/>
                <a:ea typeface="Helvetica"/>
                <a:cs typeface="Helvetica"/>
              </a:rPr>
              <a:t> svoju usklađenost sa zakonskim obvezama.</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VRSTE MONITORINGA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lIns="91440" tIns="45720" rIns="91440" bIns="45720" anchor="t"/>
          <a:lstStyle/>
          <a:p>
            <a:pPr>
              <a:lnSpc>
                <a:spcPts val="2400"/>
              </a:lnSpc>
              <a:spcAft>
                <a:spcPts val="1000"/>
              </a:spcAft>
            </a:pPr>
            <a:r>
              <a:rPr lang="hr" sz="1800" b="0" i="0" strike="noStrike" cap="none" spc="0" baseline="0" dirty="0">
                <a:solidFill>
                  <a:srgbClr val="000000"/>
                </a:solidFill>
                <a:effectLst/>
                <a:latin typeface="Helvetica"/>
                <a:ea typeface="Helvetica"/>
                <a:cs typeface="Helvetica"/>
              </a:rPr>
              <a:t>Postoje dvije vrste monitoringa prašine koji se mogu koristiti samostalno ili kombinirano.</a:t>
            </a:r>
            <a:r>
              <a:rPr lang="hr" sz="1800" dirty="0">
                <a:solidFill>
                  <a:srgbClr val="000000"/>
                </a:solidFill>
                <a:latin typeface="Helvetica"/>
                <a:ea typeface="Helvetica"/>
                <a:cs typeface="Helvetica"/>
              </a:rPr>
              <a:t> </a:t>
            </a:r>
            <a:endParaRPr lang="hr" sz="1800" b="0" i="0" strike="noStrike" cap="none" spc="0" baseline="0">
              <a:solidFill>
                <a:srgbClr val="000000"/>
              </a:solidFill>
              <a:effectLst/>
              <a:latin typeface="Helvetica"/>
              <a:ea typeface="Helvetica"/>
              <a:cs typeface="Helvetica"/>
            </a:endParaRPr>
          </a:p>
          <a:p>
            <a:pPr>
              <a:lnSpc>
                <a:spcPts val="2400"/>
              </a:lnSpc>
            </a:pPr>
            <a:r>
              <a:rPr lang="hr" sz="1800" b="1" i="0" strike="noStrike" cap="none" spc="0" baseline="0" dirty="0">
                <a:solidFill>
                  <a:srgbClr val="000000"/>
                </a:solidFill>
                <a:effectLst/>
                <a:latin typeface="Helvetica"/>
                <a:ea typeface="Helvetica"/>
                <a:cs typeface="Helvetica"/>
              </a:rPr>
              <a:t>Personalni monitoring</a:t>
            </a:r>
          </a:p>
          <a:p>
            <a:pPr marL="342900" indent="-342900">
              <a:lnSpc>
                <a:spcPts val="2400"/>
              </a:lnSpc>
              <a:spcAft>
                <a:spcPts val="1000"/>
              </a:spcAft>
              <a:buFont typeface="Arial"/>
              <a:buChar char="•"/>
            </a:pPr>
            <a:r>
              <a:rPr lang="hr" sz="1800" b="0" i="0" strike="noStrike" cap="none" spc="0" baseline="0" dirty="0">
                <a:solidFill>
                  <a:srgbClr val="000000"/>
                </a:solidFill>
                <a:effectLst/>
                <a:latin typeface="Helvetica"/>
                <a:ea typeface="Helvetica"/>
                <a:cs typeface="Helvetica"/>
              </a:rPr>
              <a:t>Ova metoda zahtijeva da radnici nose na sebi opremu za monitoring (da bi se uzorkovao zrak unutar zone disanja radnika), obično tijekom redovne radne smjene.</a:t>
            </a:r>
          </a:p>
          <a:p>
            <a:pPr>
              <a:lnSpc>
                <a:spcPts val="2400"/>
              </a:lnSpc>
            </a:pPr>
            <a:r>
              <a:rPr lang="hr" sz="1800" b="1" i="0" strike="noStrike" cap="none" spc="0" baseline="0" dirty="0">
                <a:solidFill>
                  <a:srgbClr val="000000"/>
                </a:solidFill>
                <a:effectLst/>
                <a:latin typeface="Helvetica"/>
                <a:ea typeface="Helvetica"/>
                <a:cs typeface="Helvetica"/>
              </a:rPr>
              <a:t>Statički monitoring</a:t>
            </a:r>
          </a:p>
          <a:p>
            <a:pPr marL="342900" indent="-342900">
              <a:lnSpc>
                <a:spcPts val="2400"/>
              </a:lnSpc>
              <a:buFont typeface="Arial"/>
              <a:buChar char="•"/>
            </a:pPr>
            <a:r>
              <a:rPr lang="hr" sz="1800" b="0" i="0" strike="noStrike" cap="none" spc="0" baseline="0" dirty="0">
                <a:solidFill>
                  <a:srgbClr val="000000"/>
                </a:solidFill>
                <a:effectLst/>
                <a:latin typeface="Helvetica"/>
                <a:ea typeface="Helvetica"/>
                <a:cs typeface="Helvetica"/>
              </a:rPr>
              <a:t>Ova metoda se koristi da odredi </a:t>
            </a:r>
            <a:r>
              <a:rPr lang="hr" sz="1800" dirty="0">
                <a:solidFill>
                  <a:srgbClr val="000000"/>
                </a:solidFill>
                <a:latin typeface="Helvetica"/>
                <a:ea typeface="Helvetica"/>
                <a:cs typeface="Helvetica"/>
              </a:rPr>
              <a:t>kvaliteta </a:t>
            </a:r>
            <a:r>
              <a:rPr lang="hr" sz="1800" b="0" i="0" strike="noStrike" cap="none" spc="0" baseline="0" dirty="0">
                <a:solidFill>
                  <a:srgbClr val="000000"/>
                </a:solidFill>
                <a:effectLst/>
                <a:latin typeface="Helvetica"/>
                <a:ea typeface="Helvetica"/>
                <a:cs typeface="Helvetica"/>
              </a:rPr>
              <a:t>zraka u prostorima u kojima prašina u zraku predstavlja brigu. Proces uzorkovanja treba pokriti uobičajene radne sate zaposlenih.</a:t>
            </a:r>
            <a:r>
              <a:rPr lang="hr" sz="1800" dirty="0">
                <a:solidFill>
                  <a:srgbClr val="000000"/>
                </a:solidFill>
                <a:latin typeface="Helvetica"/>
                <a:ea typeface="Helvetica"/>
                <a:cs typeface="Helvetica"/>
              </a:rPr>
              <a:t> </a:t>
            </a:r>
            <a:endParaRPr lang="hr" sz="1800" b="0" i="0" strike="noStrike" cap="none" spc="0" baseline="0" dirty="0">
              <a:solidFill>
                <a:srgbClr val="000000"/>
              </a:solidFill>
              <a:effectLst/>
              <a:latin typeface="Helvetica"/>
              <a:ea typeface="Helvetica"/>
              <a:cs typeface="Helvetica"/>
            </a:endParaRPr>
          </a:p>
          <a:p>
            <a:pPr>
              <a:lnSpc>
                <a:spcPts val="2400"/>
              </a:lnSpc>
            </a:pPr>
            <a:endParaRPr lang="en-US" sz="180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hr" sz="2800" b="1" i="0" strike="noStrike" cap="none" spc="0" baseline="0" dirty="0">
                <a:solidFill>
                  <a:srgbClr val="F6A317"/>
                </a:solidFill>
                <a:effectLst/>
                <a:latin typeface="Helvetica"/>
                <a:ea typeface="Helvetica"/>
                <a:cs typeface="Helvetica"/>
              </a:rPr>
              <a:t>KAKO PERSONALNI MONITORING MOŽE UTJECATI NA VAS</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453624" cy="3201832"/>
          </a:xfrm>
        </p:spPr>
        <p:txBody>
          <a:bodyPr lIns="91440" tIns="45720" rIns="91440" bIns="45720" anchor="t"/>
          <a:lstStyle/>
          <a:p>
            <a:pPr>
              <a:lnSpc>
                <a:spcPts val="2400"/>
              </a:lnSpc>
            </a:pPr>
            <a:r>
              <a:rPr lang="hr" sz="1800" b="0" i="0" strike="noStrike" cap="none" spc="0" baseline="0" dirty="0">
                <a:solidFill>
                  <a:srgbClr val="000000"/>
                </a:solidFill>
                <a:effectLst/>
                <a:latin typeface="Helvetica"/>
                <a:ea typeface="Helvetica"/>
                <a:cs typeface="Helvetica"/>
              </a:rPr>
              <a:t>Monitoring prašine je odgovornost poslodavca, ali se od radnika može tražiti da učestvuju u tom procesu. U tim slučajevima: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Nosite opremu </a:t>
            </a:r>
            <a:r>
              <a:rPr lang="hr" sz="1800" dirty="0">
                <a:solidFill>
                  <a:srgbClr val="000000"/>
                </a:solidFill>
                <a:latin typeface="Helvetica"/>
                <a:ea typeface="Helvetica"/>
                <a:cs typeface="Helvetica"/>
              </a:rPr>
              <a:t>tijekom</a:t>
            </a:r>
            <a:r>
              <a:rPr lang="hr" sz="1800" b="0" i="0" strike="noStrike" cap="none" spc="0" baseline="0" dirty="0">
                <a:solidFill>
                  <a:srgbClr val="000000"/>
                </a:solidFill>
                <a:effectLst/>
                <a:latin typeface="Helvetica"/>
                <a:ea typeface="Helvetica"/>
                <a:cs typeface="Helvetica"/>
              </a:rPr>
              <a:t> svoje smjene koliko god je to moguće</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Nemojte mijenjati opremu za monitoring</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Vodite bilješke o aktivnostima i aktivnostima koje stvaraju prašinu tijekom </a:t>
            </a:r>
            <a:r>
              <a:rPr lang="hr" sz="1800" dirty="0">
                <a:solidFill>
                  <a:srgbClr val="000000"/>
                </a:solidFill>
                <a:latin typeface="Helvetica"/>
                <a:ea typeface="Helvetica"/>
                <a:cs typeface="Helvetica"/>
              </a:rPr>
              <a:t>smjene</a:t>
            </a:r>
            <a:r>
              <a:rPr lang="hr" sz="1800" b="0" i="0" strike="noStrike" cap="none" spc="0" baseline="0" dirty="0">
                <a:solidFill>
                  <a:srgbClr val="000000"/>
                </a:solidFill>
                <a:effectLst/>
                <a:latin typeface="Helvetica"/>
                <a:ea typeface="Helvetica"/>
                <a:cs typeface="Helvetica"/>
              </a:rPr>
              <a:t> (npr. greške, prosipanja)</a:t>
            </a:r>
          </a:p>
          <a:p>
            <a:pPr marL="342900" indent="-342900">
              <a:lnSpc>
                <a:spcPts val="2400"/>
              </a:lnSpc>
              <a:buFont typeface="Arial" panose="020B0604020202020204" pitchFamily="34" charset="0"/>
              <a:buChar char="•"/>
            </a:pPr>
            <a:endParaRPr lang="en-US" sz="180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REZULTATI MONITORINGA PRAŠINE</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843213"/>
            <a:ext cx="5453624" cy="3201832"/>
          </a:xfrm>
        </p:spPr>
        <p:txBody>
          <a:bodyPr lIns="91440" tIns="45720" rIns="91440" bIns="45720" anchor="t"/>
          <a:lstStyle/>
          <a:p>
            <a:pPr marL="342900" indent="-342900">
              <a:lnSpc>
                <a:spcPts val="2400"/>
              </a:lnSpc>
              <a:buFont typeface="Arial"/>
              <a:buChar char="•"/>
            </a:pPr>
            <a:r>
              <a:rPr lang="hr" sz="1800" b="0" i="0" strike="noStrike" cap="none" spc="0" baseline="0" dirty="0">
                <a:solidFill>
                  <a:srgbClr val="000000"/>
                </a:solidFill>
                <a:effectLst/>
                <a:latin typeface="Helvetica"/>
                <a:ea typeface="Helvetica"/>
                <a:cs typeface="Helvetica"/>
              </a:rPr>
              <a:t>Zaposleni imaju prava </a:t>
            </a:r>
            <a:r>
              <a:rPr lang="hr" sz="1800" dirty="0">
                <a:solidFill>
                  <a:srgbClr val="000000"/>
                </a:solidFill>
                <a:latin typeface="Helvetica"/>
                <a:ea typeface="Helvetica"/>
                <a:cs typeface="Helvetica"/>
              </a:rPr>
              <a:t>zatražiti</a:t>
            </a:r>
            <a:r>
              <a:rPr lang="hr" sz="1800" b="0" i="0" strike="noStrike" cap="none" spc="0" baseline="0" dirty="0">
                <a:solidFill>
                  <a:srgbClr val="000000"/>
                </a:solidFill>
                <a:effectLst/>
                <a:latin typeface="Helvetica"/>
                <a:ea typeface="Helvetica"/>
                <a:cs typeface="Helvetica"/>
              </a:rPr>
              <a:t> rezultate monitoringa prašine.</a:t>
            </a:r>
          </a:p>
          <a:p>
            <a:pPr marL="342900" indent="-342900">
              <a:lnSpc>
                <a:spcPts val="2400"/>
              </a:lnSpc>
              <a:buFont typeface="Arial"/>
              <a:buChar char="•"/>
            </a:pPr>
            <a:r>
              <a:rPr lang="hr" sz="1800" b="0" i="0" strike="noStrike" cap="none" spc="0" baseline="0" dirty="0">
                <a:solidFill>
                  <a:srgbClr val="000000"/>
                </a:solidFill>
                <a:effectLst/>
                <a:latin typeface="Helvetica"/>
                <a:ea typeface="Helvetica"/>
                <a:cs typeface="Helvetica"/>
              </a:rPr>
              <a:t>Poslodavac mora pružiti informacije o rezultatima monitoringa prašine tokom obuke.</a:t>
            </a:r>
          </a:p>
          <a:p>
            <a:pPr marL="342900" indent="-342900">
              <a:lnSpc>
                <a:spcPts val="2400"/>
              </a:lnSpc>
              <a:buFont typeface="Arial"/>
              <a:buChar char="•"/>
            </a:pPr>
            <a:r>
              <a:rPr lang="hr" sz="1800" b="0" i="0" strike="noStrike" cap="none" spc="0" baseline="0" dirty="0">
                <a:solidFill>
                  <a:srgbClr val="000000"/>
                </a:solidFill>
                <a:effectLst/>
                <a:latin typeface="Helvetica"/>
                <a:ea typeface="Helvetica"/>
                <a:cs typeface="Helvetica"/>
              </a:rPr>
              <a:t>Svijest o izloženosti rizicima od prašine omogućava radnicima da poduzmu učinkovite mjere da ih </a:t>
            </a:r>
            <a:r>
              <a:rPr lang="hr" sz="1800" dirty="0">
                <a:solidFill>
                  <a:srgbClr val="000000"/>
                </a:solidFill>
                <a:latin typeface="Helvetica"/>
                <a:ea typeface="Helvetica"/>
                <a:cs typeface="Helvetica"/>
              </a:rPr>
              <a:t>kontroliraju</a:t>
            </a:r>
            <a:r>
              <a:rPr lang="hr" sz="1800" b="0" i="0" strike="noStrike" cap="none" spc="0" baseline="0" dirty="0">
                <a:solidFill>
                  <a:srgbClr val="000000"/>
                </a:solidFill>
                <a:effectLst/>
                <a:latin typeface="Helvetica"/>
                <a:ea typeface="Helvetica"/>
                <a:cs typeface="Helvetica"/>
              </a:rPr>
              <a:t>.</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5" y="1640901"/>
            <a:ext cx="7002650"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PRILIKOM MONITORINGA PRAŠINE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9251177" cy="3230407"/>
          </a:xfrm>
        </p:spPr>
        <p:txBody>
          <a:bodyPr/>
          <a:lstStyle/>
          <a:p>
            <a:pPr>
              <a:lnSpc>
                <a:spcPct val="100000"/>
              </a:lnSpc>
            </a:pPr>
            <a:r>
              <a:rPr lang="hr" sz="1600" b="1" i="0" strike="noStrike" cap="none" spc="0" baseline="0" dirty="0">
                <a:solidFill>
                  <a:srgbClr val="000000"/>
                </a:solidFill>
                <a:effectLst/>
                <a:latin typeface="Helvetica"/>
                <a:ea typeface="Helvetica"/>
                <a:cs typeface="Helvetica"/>
              </a:rPr>
              <a:t>TREBA</a:t>
            </a:r>
          </a:p>
          <a:p>
            <a:pPr marL="285750" indent="-285750">
              <a:lnSpc>
                <a:spcPct val="100000"/>
              </a:lnSpc>
              <a:buSzPct val="85000"/>
              <a:buFont typeface=".Apple Color Emoji UI"/>
              <a:buChar char="✅"/>
            </a:pPr>
            <a:r>
              <a:rPr lang="hr" sz="1600" b="0" i="0" strike="noStrike" cap="none" spc="0" baseline="0" dirty="0">
                <a:solidFill>
                  <a:srgbClr val="000000"/>
                </a:solidFill>
                <a:effectLst/>
                <a:latin typeface="Helvetica"/>
                <a:ea typeface="Helvetica"/>
                <a:cs typeface="Helvetica"/>
              </a:rPr>
              <a:t>Nositi opremu za monitoring tijekom (idealno) čitave smene</a:t>
            </a:r>
          </a:p>
          <a:p>
            <a:pPr marL="285750" indent="-285750">
              <a:lnSpc>
                <a:spcPct val="100000"/>
              </a:lnSpc>
              <a:buSzPct val="85000"/>
              <a:buFont typeface=".Apple Color Emoji UI"/>
              <a:buChar char="✅"/>
            </a:pPr>
            <a:r>
              <a:rPr lang="hr" sz="1600" b="0" i="0" strike="noStrike" cap="none" spc="0" baseline="0" dirty="0">
                <a:solidFill>
                  <a:srgbClr val="000000"/>
                </a:solidFill>
                <a:effectLst/>
                <a:latin typeface="Helvetica"/>
                <a:ea typeface="Helvetica"/>
                <a:cs typeface="Helvetica"/>
              </a:rPr>
              <a:t>Voditi bilješke o aktivnostima i incidentima tokom smjene (npr. prosipanja i nezgode) </a:t>
            </a:r>
          </a:p>
          <a:p>
            <a:pPr marL="285750" indent="-285750">
              <a:lnSpc>
                <a:spcPct val="100000"/>
              </a:lnSpc>
              <a:spcAft>
                <a:spcPts val="1000"/>
              </a:spcAft>
              <a:buSzPct val="85000"/>
              <a:buFont typeface=".Apple Color Emoji UI"/>
              <a:buChar char="✅"/>
            </a:pPr>
            <a:r>
              <a:rPr lang="hr" sz="1600" b="0" i="0" strike="noStrike" cap="none" spc="0" baseline="0" dirty="0">
                <a:solidFill>
                  <a:srgbClr val="000000"/>
                </a:solidFill>
                <a:effectLst/>
                <a:latin typeface="Helvetica"/>
                <a:ea typeface="Helvetica"/>
                <a:cs typeface="Helvetica"/>
              </a:rPr>
              <a:t>Tražiti rezultate monitoringa</a:t>
            </a:r>
          </a:p>
          <a:p>
            <a:pPr>
              <a:lnSpc>
                <a:spcPct val="100000"/>
              </a:lnSpc>
            </a:pPr>
            <a:r>
              <a:rPr lang="hr" sz="1600" b="1" i="0" strike="noStrike" cap="none" spc="0" baseline="0" dirty="0">
                <a:solidFill>
                  <a:srgbClr val="000000"/>
                </a:solidFill>
                <a:effectLst/>
                <a:latin typeface="Helvetica"/>
                <a:ea typeface="Helvetica"/>
                <a:cs typeface="Helvetica"/>
              </a:rPr>
              <a:t>NE TREBA</a:t>
            </a:r>
          </a:p>
          <a:p>
            <a:pPr marL="285750" indent="-285750">
              <a:lnSpc>
                <a:spcPct val="100000"/>
              </a:lnSpc>
              <a:buSzPct val="85000"/>
              <a:buFont typeface=".Apple Color Emoji UI"/>
              <a:buChar char="❌"/>
            </a:pPr>
            <a:r>
              <a:rPr lang="hr" sz="1600" b="0" i="0" strike="noStrike" cap="none" spc="0" baseline="0" dirty="0">
                <a:solidFill>
                  <a:srgbClr val="000000"/>
                </a:solidFill>
                <a:effectLst/>
                <a:latin typeface="Helvetica"/>
                <a:ea typeface="Helvetica"/>
                <a:cs typeface="Helvetica"/>
              </a:rPr>
              <a:t>Mijenjati opremu za montoring prašine</a:t>
            </a:r>
          </a:p>
          <a:p>
            <a:pPr marL="285750" indent="-285750">
              <a:lnSpc>
                <a:spcPct val="100000"/>
              </a:lnSpc>
              <a:buSzPct val="85000"/>
              <a:buFont typeface=".Apple Color Emoji UI"/>
              <a:buChar char="❌"/>
            </a:pPr>
            <a:r>
              <a:rPr lang="hr" sz="1600" b="0" i="0" strike="noStrike" cap="none" spc="0" baseline="0" dirty="0">
                <a:solidFill>
                  <a:srgbClr val="FF0000"/>
                </a:solidFill>
                <a:effectLst/>
                <a:latin typeface="Helvetica"/>
                <a:ea typeface="Helvetica"/>
                <a:cs typeface="Helvetica"/>
              </a:rPr>
              <a:t>Tekst za predavača – Dodajte dodatne informacije relevantne u vašem radnom kontekstu</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33223" cy="3682369"/>
          </a:xfrm>
        </p:spPr>
        <p:txBody>
          <a:bodyPr lIns="91440" tIns="45720" rIns="91440" bIns="45720" anchor="t"/>
          <a:lstStyle/>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Monitoring prašine nije odgovornost radnika, ali je znanje o procesu monitoringa prašine važno za sve koji rade sa materijalima koji sadrže kristalizirani silicijum.</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Monitoring prašine je važan čimbenik zaštite zdravlja zaposlenih.</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Od radnika se može tražiti da učestvuju u procesu monitoringa prašine.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Radnici imaju prava </a:t>
            </a:r>
            <a:r>
              <a:rPr lang="hr" sz="1800" dirty="0">
                <a:solidFill>
                  <a:srgbClr val="000000"/>
                </a:solidFill>
                <a:latin typeface="Helvetica"/>
                <a:ea typeface="Helvetica"/>
                <a:cs typeface="Helvetica"/>
              </a:rPr>
              <a:t>zatražiti</a:t>
            </a:r>
            <a:r>
              <a:rPr lang="hr" sz="1800" b="0" i="0" strike="noStrike" cap="none" spc="0" baseline="0" dirty="0">
                <a:solidFill>
                  <a:srgbClr val="000000"/>
                </a:solidFill>
                <a:effectLst/>
                <a:latin typeface="Helvetica"/>
                <a:ea typeface="Helvetica"/>
                <a:cs typeface="Helvetica"/>
              </a:rPr>
              <a:t> pristup rezultatima monitoringa prašine, na šta treba biti ukazano </a:t>
            </a:r>
            <a:r>
              <a:rPr lang="hr" sz="1800" dirty="0">
                <a:solidFill>
                  <a:srgbClr val="000000"/>
                </a:solidFill>
                <a:latin typeface="Helvetica"/>
                <a:ea typeface="Helvetica"/>
                <a:cs typeface="Helvetica"/>
              </a:rPr>
              <a:t>tijekom</a:t>
            </a:r>
            <a:r>
              <a:rPr lang="hr" sz="1800" b="0" i="0" strike="noStrike" cap="none" spc="0" baseline="0" dirty="0">
                <a:solidFill>
                  <a:srgbClr val="000000"/>
                </a:solidFill>
                <a:effectLst/>
                <a:latin typeface="Helvetica"/>
                <a:ea typeface="Helvetica"/>
                <a:cs typeface="Helvetica"/>
              </a:rPr>
              <a:t> obuke.</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24384" cy="3682369"/>
          </a:xfrm>
        </p:spPr>
        <p:txBody>
          <a:bodyPr/>
          <a:lstStyle/>
          <a:p>
            <a:pPr>
              <a:lnSpc>
                <a:spcPts val="2400"/>
              </a:lnSpc>
            </a:pPr>
            <a:r>
              <a:rPr lang="hr" sz="1800" b="0" i="0" strike="noStrike" cap="none" spc="0" baseline="0" dirty="0">
                <a:solidFill>
                  <a:srgbClr val="000000"/>
                </a:solidFill>
                <a:effectLst/>
                <a:latin typeface="Helvetica"/>
                <a:ea typeface="Helvetica"/>
                <a:cs typeface="Helvetica"/>
              </a:rPr>
              <a:t>Koristite ovaj slajd da napravite prilagođenu obuku specifičnu za radno okruženje ili kontekst.</a:t>
            </a:r>
          </a:p>
          <a:p>
            <a:pPr>
              <a:lnSpc>
                <a:spcPts val="2400"/>
              </a:lnSpc>
            </a:pPr>
            <a:r>
              <a:rPr lang="hr" sz="1800" b="0" i="0" strike="noStrike" cap="none" spc="0" baseline="0" dirty="0">
                <a:solidFill>
                  <a:srgbClr val="000000"/>
                </a:solidFill>
                <a:effectLst/>
                <a:latin typeface="Helvetica"/>
                <a:ea typeface="Helvetica"/>
                <a:cs typeface="Helvetica"/>
              </a:rPr>
              <a:t>Da promjenite sliku, desni klik &gt; promjeni sliku &gt; iz datoteke.</a:t>
            </a:r>
          </a:p>
          <a:p>
            <a:pPr>
              <a:lnSpc>
                <a:spcPts val="2400"/>
              </a:lnSpc>
            </a:pPr>
            <a:r>
              <a:rPr lang="hr" sz="1800" b="0" i="0" strike="noStrike" cap="none" spc="0" baseline="0" dirty="0">
                <a:solidFill>
                  <a:srgbClr val="000000"/>
                </a:solidFill>
                <a:effectLst/>
                <a:latin typeface="Helvetica"/>
                <a:ea typeface="Helvetica"/>
                <a:cs typeface="Helvetica"/>
              </a:rPr>
              <a:t>Da napravite još slajdova, kliknite na „Novi slajd“ na gornjem jezičku.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DODATNI MATERIJALI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3" history="0"/>
              </a:rPr>
              <a:t>Dobra praksa monitoringa prašine (zadatak 2.3.1)</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3" history="0"/>
              </a:rPr>
              <a:t>Dobra praksa monitoringa prašine u realnom vremenu (zadatak 2.3.2)</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4"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5" history="0"/>
              </a:rPr>
              <a:t>NEPSI Vodič za SME</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hr" b="0" i="0" strike="noStrike" cap="none" spc="0" baseline="0" dirty="0">
                <a:solidFill>
                  <a:srgbClr val="000000"/>
                </a:solidFill>
                <a:effectLst/>
                <a:latin typeface="Calibri"/>
                <a:ea typeface="Calibri"/>
                <a:cs typeface="Calibri"/>
              </a:rPr>
              <a:t>Posjetite </a:t>
            </a:r>
            <a:r>
              <a:rPr lang="hr" b="1" i="0" strike="noStrike" cap="none" spc="0" baseline="0" dirty="0">
                <a:solidFill>
                  <a:srgbClr val="000000"/>
                </a:solidFill>
                <a:effectLst/>
                <a:latin typeface="Calibri"/>
                <a:ea typeface="Calibri"/>
                <a:cs typeface="Calibri"/>
              </a:rPr>
              <a:t>NEPSI platformu za e-učenje na</a:t>
            </a:r>
            <a:r>
              <a:rPr lang="hr" b="0" i="0" strike="noStrike" cap="none" spc="0" baseline="0" dirty="0">
                <a:solidFill>
                  <a:srgbClr val="000000"/>
                </a:solidFill>
                <a:effectLst/>
                <a:latin typeface="Calibri"/>
                <a:ea typeface="Calibri"/>
                <a:cs typeface="Calibri"/>
              </a:rPr>
              <a:t> </a:t>
            </a:r>
            <a:r>
              <a:rPr lang="hr" b="0" i="0" strike="noStrike" cap="none" spc="0" baseline="0" dirty="0">
                <a:solidFill>
                  <a:srgbClr val="000000"/>
                </a:solidFill>
                <a:effectLst/>
                <a:latin typeface="Calibri"/>
                <a:ea typeface="Calibri"/>
                <a:cs typeface="Calibri"/>
                <a:hlinkClick r:id="rId6" history="0"/>
              </a:rPr>
              <a:t>training.nepsi.eu</a:t>
            </a:r>
            <a:r>
              <a:rPr lang="hr"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61D1D33B-9CAA-4309-9B01-F6E72F0275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28</TotalTime>
  <Words>971</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54</cp:revision>
  <dcterms:created xsi:type="dcterms:W3CDTF">2020-06-24T14:35:04Z</dcterms:created>
  <dcterms:modified xsi:type="dcterms:W3CDTF">2024-11-13T12:25:20Z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