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549"/>
    <p:restoredTop sz="88844"/>
  </p:normalViewPr>
  <p:slideViewPr>
    <p:cSldViewPr snapToGrid="0" snapToObjects="1">
      <p:cViewPr varScale="1">
        <p:scale>
          <a:sx n="109" d="100"/>
          <a:sy n="109" d="100"/>
        </p:scale>
        <p:origin x="48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s" sz="1800" b="0" i="0" strike="noStrike" cap="none" spc="0" baseline="0">
                <a:solidFill>
                  <a:srgbClr val="000000"/>
                </a:solidFill>
                <a:effectLst/>
                <a:latin typeface="Calibri"/>
                <a:ea typeface="Calibri"/>
                <a:cs typeface="Calibri"/>
              </a:rPr>
              <a:t>La exposición excesiva a la sílice cristalina respirable (SCR) puede provocar problemas graves de salud a largo plazo a los trabajadores. Por ello, es importante que todos los trabajadores estén informados sobre las buenas prácticas para limitar o eliminar su exposición al polvo de sílice.</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Por ejemplo, cuando llevamos a cabo procesos de alta energía en minerales que contienen sílice cristalina, usar un dispositivo que contenga un sistema de extracción de polvo o con agua. (Ver imagen de arriba.)</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8242663" y="429114"/>
            <a:ext cx="357468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s" sz="1400" b="1" i="0" strike="noStrike" cap="none" spc="0" baseline="0" dirty="0">
                <a:solidFill>
                  <a:srgbClr val="F6A317"/>
                </a:solidFill>
                <a:effectLst/>
                <a:latin typeface="Helvetica"/>
                <a:ea typeface="Helvetica"/>
                <a:cs typeface="Helvetica"/>
              </a:rPr>
              <a:t>FORMACIÓN DE BUENAS PRÁCTICAS PARA TRABAJAR CON MATERIALS QUE CONTENGAN SÍLICE CRISTALINA</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s" sz="1000" b="0" i="0" strike="noStrike" cap="none" spc="0" baseline="0">
                <a:solidFill>
                  <a:srgbClr val="000000"/>
                </a:solidFill>
                <a:effectLst/>
                <a:latin typeface="Helvetica"/>
                <a:ea typeface="Helvetica"/>
                <a:cs typeface="Helvetica"/>
              </a:rPr>
              <a:t>Este paquete de formación se ha desarrollado como parte de la Guía de Buenas Prácticas de NEPSI – Consulte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7534275" cy="1592826"/>
          </a:xfrm>
        </p:spPr>
        <p:txBody>
          <a:bodyPr anchor="t"/>
          <a:lstStyle/>
          <a:p>
            <a:pPr>
              <a:lnSpc>
                <a:spcPct val="100000"/>
              </a:lnSpc>
            </a:pPr>
            <a:r>
              <a:rPr lang="es" sz="3000" b="1" i="0" strike="noStrike" cap="none" spc="0" baseline="0" dirty="0">
                <a:solidFill>
                  <a:srgbClr val="FFFFFF"/>
                </a:solidFill>
                <a:effectLst/>
                <a:latin typeface="Helvetica"/>
                <a:ea typeface="Helvetica"/>
                <a:cs typeface="Helvetica"/>
              </a:rPr>
              <a:t>FORMACIÓN DE BUENAS PRÁCTICAS PARA TRABAJAR CON MATERIALES QUE CONTENGAN SÍLICE CRISTALINA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5011387" y="154379"/>
            <a:ext cx="6757060"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PREÁMBULO (PARA EL INSTRUCTOR)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s-ES" sz="1800" dirty="0">
                <a:latin typeface="Helvetica"/>
                <a:cs typeface="Helvetica"/>
              </a:rPr>
              <a:t>Como parte de su formación para implementar las Buenas Prácticas de NEPSI, NEPSI ha desarrollado una serie de recursos formativos.</a:t>
            </a:r>
          </a:p>
          <a:p>
            <a:pPr>
              <a:lnSpc>
                <a:spcPts val="2400"/>
              </a:lnSpc>
            </a:pPr>
            <a:r>
              <a:rPr lang="es-ES" sz="1800" dirty="0">
                <a:latin typeface="Helvetica"/>
                <a:cs typeface="Helvetica"/>
              </a:rPr>
              <a:t>Cada paquete de formación en PowerPoint trata sobre un tema relevante para los trabajadores de todos los sectores que utilizan materiales que contienen sílice cristalina. Los paquetes proporcionan información sobre los riesgos de la exposición al polvo relacionados con el tema, junto con las buenas prácticas y medidas disponibles para reducirlos. El propósito de la formación es informar y formar a los trabajadores para que puedan utilizar las medidas de control de forma eficaz y reducir así su exposición a la sílice cristalina respirable (SCR) en su puesto de trabajo.</a:t>
            </a:r>
          </a:p>
          <a:p>
            <a:pPr>
              <a:lnSpc>
                <a:spcPts val="2400"/>
              </a:lnSpc>
            </a:pPr>
            <a:r>
              <a:rPr lang="es-ES" sz="1800" dirty="0">
                <a:latin typeface="Helvetica"/>
                <a:cs typeface="Helvetica"/>
              </a:rPr>
              <a:t>Use la plantilla en blanco y los marcadores de posición para añadir información adicional a este paquete de formación.</a:t>
            </a:r>
          </a:p>
        </p:txBody>
      </p:sp>
    </p:spTree>
    <p:extLst>
      <p:ext uri="{BB962C8B-B14F-4D97-AF65-F5344CB8AC3E}">
        <p14:creationId xmlns:p14="http://schemas.microsoft.com/office/powerpoint/2010/main" val="397664140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IMPORTANTE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s" sz="1800" b="0" i="0" strike="noStrike" cap="none" spc="0" baseline="0" dirty="0">
                <a:solidFill>
                  <a:srgbClr val="000000"/>
                </a:solidFill>
                <a:effectLst/>
                <a:latin typeface="Helvetica"/>
                <a:ea typeface="Helvetica"/>
                <a:cs typeface="Helvetica"/>
              </a:rPr>
              <a:t>El contenido de la información de este PowerPoint de formación es de carácter orientativo e informativo. No se trata de una norma o reglamentación, y tampoco crea ninguna obligación legal ni altera las obligaciones existentes creadas por la legislación y las políticas.</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INTRODUCCIÓN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ct val="100000"/>
              </a:lnSpc>
            </a:pPr>
            <a:r>
              <a:rPr lang="es" sz="1800" b="1" i="0" strike="noStrike" cap="none" spc="0" baseline="0" dirty="0">
                <a:solidFill>
                  <a:srgbClr val="000000"/>
                </a:solidFill>
                <a:effectLst/>
                <a:latin typeface="Helvetica"/>
                <a:ea typeface="Helvetica"/>
                <a:cs typeface="Helvetica"/>
              </a:rPr>
              <a:t>Aprender a protegerse a uno mismo contra los riesgos relacionados con el trabajo es una prioridad.</a:t>
            </a:r>
            <a:endParaRPr lang="en-US" sz="1800" b="1" dirty="0"/>
          </a:p>
          <a:p>
            <a:pPr>
              <a:lnSpc>
                <a:spcPct val="100000"/>
              </a:lnSpc>
            </a:pPr>
            <a:r>
              <a:rPr lang="es" sz="1800" b="0" i="0" strike="noStrike" cap="none" spc="0" baseline="0" dirty="0">
                <a:solidFill>
                  <a:srgbClr val="000000"/>
                </a:solidFill>
                <a:effectLst/>
                <a:latin typeface="Helvetica"/>
                <a:ea typeface="Helvetica"/>
                <a:cs typeface="Helvetica"/>
              </a:rPr>
              <a:t>En este PowerPoint de formación, le informaremos sobre:</a:t>
            </a:r>
          </a:p>
          <a:p>
            <a:pPr marL="285750" indent="-28575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Medidas de control básicas para prevenir o minimizar la exposición al polvo dañino de sílice cristalina respirable (SCR).</a:t>
            </a:r>
          </a:p>
          <a:p>
            <a:pPr marL="285750" indent="-285750">
              <a:lnSpc>
                <a:spcPct val="100000"/>
              </a:lnSpc>
              <a:buFont typeface="Arial" panose="020B0604020202020204" pitchFamily="34" charset="0"/>
              <a:buChar char="•"/>
            </a:pPr>
            <a:r>
              <a:rPr lang="es" sz="1800" b="0" i="0" strike="noStrike" cap="none" spc="0" baseline="0" dirty="0">
                <a:solidFill>
                  <a:srgbClr val="FF0000"/>
                </a:solidFill>
                <a:effectLst/>
                <a:latin typeface="Helvetica"/>
                <a:ea typeface="Helvetica"/>
                <a:cs typeface="Helvetica"/>
              </a:rPr>
              <a:t>Texto a rellenar por parte del formador – si ha añadido una diapositiva personalizada, inserte un breve resumen del material contextual</a:t>
            </a:r>
          </a:p>
          <a:p>
            <a:pPr marL="285750" indent="-285750">
              <a:lnSpc>
                <a:spcPct val="100000"/>
              </a:lnSpc>
              <a:buFont typeface="Arial" panose="020B0604020202020204" pitchFamily="34" charset="0"/>
              <a:buChar char="•"/>
            </a:pPr>
            <a:endParaRPr lang="en-US" sz="1800" dirty="0"/>
          </a:p>
        </p:txBody>
      </p:sp>
      <p:pic>
        <p:nvPicPr>
          <p:cNvPr id="6" name="Picture Placeholder 8" descr="Construction worker">
            <a:extLst>
              <a:ext uri="{FF2B5EF4-FFF2-40B4-BE49-F238E27FC236}">
                <a16:creationId xmlns:a16="http://schemas.microsoft.com/office/drawing/2014/main" id="{45E91E4C-DEF6-8ABD-74DD-E20843F3A8F7}"/>
              </a:ext>
            </a:extLst>
          </p:cNvPr>
          <p:cNvPicPr>
            <a:picLocks noGrp="1" noChangeAspect="1"/>
          </p:cNvPicPr>
          <p:nvPr>
            <p:ph type="pic" sz="quarter" idx="12"/>
          </p:nvPr>
        </p:nvPicPr>
        <p:blipFill>
          <a:blip r:embed="rId3">
            <a:extLst>
              <a:ext uri="{96DAC541-7B7A-43D3-8B79-37D633B846F1}">
                <asvg:svgBlip xmlns:asvg="http://schemas.microsoft.com/office/drawing/2016/SVG/main" r:embed="rId4"/>
              </a:ext>
            </a:extLst>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28581"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TÉCNICAS DE CONTROL DEL POLVO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es" sz="1800" b="0" i="0" strike="noStrike" cap="none" spc="0" baseline="0" dirty="0">
                <a:solidFill>
                  <a:srgbClr val="000000"/>
                </a:solidFill>
                <a:effectLst/>
                <a:latin typeface="Helvetica"/>
                <a:ea typeface="Helvetica"/>
                <a:cs typeface="Helvetica"/>
              </a:rPr>
              <a:t>Existen cinco técnicas principales de control del polvo que se usan para manejar la SCR y que forman parte de las Buenas Prácticas de NEPSI.</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34063" cy="184588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BUENA HIGIENE / LIMPIEZA</a:t>
            </a:r>
          </a:p>
          <a:p>
            <a:r>
              <a:rPr lang="es" sz="1200" b="0" i="0" strike="noStrike" cap="none" spc="0" baseline="0">
                <a:solidFill>
                  <a:srgbClr val="000000"/>
                </a:solidFill>
                <a:effectLst/>
                <a:latin typeface="Calibri"/>
                <a:ea typeface="Calibri"/>
                <a:cs typeface="Calibri"/>
              </a:rPr>
              <a:t>El lavado de la ropa de trabajo y la aspiración del polvo producido por los procesos evita la acumulación de polvo a lo largo del tiempo. Un lugar de trabajo limpio es un lugar seguro.</a:t>
            </a:r>
          </a:p>
          <a:p>
            <a:endParaRPr lang="en-US"/>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CIERRE</a:t>
            </a:r>
          </a:p>
          <a:p>
            <a:pPr>
              <a:spcAft>
                <a:spcPts val="300"/>
              </a:spcAft>
            </a:pPr>
            <a:r>
              <a:rPr lang="es" sz="1200" b="0" i="0" strike="noStrike" cap="none" spc="0" baseline="0">
                <a:solidFill>
                  <a:srgbClr val="000000"/>
                </a:solidFill>
                <a:effectLst/>
                <a:latin typeface="Calibri"/>
                <a:ea typeface="Calibri"/>
                <a:cs typeface="Calibri"/>
              </a:rPr>
              <a:t>Llevar a cabo procesos que generen SCR en un entorno sellado evita la exposición al polvo en origen.</a:t>
            </a:r>
          </a:p>
          <a:p>
            <a:pPr>
              <a:spcAft>
                <a:spcPts val="300"/>
              </a:spcAft>
            </a:pPr>
            <a:endParaRPr lang="en-US"/>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249692" cy="1031051"/>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EXTRACCIÓN / VENTILACIÓN</a:t>
            </a:r>
          </a:p>
          <a:p>
            <a:pPr>
              <a:spcAft>
                <a:spcPts val="300"/>
              </a:spcAft>
            </a:pPr>
            <a:r>
              <a:rPr lang="es" sz="1200" b="0" i="0" strike="noStrike" cap="none" spc="0" baseline="0" dirty="0">
                <a:solidFill>
                  <a:srgbClr val="000000"/>
                </a:solidFill>
                <a:effectLst/>
                <a:latin typeface="Calibri"/>
                <a:ea typeface="Calibri"/>
                <a:cs typeface="Calibri"/>
              </a:rPr>
              <a:t>Captar </a:t>
            </a:r>
            <a:r>
              <a:rPr lang="es" sz="1200" dirty="0">
                <a:solidFill>
                  <a:srgbClr val="000000"/>
                </a:solidFill>
                <a:latin typeface="Calibri"/>
                <a:ea typeface="Calibri"/>
                <a:cs typeface="Calibri"/>
              </a:rPr>
              <a:t>la SCR</a:t>
            </a:r>
            <a:r>
              <a:rPr lang="es" sz="1200" b="0" i="0" strike="noStrike" cap="none" spc="0" baseline="0" dirty="0">
                <a:solidFill>
                  <a:srgbClr val="000000"/>
                </a:solidFill>
                <a:effectLst/>
                <a:latin typeface="Calibri"/>
                <a:ea typeface="Calibri"/>
                <a:cs typeface="Calibri"/>
              </a:rPr>
              <a:t> en origen, antes de que podamos estar expuestos, y sustituir el aire contaminado con aire limpio.</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EQUIPOS DE PROTECCIÓN</a:t>
            </a:r>
          </a:p>
          <a:p>
            <a:r>
              <a:rPr lang="es" sz="1200" b="0" i="0" strike="noStrike" cap="none" spc="0" baseline="0" dirty="0">
                <a:solidFill>
                  <a:srgbClr val="000000"/>
                </a:solidFill>
                <a:effectLst/>
                <a:latin typeface="Calibri"/>
                <a:ea typeface="Calibri"/>
                <a:cs typeface="Calibri"/>
              </a:rPr>
              <a:t>Los EPI (por ejemplo, las mascarillas), protegen a los trabajadores del polvo cuando todas las demás medidas de control son insuficientes para controlar los riesgos de exposición.</a:t>
            </a:r>
          </a:p>
          <a:p>
            <a:endParaRPr lang="en-US" dirty="0"/>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AGUA</a:t>
            </a:r>
          </a:p>
          <a:p>
            <a:pPr>
              <a:spcAft>
                <a:spcPts val="300"/>
              </a:spcAft>
            </a:pPr>
            <a:r>
              <a:rPr lang="es" sz="1200" b="0" i="0" strike="noStrike" cap="none" spc="0" baseline="0">
                <a:solidFill>
                  <a:srgbClr val="000000"/>
                </a:solidFill>
                <a:effectLst/>
                <a:latin typeface="Calibri"/>
                <a:ea typeface="Calibri"/>
                <a:cs typeface="Calibri"/>
              </a:rPr>
              <a:t>Que los procesos se realicen en un entorno húmedo evita que el polvo se transporte por el aire, ya que el agua captura las partículas.</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3548990" cy="850900"/>
          </a:xfrm>
        </p:spPr>
        <p:txBody>
          <a:bodyPr/>
          <a:lstStyle/>
          <a:p>
            <a:r>
              <a:rPr lang="es" sz="3000" b="1" i="0" strike="noStrike" cap="none" spc="0" baseline="0" dirty="0">
                <a:solidFill>
                  <a:srgbClr val="F6A317"/>
                </a:solidFill>
                <a:effectLst/>
                <a:latin typeface="Helvetica"/>
                <a:ea typeface="Helvetica"/>
                <a:cs typeface="Helvetica"/>
              </a:rPr>
              <a:t>LOS RIESGOS DE LA SCR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496457"/>
            <a:ext cx="5453624" cy="2938988"/>
          </a:xfrm>
        </p:spPr>
        <p:txBody>
          <a:bodyPr anchor="t"/>
          <a:lstStyle/>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Las buenas prácticas son fundamentales para protegernos contra la SCR.</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exposición a largo plazo a niveles altos de SCR puede causar enfermedades respiratorias incapacitantes.</a:t>
            </a:r>
          </a:p>
          <a:p>
            <a:pPr>
              <a:lnSpc>
                <a:spcPts val="2400"/>
              </a:lnSpc>
            </a:pPr>
            <a:r>
              <a:rPr lang="es" sz="1800" b="0" i="0" strike="noStrike" cap="none" spc="0" baseline="0" dirty="0">
                <a:solidFill>
                  <a:srgbClr val="000000"/>
                </a:solidFill>
                <a:effectLst/>
                <a:latin typeface="Helvetica"/>
                <a:ea typeface="Helvetica"/>
                <a:cs typeface="Helvetica"/>
              </a:rPr>
              <a:t>Es importante protegernos a diario de la exposición a este polvo transportado por el aire. </a:t>
            </a:r>
          </a:p>
          <a:p>
            <a:pPr>
              <a:lnSpc>
                <a:spcPts val="2400"/>
              </a:lnSpc>
            </a:pPr>
            <a:r>
              <a:rPr lang="es" sz="1800" b="0" i="0" strike="noStrike" cap="none" spc="0" baseline="0" dirty="0">
                <a:solidFill>
                  <a:srgbClr val="000000"/>
                </a:solidFill>
                <a:effectLst/>
                <a:latin typeface="Helvetica"/>
                <a:ea typeface="Helvetica"/>
                <a:cs typeface="Helvetica"/>
              </a:rPr>
              <a:t>Si seguimos ahora las siguientes buenas prácticas estamos protegiendo nuestra salud para el futuro.</a:t>
            </a:r>
          </a:p>
          <a:p>
            <a:pPr>
              <a:lnSpc>
                <a:spcPts val="2400"/>
              </a:lnSpc>
            </a:pPr>
            <a:r>
              <a:rPr lang="es" sz="1800" b="0" i="0" strike="noStrike" cap="none" spc="0" baseline="0" dirty="0">
                <a:solidFill>
                  <a:srgbClr val="000000"/>
                </a:solidFill>
                <a:effectLst/>
                <a:latin typeface="Helvetica"/>
                <a:ea typeface="Helvetica"/>
                <a:cs typeface="Helvetica"/>
              </a:rPr>
              <a:t>¿Cómo va a pasar su jubilación?</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5053930"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PREVENIR EL POLVO EN EL ORIGEN</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a:lstStyle/>
          <a:p>
            <a:pPr>
              <a:lnSpc>
                <a:spcPct val="100000"/>
              </a:lnSpc>
            </a:pPr>
            <a:r>
              <a:rPr lang="es" sz="1800" b="0" i="0" strike="noStrike" cap="none" spc="0" baseline="0" dirty="0">
                <a:solidFill>
                  <a:srgbClr val="000000"/>
                </a:solidFill>
                <a:effectLst/>
                <a:latin typeface="Helvetica"/>
                <a:ea typeface="Helvetica"/>
                <a:cs typeface="Helvetica"/>
              </a:rPr>
              <a:t>Antes que nada, deberíamos intentar reducir el posible polvo que se genere.</a:t>
            </a:r>
          </a:p>
          <a:p>
            <a:pPr>
              <a:lnSpc>
                <a:spcPct val="100000"/>
              </a:lnSpc>
            </a:pPr>
            <a:r>
              <a:rPr lang="es" sz="1800" b="0" i="0" strike="noStrike" cap="none" spc="0" baseline="0" dirty="0">
                <a:solidFill>
                  <a:srgbClr val="000000"/>
                </a:solidFill>
                <a:effectLst/>
                <a:latin typeface="Helvetica"/>
                <a:ea typeface="Helvetica"/>
                <a:cs typeface="Helvetica"/>
              </a:rPr>
              <a:t>Si no podemos evitar la generación de polvo, entonces la forma más efectiva de controlar el polvo es en el origen.</a:t>
            </a:r>
          </a:p>
          <a:p>
            <a:pPr>
              <a:lnSpc>
                <a:spcPct val="100000"/>
              </a:lnSpc>
            </a:pPr>
            <a:r>
              <a:rPr lang="es" sz="1800" b="0" i="0" strike="noStrike" cap="none" spc="0" baseline="0" dirty="0">
                <a:solidFill>
                  <a:srgbClr val="000000"/>
                </a:solidFill>
                <a:effectLst/>
                <a:latin typeface="Helvetica"/>
                <a:ea typeface="Helvetica"/>
                <a:cs typeface="Helvetica"/>
              </a:rPr>
              <a:t>Esto implica contener o separar el polvo del trabajador mediante una barrera o cierre, sistema de ventilación (por ejemplo, por extracción) y/o un sistema de supresión de agua.</a:t>
            </a:r>
          </a:p>
          <a:p>
            <a:pPr>
              <a:lnSpc>
                <a:spcPct val="100000"/>
              </a:lnSpc>
            </a:pPr>
            <a:endParaRPr lang="en-US" sz="1800" dirty="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923359"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RESOLVER INMEDIATAMENTE LOS DERRAMES  </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224462" cy="3682369"/>
          </a:xfrm>
        </p:spPr>
        <p:txBody>
          <a:bodyPr/>
          <a:lstStyle/>
          <a:p>
            <a:pPr>
              <a:lnSpc>
                <a:spcPts val="2400"/>
              </a:lnSpc>
              <a:spcAft>
                <a:spcPts val="1000"/>
              </a:spcAft>
            </a:pPr>
            <a:r>
              <a:rPr lang="es" sz="1800" b="0" i="0" strike="noStrike" cap="none" spc="0" baseline="0" dirty="0">
                <a:solidFill>
                  <a:srgbClr val="000000"/>
                </a:solidFill>
                <a:effectLst/>
                <a:latin typeface="Helvetica"/>
                <a:ea typeface="Helvetica"/>
                <a:cs typeface="Helvetica"/>
              </a:rPr>
              <a:t>Resolver los derrames de polvo (y sus causas) inmediatamente reducirá la posibilidad de que el polvo asentado se disperse en el aire.</a:t>
            </a:r>
          </a:p>
          <a:p>
            <a:pPr>
              <a:lnSpc>
                <a:spcPts val="2400"/>
              </a:lnSpc>
              <a:spcAft>
                <a:spcPts val="1000"/>
              </a:spcAft>
            </a:pPr>
            <a:r>
              <a:rPr lang="es" sz="1800" b="0" i="0" strike="noStrike" cap="none" spc="0" baseline="0" dirty="0">
                <a:solidFill>
                  <a:srgbClr val="000000"/>
                </a:solidFill>
                <a:effectLst/>
                <a:latin typeface="Helvetica"/>
                <a:ea typeface="Helvetica"/>
                <a:cs typeface="Helvetica"/>
              </a:rPr>
              <a:t>Las partículas respirables de polvo son invisibles a simple vista, a no ser que una potente fuente de luz las ilumine. El polvo puede quedar disperso en el aire durante días o semanas.</a:t>
            </a:r>
          </a:p>
          <a:p>
            <a:pPr>
              <a:lnSpc>
                <a:spcPts val="2400"/>
              </a:lnSpc>
            </a:pPr>
            <a:endParaRPr lang="en-US" sz="1800" dirty="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pPr>
              <a:lnSpc>
                <a:spcPct val="100000"/>
              </a:lnSpc>
              <a:spcBef>
                <a:spcPts val="0"/>
              </a:spcBef>
            </a:pPr>
            <a:r>
              <a:rPr lang="es" sz="3000" b="1" i="0" strike="noStrike" cap="none" spc="0" baseline="0" dirty="0">
                <a:solidFill>
                  <a:srgbClr val="F6A317"/>
                </a:solidFill>
                <a:effectLst/>
                <a:latin typeface="Helvetica"/>
                <a:ea typeface="Helvetica"/>
                <a:cs typeface="Helvetica"/>
              </a:rPr>
              <a:t>LLEVAR EPI </a:t>
            </a:r>
          </a:p>
          <a:p>
            <a:pPr>
              <a:lnSpc>
                <a:spcPct val="100000"/>
              </a:lnSpc>
              <a:spcBef>
                <a:spcPts val="0"/>
              </a:spcBef>
            </a:pPr>
            <a:r>
              <a:rPr lang="es" sz="3000" b="1" i="0" strike="noStrike" cap="none" spc="0" baseline="0" dirty="0">
                <a:solidFill>
                  <a:srgbClr val="F6A317"/>
                </a:solidFill>
                <a:effectLst/>
                <a:latin typeface="Helvetica"/>
                <a:ea typeface="Helvetica"/>
                <a:cs typeface="Helvetica"/>
              </a:rPr>
              <a:t>(SI ES NECESARIO)</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827898"/>
            <a:ext cx="5094169" cy="3682369"/>
          </a:xfrm>
        </p:spPr>
        <p:txBody>
          <a:bodyPr/>
          <a:lstStyle/>
          <a:p>
            <a:pPr>
              <a:lnSpc>
                <a:spcPts val="2400"/>
              </a:lnSpc>
              <a:spcAft>
                <a:spcPts val="1000"/>
              </a:spcAft>
            </a:pPr>
            <a:r>
              <a:rPr lang="es" sz="1800" b="0" i="0" strike="noStrike" cap="none" spc="0" baseline="0" dirty="0">
                <a:solidFill>
                  <a:srgbClr val="000000"/>
                </a:solidFill>
                <a:effectLst/>
                <a:latin typeface="Helvetica"/>
                <a:ea typeface="Helvetica"/>
                <a:cs typeface="Helvetica"/>
              </a:rPr>
              <a:t>Si todas las medidas de control de polvo (ver las cinco principales técnicas de control) son insuficientes para prevenir la exposición al polvo, lleve EPI.</a:t>
            </a:r>
          </a:p>
          <a:p>
            <a:pPr>
              <a:lnSpc>
                <a:spcPts val="2400"/>
              </a:lnSpc>
              <a:spcAft>
                <a:spcPts val="1000"/>
              </a:spcAft>
            </a:pPr>
            <a:r>
              <a:rPr lang="es" sz="1800" b="0" i="0" strike="noStrike" cap="none" spc="0" baseline="0" dirty="0">
                <a:solidFill>
                  <a:srgbClr val="000000"/>
                </a:solidFill>
                <a:effectLst/>
                <a:latin typeface="Helvetica"/>
                <a:ea typeface="Helvetica"/>
                <a:cs typeface="Helvetica"/>
              </a:rPr>
              <a:t>Los EPI no sustituyen de ninguna manera las demás medidas de control de polvo. Las mascarillas contra el polvo protegen temporalmente a los trabajadores, pero la calidad general del aire puede seguir estando comprometida debido al polvo.</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9714294"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QUÉ HACER Y QUÉ NO HACER PARA UNAS BUENAS PRÁCTICAS BÁSICAS</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58190"/>
            <a:ext cx="10955577" cy="2740318"/>
          </a:xfrm>
        </p:spPr>
        <p:txBody>
          <a:bodyPr/>
          <a:lstStyle/>
          <a:p>
            <a:pPr>
              <a:lnSpc>
                <a:spcPts val="2100"/>
              </a:lnSpc>
              <a:spcBef>
                <a:spcPts val="800"/>
              </a:spcBef>
            </a:pPr>
            <a:r>
              <a:rPr lang="es" b="1" i="0" strike="noStrike" cap="none" spc="0" baseline="0" dirty="0">
                <a:solidFill>
                  <a:srgbClr val="000000"/>
                </a:solidFill>
                <a:effectLst/>
                <a:latin typeface="Helvetica"/>
                <a:ea typeface="Helvetica"/>
                <a:cs typeface="Helvetica"/>
              </a:rPr>
              <a:t>QUÉ HACER</a:t>
            </a:r>
          </a:p>
          <a:p>
            <a:pPr marL="285750" indent="-285750">
              <a:lnSpc>
                <a:spcPts val="2100"/>
              </a:lnSpc>
              <a:spcBef>
                <a:spcPts val="800"/>
              </a:spcBef>
              <a:buSzPct val="85000"/>
              <a:buFont typeface=".Apple Color Emoji UI"/>
              <a:buChar char="✅"/>
            </a:pPr>
            <a:r>
              <a:rPr lang="es" b="0" i="0" strike="noStrike" cap="none" spc="0" baseline="0" dirty="0">
                <a:solidFill>
                  <a:srgbClr val="000000"/>
                </a:solidFill>
                <a:effectLst/>
                <a:latin typeface="Helvetica"/>
                <a:ea typeface="Helvetica"/>
                <a:cs typeface="Helvetica"/>
              </a:rPr>
              <a:t>Restringir el acceso a los sitios de trabajo/zonas expuestas al polvo solamente a los empleados y el personal autorizado.</a:t>
            </a:r>
          </a:p>
          <a:p>
            <a:pPr marL="285750" indent="-285750">
              <a:lnSpc>
                <a:spcPts val="2100"/>
              </a:lnSpc>
              <a:spcBef>
                <a:spcPts val="800"/>
              </a:spcBef>
              <a:buSzPct val="85000"/>
              <a:buFont typeface=".Apple Color Emoji UI"/>
              <a:buChar char="✅"/>
            </a:pPr>
            <a:r>
              <a:rPr lang="es" b="0" i="0" strike="noStrike" cap="none" spc="0" baseline="0" dirty="0">
                <a:solidFill>
                  <a:srgbClr val="000000"/>
                </a:solidFill>
                <a:effectLst/>
                <a:latin typeface="Helvetica"/>
                <a:ea typeface="Helvetica"/>
                <a:cs typeface="Helvetica"/>
              </a:rPr>
              <a:t>Usar sistemas de ventilación o supresión de agua para reducir el polvo aerotransportado. </a:t>
            </a:r>
          </a:p>
          <a:p>
            <a:pPr marL="285750" indent="-285750">
              <a:lnSpc>
                <a:spcPts val="2100"/>
              </a:lnSpc>
              <a:spcBef>
                <a:spcPts val="800"/>
              </a:spcBef>
              <a:buSzPct val="85000"/>
              <a:buFont typeface=".Apple Color Emoji UI"/>
              <a:buChar char="✅"/>
            </a:pPr>
            <a:r>
              <a:rPr lang="es" b="0" i="0" strike="noStrike" cap="none" spc="0" baseline="0" dirty="0">
                <a:solidFill>
                  <a:srgbClr val="000000"/>
                </a:solidFill>
                <a:effectLst/>
                <a:latin typeface="Helvetica"/>
                <a:ea typeface="Helvetica"/>
                <a:cs typeface="Helvetica"/>
              </a:rPr>
              <a:t>Si es posible, realizar la tarea al aire libre.</a:t>
            </a:r>
          </a:p>
          <a:p>
            <a:pPr marL="285750" indent="-285750">
              <a:lnSpc>
                <a:spcPts val="2100"/>
              </a:lnSpc>
              <a:spcBef>
                <a:spcPts val="800"/>
              </a:spcBef>
              <a:buSzPct val="85000"/>
              <a:buFont typeface=".Apple Color Emoji UI"/>
              <a:buChar char="✅"/>
            </a:pPr>
            <a:r>
              <a:rPr lang="es" b="0" i="0" strike="noStrike" cap="none" spc="0" baseline="0" dirty="0">
                <a:solidFill>
                  <a:srgbClr val="000000"/>
                </a:solidFill>
                <a:effectLst/>
                <a:latin typeface="Helvetica"/>
                <a:ea typeface="Helvetica"/>
                <a:cs typeface="Helvetica"/>
              </a:rPr>
              <a:t>Usar métodos de limpieza por aspiración o húmeda.</a:t>
            </a:r>
          </a:p>
          <a:p>
            <a:pPr marL="285750" indent="-285750">
              <a:lnSpc>
                <a:spcPts val="2100"/>
              </a:lnSpc>
              <a:spcBef>
                <a:spcPts val="800"/>
              </a:spcBef>
              <a:buSzPct val="85000"/>
              <a:buFont typeface=".Apple Color Emoji UI"/>
              <a:buChar char="✅"/>
            </a:pPr>
            <a:r>
              <a:rPr lang="es" b="0" i="0" strike="noStrike" cap="none" spc="0" baseline="0" dirty="0">
                <a:solidFill>
                  <a:srgbClr val="000000"/>
                </a:solidFill>
                <a:effectLst/>
                <a:latin typeface="Helvetica"/>
                <a:ea typeface="Helvetica"/>
                <a:cs typeface="Helvetica"/>
              </a:rPr>
              <a:t>Planear con antelación para asegurar que los espacios de trabajo son seguros y los equipos funcionan correctamente.</a:t>
            </a:r>
          </a:p>
          <a:p>
            <a:pPr marL="285750" indent="-285750">
              <a:lnSpc>
                <a:spcPts val="2100"/>
              </a:lnSpc>
              <a:spcBef>
                <a:spcPts val="800"/>
              </a:spcBef>
              <a:buSzPct val="85000"/>
              <a:buFont typeface=".Apple Color Emoji UI"/>
              <a:buChar char="✅"/>
            </a:pPr>
            <a:r>
              <a:rPr lang="es" b="0" i="0" strike="noStrike" cap="none" spc="0" baseline="0" dirty="0">
                <a:solidFill>
                  <a:srgbClr val="000000"/>
                </a:solidFill>
                <a:effectLst/>
                <a:latin typeface="Helvetica"/>
                <a:ea typeface="Helvetica"/>
                <a:cs typeface="Helvetica"/>
              </a:rPr>
              <a:t>Informar de los fallos y tener un plan para afrontarlos de forma rápida y segura.</a:t>
            </a:r>
          </a:p>
          <a:p>
            <a:pPr marL="285750" indent="-285750">
              <a:lnSpc>
                <a:spcPts val="2100"/>
              </a:lnSpc>
              <a:spcBef>
                <a:spcPts val="800"/>
              </a:spcBef>
              <a:buSzPct val="85000"/>
              <a:buFont typeface=".Apple Color Emoji UI"/>
              <a:buChar char="✅"/>
            </a:pPr>
            <a:r>
              <a:rPr lang="es" b="0" i="0" strike="noStrike" cap="none" spc="0" baseline="0" dirty="0">
                <a:solidFill>
                  <a:srgbClr val="000000"/>
                </a:solidFill>
                <a:effectLst/>
                <a:latin typeface="Helvetica"/>
                <a:ea typeface="Helvetica"/>
                <a:cs typeface="Helvetica"/>
              </a:rPr>
              <a:t>Llevar EPI mientras dure la tarea. Asegurarse de que las mascarillas quedan bien ajustadas a la cara.</a:t>
            </a:r>
          </a:p>
          <a:p>
            <a:pPr>
              <a:lnSpc>
                <a:spcPts val="2100"/>
              </a:lnSpc>
              <a:spcBef>
                <a:spcPts val="800"/>
              </a:spcBef>
              <a:buSzPct val="85000"/>
            </a:pPr>
            <a:endParaRPr lang="en-US"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9161236"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QUÉ HACER Y QUÉ NO HACER PARA UNAS BUENAS PRÁCTICAS BÁSICAS</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687201"/>
            <a:ext cx="10355978" cy="3230407"/>
          </a:xfrm>
        </p:spPr>
        <p:txBody>
          <a:bodyPr/>
          <a:lstStyle/>
          <a:p>
            <a:pPr>
              <a:lnSpc>
                <a:spcPts val="2100"/>
              </a:lnSpc>
            </a:pPr>
            <a:r>
              <a:rPr lang="es" b="1" i="0" strike="noStrike" cap="none" spc="0" baseline="0" dirty="0">
                <a:solidFill>
                  <a:srgbClr val="000000"/>
                </a:solidFill>
                <a:effectLst/>
                <a:latin typeface="Helvetica"/>
                <a:ea typeface="Helvetica"/>
                <a:cs typeface="Helvetica"/>
              </a:rPr>
              <a:t>QUÉ NO HACER</a:t>
            </a:r>
          </a:p>
          <a:p>
            <a:pPr marL="285750" indent="-285750">
              <a:lnSpc>
                <a:spcPts val="2100"/>
              </a:lnSpc>
              <a:buSzPct val="85000"/>
              <a:buFont typeface=".Apple Color Emoji UI"/>
              <a:buChar char="❌"/>
            </a:pPr>
            <a:r>
              <a:rPr lang="es" b="0" i="0" strike="noStrike" cap="none" spc="0" baseline="0" dirty="0">
                <a:solidFill>
                  <a:srgbClr val="000000"/>
                </a:solidFill>
                <a:effectLst/>
                <a:latin typeface="Helvetica"/>
                <a:ea typeface="Helvetica"/>
                <a:cs typeface="Helvetica"/>
              </a:rPr>
              <a:t>Usar un cepillo seco. Use métodos de limpieza por aspiración o en húmedo.</a:t>
            </a:r>
          </a:p>
          <a:p>
            <a:pPr marL="285750" indent="-285750">
              <a:lnSpc>
                <a:spcPts val="2100"/>
              </a:lnSpc>
              <a:buSzPct val="85000"/>
              <a:buFont typeface=".Apple Color Emoji UI"/>
              <a:buChar char="❌"/>
            </a:pPr>
            <a:r>
              <a:rPr lang="es" b="0" i="0" strike="noStrike" cap="none" spc="0" baseline="0" dirty="0">
                <a:solidFill>
                  <a:srgbClr val="000000"/>
                </a:solidFill>
                <a:effectLst/>
                <a:latin typeface="Helvetica"/>
                <a:ea typeface="Helvetica"/>
                <a:cs typeface="Helvetica"/>
              </a:rPr>
              <a:t>Usar aire comprimida para limpiar el polvo.</a:t>
            </a:r>
          </a:p>
          <a:p>
            <a:pPr marL="285750" indent="-285750">
              <a:lnSpc>
                <a:spcPts val="2100"/>
              </a:lnSpc>
              <a:buSzPct val="85000"/>
              <a:buFont typeface=".Apple Color Emoji UI"/>
              <a:buChar char="❌"/>
            </a:pPr>
            <a:r>
              <a:rPr lang="es" b="0" i="0" strike="noStrike" cap="none" spc="0" baseline="0" dirty="0">
                <a:solidFill>
                  <a:srgbClr val="000000"/>
                </a:solidFill>
                <a:effectLst/>
                <a:latin typeface="Helvetica"/>
                <a:ea typeface="Helvetica"/>
                <a:cs typeface="Helvetica"/>
              </a:rPr>
              <a:t>Llevarse la ropa sucia o los EPI a casa.</a:t>
            </a:r>
          </a:p>
          <a:p>
            <a:pPr marL="285750" indent="-285750">
              <a:lnSpc>
                <a:spcPts val="2100"/>
              </a:lnSpc>
              <a:buSzPct val="85000"/>
              <a:buFont typeface=".Apple Color Emoji UI"/>
              <a:buChar char="❌"/>
            </a:pPr>
            <a:r>
              <a:rPr lang="es" b="0" i="0" strike="noStrike" cap="none" spc="0" baseline="0" dirty="0">
                <a:solidFill>
                  <a:srgbClr val="000000"/>
                </a:solidFill>
                <a:effectLst/>
                <a:latin typeface="Helvetica"/>
                <a:ea typeface="Helvetica"/>
                <a:cs typeface="Helvetica"/>
              </a:rPr>
              <a:t>Usar EPI dañados.</a:t>
            </a:r>
          </a:p>
          <a:p>
            <a:pPr marL="285750" indent="-285750">
              <a:lnSpc>
                <a:spcPts val="2100"/>
              </a:lnSpc>
              <a:buSzPct val="85000"/>
              <a:buFont typeface=".Apple Color Emoji UI"/>
              <a:buChar char="❌"/>
            </a:pPr>
            <a:r>
              <a:rPr lang="es" b="0" i="0" strike="noStrike" cap="none" spc="0" baseline="0" dirty="0">
                <a:solidFill>
                  <a:srgbClr val="000000"/>
                </a:solidFill>
                <a:effectLst/>
                <a:latin typeface="Helvetica"/>
                <a:ea typeface="Helvetica"/>
                <a:cs typeface="Helvetica"/>
              </a:rPr>
              <a:t>Fumar o comer en las áreas de procesado de su lugar de trabajo.</a:t>
            </a:r>
          </a:p>
          <a:p>
            <a:pPr marL="285750" indent="-285750">
              <a:lnSpc>
                <a:spcPts val="2100"/>
              </a:lnSpc>
              <a:buSzPct val="85000"/>
              <a:buFont typeface=".Apple Color Emoji UI"/>
              <a:buChar char="❌"/>
            </a:pPr>
            <a:endParaRPr lang="en-US" dirty="0"/>
          </a:p>
          <a:p>
            <a:pPr marL="285750" indent="-285750">
              <a:lnSpc>
                <a:spcPts val="2100"/>
              </a:lnSpc>
              <a:buSzPct val="85000"/>
              <a:buFont typeface=".Apple Color Emoji UI"/>
              <a:buChar char="✅"/>
            </a:pPr>
            <a:endParaRPr lang="en-US"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DIAPOSITIVA VACÍA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es" sz="1800" b="0" i="0" strike="noStrike" cap="none" spc="0" baseline="0" dirty="0">
                <a:solidFill>
                  <a:srgbClr val="000000"/>
                </a:solidFill>
                <a:effectLst/>
                <a:latin typeface="Helvetica"/>
                <a:ea typeface="Helvetica"/>
                <a:cs typeface="Helvetica"/>
              </a:rPr>
              <a:t>Use esta diapositiva para crear materiales personalizados de formación específicos para un entorno/contexto laboral en concreto.</a:t>
            </a:r>
          </a:p>
          <a:p>
            <a:pPr>
              <a:lnSpc>
                <a:spcPts val="2400"/>
              </a:lnSpc>
            </a:pPr>
            <a:r>
              <a:rPr lang="es" sz="1800" b="0" i="0" strike="noStrike" cap="none" spc="0" baseline="0" dirty="0">
                <a:solidFill>
                  <a:srgbClr val="000000"/>
                </a:solidFill>
                <a:effectLst/>
                <a:latin typeface="Helvetica"/>
                <a:ea typeface="Helvetica"/>
                <a:cs typeface="Helvetica"/>
              </a:rPr>
              <a:t>Para cambiar la imagen, haga clic con el botón derecho &gt; </a:t>
            </a:r>
            <a:r>
              <a:rPr lang="es" sz="1800" dirty="0">
                <a:solidFill>
                  <a:srgbClr val="000000"/>
                </a:solidFill>
                <a:latin typeface="Helvetica"/>
                <a:ea typeface="Helvetica"/>
                <a:cs typeface="Helvetica"/>
              </a:rPr>
              <a:t>C</a:t>
            </a:r>
            <a:r>
              <a:rPr lang="es" sz="1800" b="0" i="0" strike="noStrike" cap="none" spc="0" baseline="0" dirty="0">
                <a:solidFill>
                  <a:srgbClr val="000000"/>
                </a:solidFill>
                <a:effectLst/>
                <a:latin typeface="Helvetica"/>
                <a:ea typeface="Helvetica"/>
                <a:cs typeface="Helvetica"/>
              </a:rPr>
              <a:t>ambiar imagen &gt; </a:t>
            </a:r>
            <a:r>
              <a:rPr lang="es" sz="1800" dirty="0">
                <a:solidFill>
                  <a:srgbClr val="000000"/>
                </a:solidFill>
                <a:latin typeface="Helvetica"/>
                <a:ea typeface="Helvetica"/>
                <a:cs typeface="Helvetica"/>
              </a:rPr>
              <a:t>Desde </a:t>
            </a:r>
            <a:r>
              <a:rPr lang="es" sz="1800" b="0" i="0" strike="noStrike" cap="none" spc="0" baseline="0" dirty="0">
                <a:solidFill>
                  <a:srgbClr val="000000"/>
                </a:solidFill>
                <a:effectLst/>
                <a:latin typeface="Helvetica"/>
                <a:ea typeface="Helvetica"/>
                <a:cs typeface="Helvetica"/>
              </a:rPr>
              <a:t>el archivo.</a:t>
            </a:r>
          </a:p>
          <a:p>
            <a:pPr>
              <a:lnSpc>
                <a:spcPts val="2400"/>
              </a:lnSpc>
            </a:pPr>
            <a:r>
              <a:rPr lang="es" sz="1800" b="0" i="0" strike="noStrike" cap="none" spc="0" baseline="0" dirty="0">
                <a:solidFill>
                  <a:srgbClr val="000000"/>
                </a:solidFill>
                <a:effectLst/>
                <a:latin typeface="Helvetica"/>
                <a:ea typeface="Helvetica"/>
                <a:cs typeface="Helvetica"/>
              </a:rPr>
              <a:t>Para crear más diapositivas, haga clic en «Nueva diapositiva» en la pestaña de arriba.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CONCLUSIÓN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es" sz="1800" b="0" i="0" strike="noStrike" cap="none" spc="0" baseline="0" dirty="0">
                <a:solidFill>
                  <a:srgbClr val="000000"/>
                </a:solidFill>
                <a:effectLst/>
                <a:latin typeface="Helvetica"/>
                <a:ea typeface="Helvetica"/>
                <a:cs typeface="Helvetica"/>
              </a:rPr>
              <a:t>Cuando trabaje con minerales que contengan sílice cristalina, recuerde:</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Procure siempre frenar el polvo en el origen.</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Un entorno de trabajo limpio es un entorno seguro.</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Restringir el acceso a las áreas expuestas al polvo es una forma segura de prevenir la exposición.</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Evite fumar. Fumar incrementa los efectos negativos para la salud de la SCR.</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9161235" cy="850900"/>
          </a:xfrm>
        </p:spPr>
        <p:txBody>
          <a:bodyPr/>
          <a:lstStyle/>
          <a:p>
            <a:r>
              <a:rPr lang="es" sz="3000" b="1" i="0" strike="noStrike" cap="none" spc="0" baseline="0" dirty="0">
                <a:solidFill>
                  <a:srgbClr val="F6A317"/>
                </a:solidFill>
                <a:effectLst/>
                <a:latin typeface="Helvetica"/>
                <a:ea typeface="Helvetica"/>
                <a:cs typeface="Helvetica"/>
              </a:rPr>
              <a:t>MATERIALES DE FORMACIÓN ADICIONALES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3" history="0"/>
              </a:rPr>
              <a:t>Buenas Prácticas para la Limpieza de superficies e instalaciones (Hoja de tareas 2.1.1a).</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3" history="0"/>
              </a:rPr>
              <a:t>Buenas Prácticas para una Buena higiene (Hoja de tareas 2.1.10).</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4" history="0"/>
              </a:rPr>
              <a:t>Guía de Buenas Prácticas de NEPSI</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5" history="0"/>
              </a:rPr>
              <a:t>Guía NEPSI para pymes</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es" b="0" i="0" strike="noStrike" cap="none" spc="0" baseline="0" dirty="0">
                <a:solidFill>
                  <a:srgbClr val="000000"/>
                </a:solidFill>
                <a:effectLst/>
                <a:latin typeface="Calibri"/>
                <a:ea typeface="Calibri"/>
                <a:cs typeface="Calibri"/>
              </a:rPr>
              <a:t>Consulte la </a:t>
            </a:r>
            <a:r>
              <a:rPr lang="es" b="1" i="0" strike="noStrike" cap="none" spc="0" baseline="0" dirty="0">
                <a:solidFill>
                  <a:srgbClr val="000000"/>
                </a:solidFill>
                <a:effectLst/>
                <a:latin typeface="Calibri"/>
                <a:ea typeface="Calibri"/>
                <a:cs typeface="Calibri"/>
              </a:rPr>
              <a:t>Plataforma de E-learning de NEPSI</a:t>
            </a:r>
            <a:r>
              <a:rPr lang="es" b="0" i="0" strike="noStrike" cap="none" spc="0" baseline="0" dirty="0">
                <a:solidFill>
                  <a:srgbClr val="000000"/>
                </a:solidFill>
                <a:effectLst/>
                <a:latin typeface="Calibri"/>
                <a:ea typeface="Calibri"/>
                <a:cs typeface="Calibri"/>
              </a:rPr>
              <a:t> en </a:t>
            </a:r>
            <a:r>
              <a:rPr lang="es" b="0" i="0" strike="noStrike" cap="none" spc="0" baseline="0" dirty="0">
                <a:solidFill>
                  <a:srgbClr val="000000"/>
                </a:solidFill>
                <a:effectLst/>
                <a:latin typeface="Calibri"/>
                <a:ea typeface="Calibri"/>
                <a:cs typeface="Calibri"/>
                <a:hlinkClick r:id="rId6" history="0"/>
              </a:rPr>
              <a:t>training.nepsi.eu</a:t>
            </a:r>
            <a:r>
              <a:rPr lang="es" b="0" i="0" strike="noStrike" cap="none" spc="0" baseline="0" dirty="0">
                <a:solidFill>
                  <a:srgbClr val="000000"/>
                </a:solidFill>
                <a:effectLst/>
                <a:latin typeface="Calibri"/>
                <a:ea typeface="Calibri"/>
                <a:cs typeface="Calibri"/>
              </a:rPr>
              <a:t> para obtener más recursos de formación sobre SCR.</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8BFD285-EBA0-46FE-AD48-D0CB62B71E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purl.org/dc/dcmitype/"/>
    <ds:schemaRef ds:uri="http://schemas.microsoft.com/office/infopath/2007/PartnerControls"/>
    <ds:schemaRef ds:uri="http://schemas.microsoft.com/office/2006/metadata/properties"/>
    <ds:schemaRef ds:uri="http://schemas.openxmlformats.org/package/2006/metadata/core-properties"/>
    <ds:schemaRef ds:uri="http://purl.org/dc/terms/"/>
    <ds:schemaRef ds:uri="http://purl.org/dc/elements/1.1/"/>
    <ds:schemaRef ds:uri="d8ecf516-e360-4672-81b9-68723bedb71f"/>
    <ds:schemaRef ds:uri="6d9d7403-2d8c-4818-ae25-2c5629bc7330"/>
    <ds:schemaRef ds:uri="http://www.w3.org/XML/1998/namespac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111</TotalTime>
  <Words>1216</Words>
  <Application>Microsoft Macintosh PowerPoint</Application>
  <PresentationFormat>Widescreen</PresentationFormat>
  <Paragraphs>89</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58</cp:revision>
  <dcterms:created xsi:type="dcterms:W3CDTF">2020-06-24T14:35:04Z</dcterms:created>
  <dcterms:modified xsi:type="dcterms:W3CDTF">2024-11-13T11:48:38Z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