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3A88E50B-8047-4549-BE79-151B0C4A853D}" v="11" dt="2022-09-21T16:35:35.836"/>
    <p1510:client id="{A8EE1AA7-CDB8-4CCE-A1F7-10B22C1E4EF0}" v="43" dt="2022-09-21T16:05:52.134"/>
    <p1510:client id="{AE95ADD4-2299-491A-BDAD-4A4488AD7F3B}" v="1" dt="2022-09-21T16:42:39.4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hr" sz="1800" b="0" i="0" strike="noStrike" cap="none" spc="0" baseline="0">
                <a:solidFill>
                  <a:srgbClr val="000000"/>
                </a:solidFill>
                <a:effectLst/>
                <a:latin typeface="Calibri"/>
                <a:ea typeface="Calibri"/>
                <a:cs typeface="Calibri"/>
              </a:rPr>
              <a:t>Pojačana izloženost kristaliziranom silicijumu koji se može udahnuti (RCS) može dovesti do ozbiljnih zdravstvenih problema na duže staze  Iz tog razloga važno je da svi radnici budu svjesni dobre prakse koje ograničavaju ili eliminiraju izloženost silikonskoj prašini.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 sz="1800" b="0" i="0" strike="noStrike" cap="none" spc="0" baseline="0">
                <a:solidFill>
                  <a:srgbClr val="000000"/>
                </a:solidFill>
                <a:effectLst/>
                <a:latin typeface="Calibri"/>
                <a:ea typeface="Calibri"/>
                <a:cs typeface="Calibri"/>
              </a:rPr>
              <a:t>Na primjer, prilikom obavljanja visokoenergetskih procesa na mineralima koji sadrže kristalizirani silicijum, treba koristiti uređaj koji ima vodeni sustav ili sustav za ekstrakciju prašine. (vidi sliku iznad.)</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876903" y="429114"/>
            <a:ext cx="394044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hr" sz="1400" b="1" i="0" strike="noStrike" cap="none" spc="0" baseline="0">
                <a:solidFill>
                  <a:srgbClr val="F6A317"/>
                </a:solidFill>
                <a:effectLst/>
                <a:latin typeface="Helvetica"/>
                <a:ea typeface="Helvetica"/>
                <a:cs typeface="Helvetica"/>
              </a:rPr>
              <a:t>OBUKA ZA DOBRU PRAKSU PRILIKOM RADA SA MATERIJALIMA KOJI SADRŽE KRISTALIIRANI SILICIJUM</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hr" sz="1000" b="0" i="0" strike="noStrike" cap="none" spc="0" baseline="0">
                <a:solidFill>
                  <a:srgbClr val="000000"/>
                </a:solidFill>
                <a:effectLst/>
                <a:latin typeface="Helvetica"/>
                <a:ea typeface="Helvetica"/>
                <a:cs typeface="Helvetica"/>
              </a:rPr>
              <a:t>Ova je obuka osmišljena kao dio NEPSI vodiča dobre prakse – posjetite,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534275" cy="1592826"/>
          </a:xfrm>
        </p:spPr>
        <p:txBody>
          <a:bodyPr lIns="91440" tIns="45720" rIns="91440" bIns="45720" anchor="t"/>
          <a:lstStyle/>
          <a:p>
            <a:pPr>
              <a:lnSpc>
                <a:spcPct val="100000"/>
              </a:lnSpc>
            </a:pPr>
            <a:r>
              <a:rPr lang="hr" sz="2800" b="1" i="0" strike="noStrike" cap="none" spc="0" baseline="0" dirty="0">
                <a:solidFill>
                  <a:srgbClr val="FFFFFF"/>
                </a:solidFill>
                <a:effectLst/>
                <a:latin typeface="Helvetica"/>
                <a:ea typeface="Helvetica"/>
                <a:cs typeface="Helvetica"/>
              </a:rPr>
              <a:t>OBUKA ZA DOBRU PRAKSU PRILIKOM RADA SA MATERIJALIMA KOJI SADRŽE </a:t>
            </a:r>
            <a:r>
              <a:rPr lang="hr" sz="2800">
                <a:solidFill>
                  <a:srgbClr val="FFFFFF"/>
                </a:solidFill>
                <a:latin typeface="Helvetica"/>
                <a:ea typeface="Helvetica"/>
                <a:cs typeface="Helvetica"/>
              </a:rPr>
              <a:t>KRISTALIZIRANI</a:t>
            </a:r>
            <a:r>
              <a:rPr lang="hr" sz="2800" b="1" i="0" strike="noStrike" cap="none" spc="0" baseline="0">
                <a:solidFill>
                  <a:srgbClr val="FFFFFF"/>
                </a:solidFill>
                <a:effectLst/>
                <a:latin typeface="Helvetica"/>
                <a:ea typeface="Helvetica"/>
                <a:cs typeface="Helvetica"/>
              </a:rPr>
              <a:t> SILICIJUM</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8304551" y="154379"/>
            <a:ext cx="3463896"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HR" sz="2800" dirty="0"/>
              <a:t>PREAMBULA (ZA PREDAVAČA)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hr-HR" sz="1800">
                <a:latin typeface="Helvetica"/>
                <a:cs typeface="Helvetica"/>
              </a:rPr>
              <a:t>Kao dio obrazovnog koraka u primjeni NEPSI dobre prakse, Nepsi je razvio niz obrazovnih resursa.</a:t>
            </a:r>
          </a:p>
          <a:p>
            <a:pPr>
              <a:lnSpc>
                <a:spcPts val="2400"/>
              </a:lnSpc>
            </a:pPr>
            <a:r>
              <a:rPr lang="hr-HR" sz="1800">
                <a:latin typeface="Helvetica"/>
                <a:cs typeface="Helvetica"/>
              </a:rPr>
              <a:t>Svaka PowerPoint obuka pokriva temu relevantnu za radnike diljem svih industrija koje koriste materijale koji sadrže kristalizirani silicijum. Paketi pružaju informacije o rizicima izloženosti prašini u vezi s temom, dobrom praksom i mjerama koje su dostupne za njihovo reduciranje. Svrha obuke je da informira i obrazuje radnike ne bi li im pomogla da efikasno koriste kontrolne mjere i umanje sopstvenu izloženost kristaliziranom silicijumu koji se može udahnuti (RCS) na radnome mjestu.</a:t>
            </a:r>
          </a:p>
          <a:p>
            <a:pPr>
              <a:lnSpc>
                <a:spcPts val="2400"/>
              </a:lnSpc>
            </a:pPr>
            <a:r>
              <a:rPr lang="hr-HR" sz="1800">
                <a:latin typeface="Helvetica"/>
                <a:cs typeface="Helvetica"/>
              </a:rPr>
              <a:t>Koristite prazne obrasce i rezervirana mjesta za dodatne informacije ako je to potrebno.</a:t>
            </a:r>
          </a:p>
        </p:txBody>
      </p:sp>
    </p:spTree>
    <p:extLst>
      <p:ext uri="{BB962C8B-B14F-4D97-AF65-F5344CB8AC3E}">
        <p14:creationId xmlns:p14="http://schemas.microsoft.com/office/powerpoint/2010/main" val="397664140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OBRATITE PAŽNJU</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lIns="91440" tIns="45720" rIns="91440" bIns="45720" anchor="t"/>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hr" sz="1800" b="0" i="0" strike="noStrike" cap="none" spc="0" baseline="0" dirty="0">
                <a:solidFill>
                  <a:srgbClr val="000000"/>
                </a:solidFill>
                <a:effectLst/>
                <a:latin typeface="Helvetica"/>
                <a:ea typeface="Helvetica"/>
                <a:cs typeface="Helvetica"/>
              </a:rPr>
              <a:t>Informacije u ovoj PowerPoint prezentaciji</a:t>
            </a:r>
            <a:r>
              <a:rPr lang="hr" sz="1800" dirty="0">
                <a:solidFill>
                  <a:srgbClr val="000000"/>
                </a:solidFill>
                <a:latin typeface="Helvetica"/>
                <a:ea typeface="Helvetica"/>
                <a:cs typeface="Helvetica"/>
              </a:rPr>
              <a:t> </a:t>
            </a:r>
            <a:r>
              <a:rPr lang="hr" sz="1800" b="0" i="0" strike="noStrike" cap="none" spc="0" baseline="0" dirty="0">
                <a:solidFill>
                  <a:srgbClr val="000000"/>
                </a:solidFill>
                <a:effectLst/>
                <a:latin typeface="Helvetica"/>
                <a:ea typeface="Helvetica"/>
                <a:cs typeface="Helvetica"/>
              </a:rPr>
              <a:t>savjetodavne su prirode i informativnoga sadržaja. Ovo nije ni standard, ni regulativa, i ne stvara nove zakonske obveze, niti mijenja postojeće obveze na osnovu zdravstvenoga zakonodavstva i politike.</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hr" sz="1800" b="1" i="0" strike="noStrike" cap="none" spc="0" baseline="0">
                <a:solidFill>
                  <a:srgbClr val="000000"/>
                </a:solidFill>
                <a:effectLst/>
                <a:latin typeface="Helvetica"/>
                <a:ea typeface="Helvetica"/>
                <a:cs typeface="Helvetica"/>
              </a:rPr>
              <a:t>Znanje kako se zaštiti od zdravstvenih rizika na poslu je prioritet.</a:t>
            </a:r>
          </a:p>
          <a:p>
            <a:pPr>
              <a:lnSpc>
                <a:spcPts val="2400"/>
              </a:lnSpc>
            </a:pPr>
            <a:r>
              <a:rPr lang="hr" sz="1800" b="0" i="0" strike="noStrike" cap="none" spc="0" baseline="0">
                <a:solidFill>
                  <a:srgbClr val="000000"/>
                </a:solidFill>
                <a:effectLst/>
                <a:latin typeface="Helvetica"/>
                <a:ea typeface="Helvetica"/>
                <a:cs typeface="Helvetica"/>
              </a:rPr>
              <a:t>U ovoj obuci PowerPoint obuci naučit ćete:</a:t>
            </a:r>
          </a:p>
          <a:p>
            <a:pPr marL="285750" indent="-285750">
              <a:lnSpc>
                <a:spcPts val="2400"/>
              </a:lnSpc>
              <a:buFont typeface="Arial" panose="020B0604020202020204" pitchFamily="34" charset="0"/>
              <a:buChar char="•"/>
            </a:pPr>
            <a:r>
              <a:rPr lang="hr" sz="1800" b="0" i="0" strike="noStrike" cap="none" spc="0" baseline="0">
                <a:solidFill>
                  <a:srgbClr val="000000"/>
                </a:solidFill>
                <a:effectLst/>
                <a:latin typeface="Helvetica"/>
                <a:ea typeface="Helvetica"/>
                <a:cs typeface="Helvetica"/>
              </a:rPr>
              <a:t>Osnovne kontrolne mjere za sprečavanje ili minimaliziranje izloženosti štetnoj prašini od kristaliziranog silicijuma koja se može udahnuti (RCS)</a:t>
            </a:r>
          </a:p>
          <a:p>
            <a:pPr marL="285750" indent="-285750">
              <a:lnSpc>
                <a:spcPts val="2400"/>
              </a:lnSpc>
              <a:buFont typeface="Arial" panose="020B0604020202020204" pitchFamily="34" charset="0"/>
              <a:buChar char="•"/>
            </a:pPr>
            <a:r>
              <a:rPr lang="hr" sz="1800" b="0" i="0" strike="noStrike" cap="none" spc="0" baseline="0">
                <a:solidFill>
                  <a:srgbClr val="FF0000"/>
                </a:solidFill>
                <a:effectLst/>
                <a:latin typeface="Helvetica"/>
                <a:ea typeface="Helvetica"/>
                <a:cs typeface="Helvetica"/>
              </a:rPr>
              <a:t>Tekst koji predavač može popuniti – ako dodate prilagođeni slajd, ubacite kratak pregled povezanog materijala</a:t>
            </a:r>
          </a:p>
          <a:p>
            <a:pPr marL="285750" indent="-285750">
              <a:lnSpc>
                <a:spcPts val="2400"/>
              </a:lnSpc>
              <a:buFont typeface="Arial" panose="020B0604020202020204" pitchFamily="34" charset="0"/>
              <a:buChar char="•"/>
            </a:pPr>
            <a:endParaRPr lang="en-US" sz="1800"/>
          </a:p>
        </p:txBody>
      </p:sp>
      <p:pic>
        <p:nvPicPr>
          <p:cNvPr id="6" name="Picture Placeholder 8" descr="Construction worker">
            <a:extLst>
              <a:ext uri="{FF2B5EF4-FFF2-40B4-BE49-F238E27FC236}">
                <a16:creationId xmlns:a16="http://schemas.microsoft.com/office/drawing/2014/main" id="{387EFDD1-3EB9-D6D1-700A-23C9358AF8BC}"/>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TEHNIKE KONTROLE PRAŠINE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hr" sz="1800" b="0" i="0" strike="noStrike" cap="none" spc="0" baseline="0">
                <a:solidFill>
                  <a:srgbClr val="000000"/>
                </a:solidFill>
                <a:effectLst/>
                <a:latin typeface="Helvetica"/>
                <a:ea typeface="Helvetica"/>
                <a:cs typeface="Helvetica"/>
              </a:rPr>
              <a:t>Postoji pet glavnih tehnika kontrole prašine koje se koriste za regulisanje RCS-a, a deo su NEPSI dobre prakse.</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lIns="91440" tIns="45720" rIns="91440" bIns="45720" rtlCol="0" anchor="t">
            <a:spAutoFit/>
          </a:bodyPr>
          <a:lstStyle/>
          <a:p>
            <a:pPr>
              <a:spcAft>
                <a:spcPts val="300"/>
              </a:spcAft>
            </a:pPr>
            <a:r>
              <a:rPr lang="hr" sz="1050" b="1" i="0" strike="noStrike" cap="none" spc="50" baseline="0" dirty="0">
                <a:solidFill>
                  <a:srgbClr val="EF9A2E"/>
                </a:solidFill>
                <a:effectLst/>
                <a:latin typeface="Futura Medium"/>
                <a:ea typeface="Futura Medium"/>
                <a:cs typeface="Futura Medium"/>
              </a:rPr>
              <a:t>DOBRA HIGIJENA / ODRŽAVANJE ČISTOĆE</a:t>
            </a:r>
          </a:p>
          <a:p>
            <a:r>
              <a:rPr lang="hr" sz="1200" b="0" i="0" strike="noStrike" cap="none" spc="0" baseline="0" dirty="0">
                <a:solidFill>
                  <a:srgbClr val="000000"/>
                </a:solidFill>
                <a:effectLst/>
                <a:latin typeface="Calibri"/>
                <a:ea typeface="Calibri"/>
                <a:cs typeface="Calibri"/>
              </a:rPr>
              <a:t>Pranje radne odjeće i usisavanje prašine koja nastaje tijekom procesa, sprečavaju njeno akumuliranje tijekom vremena – čisto radno mjesto je </a:t>
            </a:r>
            <a:r>
              <a:rPr lang="hr" sz="1200" dirty="0">
                <a:solidFill>
                  <a:srgbClr val="000000"/>
                </a:solidFill>
                <a:latin typeface="Calibri"/>
                <a:ea typeface="Calibri"/>
                <a:cs typeface="Calibri"/>
              </a:rPr>
              <a:t>sigurno radno</a:t>
            </a:r>
            <a:r>
              <a:rPr lang="hr" sz="1200" b="0" i="0" strike="noStrike" cap="none" spc="0" baseline="0" dirty="0">
                <a:solidFill>
                  <a:srgbClr val="000000"/>
                </a:solidFill>
                <a:effectLst/>
                <a:latin typeface="Calibri"/>
                <a:ea typeface="Calibri"/>
                <a:cs typeface="Calibri"/>
              </a:rPr>
              <a:t> </a:t>
            </a:r>
            <a:r>
              <a:rPr lang="hr" sz="1200" dirty="0">
                <a:solidFill>
                  <a:srgbClr val="000000"/>
                </a:solidFill>
                <a:latin typeface="Calibri"/>
                <a:ea typeface="Calibri"/>
                <a:cs typeface="Calibri"/>
              </a:rPr>
              <a:t>mjesto</a:t>
            </a:r>
            <a:r>
              <a:rPr lang="hr" sz="1200" b="0" i="0" strike="noStrike" cap="none" spc="0" baseline="0" dirty="0">
                <a:solidFill>
                  <a:srgbClr val="000000"/>
                </a:solidFill>
                <a:effectLst/>
                <a:latin typeface="Calibri"/>
                <a:ea typeface="Calibri"/>
                <a:cs typeface="Calibri"/>
              </a:rPr>
              <a:t>.</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IZOLIRANJE</a:t>
            </a:r>
          </a:p>
          <a:p>
            <a:pPr>
              <a:spcAft>
                <a:spcPts val="300"/>
              </a:spcAft>
            </a:pPr>
            <a:r>
              <a:rPr lang="hr" sz="1200" b="0" i="0" strike="noStrike" cap="none" spc="0" baseline="0">
                <a:solidFill>
                  <a:srgbClr val="000000"/>
                </a:solidFill>
                <a:effectLst/>
                <a:latin typeface="Calibri"/>
                <a:ea typeface="Calibri"/>
                <a:cs typeface="Calibri"/>
              </a:rPr>
              <a:t>Sprovođenje procesa proizvodnje RCS-a u izoliranom okruženju sprječava izloženost prašini na njenom izvoru</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182281"/>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EKSTRAKCIJA / VENTILACIJA</a:t>
            </a:r>
          </a:p>
          <a:p>
            <a:pPr>
              <a:spcAft>
                <a:spcPts val="300"/>
              </a:spcAft>
            </a:pPr>
            <a:r>
              <a:rPr lang="hr" sz="1200" b="0" i="0" strike="noStrike" cap="none" spc="0" baseline="0">
                <a:solidFill>
                  <a:srgbClr val="000000"/>
                </a:solidFill>
                <a:effectLst/>
                <a:latin typeface="Calibri"/>
                <a:ea typeface="Calibri"/>
                <a:cs typeface="Calibri"/>
              </a:rPr>
              <a:t>Prikupljanje RCS-a na samom izvoru, prije no što postanemo izloženi i zamjena kontaminiranog zraka sustav.</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ZAŠTITNA OPREMA</a:t>
            </a:r>
          </a:p>
          <a:p>
            <a:r>
              <a:rPr lang="hr" sz="1200" b="0" i="0" strike="noStrike" cap="none" spc="0" baseline="0">
                <a:solidFill>
                  <a:srgbClr val="000000"/>
                </a:solidFill>
                <a:effectLst/>
                <a:latin typeface="Calibri"/>
                <a:ea typeface="Calibri"/>
                <a:cs typeface="Calibri"/>
              </a:rPr>
              <a:t>Osobna zaštitna oprema (npr. maske za lice) štiti radnike od prašine kada sve ostale kontrolne mjere nisu dovoljne da kontroliraju izloženost</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hr" sz="1050" b="1" i="0" strike="noStrike" cap="none" spc="50" baseline="0">
                <a:solidFill>
                  <a:srgbClr val="EF9A2E"/>
                </a:solidFill>
                <a:effectLst/>
                <a:latin typeface="Futura Medium"/>
                <a:ea typeface="Futura Medium"/>
                <a:cs typeface="Futura Medium"/>
              </a:rPr>
              <a:t>VODA</a:t>
            </a:r>
          </a:p>
          <a:p>
            <a:pPr>
              <a:spcAft>
                <a:spcPts val="300"/>
              </a:spcAft>
            </a:pPr>
            <a:r>
              <a:rPr lang="hr" sz="1200" b="0" i="0" strike="noStrike" cap="none" spc="0" baseline="0">
                <a:solidFill>
                  <a:srgbClr val="000000"/>
                </a:solidFill>
                <a:effectLst/>
                <a:latin typeface="Calibri"/>
                <a:ea typeface="Calibri"/>
                <a:cs typeface="Calibri"/>
              </a:rPr>
              <a:t>Održavanje procesa vlažnim sprječava da se prašina podigne u zrak, hvatanjem čestica vodom</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RIZICI OD RCS-a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6936"/>
            <a:ext cx="5453624" cy="2938988"/>
          </a:xfrm>
        </p:spPr>
        <p:txBody>
          <a:bodyPr anchor="t"/>
          <a:lstStyle/>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Dobra praksa je ključna u zaštiti od RCS-a</a:t>
            </a:r>
          </a:p>
          <a:p>
            <a:pPr marL="342900" indent="-342900">
              <a:lnSpc>
                <a:spcPts val="2400"/>
              </a:lnSpc>
              <a:buFont typeface="Arial" panose="020B0604020202020204" pitchFamily="34" charset="0"/>
              <a:buChar char="•"/>
            </a:pPr>
            <a:r>
              <a:rPr lang="hr" sz="1800" b="0" i="0" strike="noStrike" cap="none" spc="0" baseline="0" dirty="0">
                <a:solidFill>
                  <a:srgbClr val="000000"/>
                </a:solidFill>
                <a:effectLst/>
                <a:latin typeface="Helvetica"/>
                <a:ea typeface="Helvetica"/>
                <a:cs typeface="Helvetica"/>
              </a:rPr>
              <a:t>Dugotrajna izloženost visokom nivou RCS-a može dovesti do teških, doživotnih oboljenja pluća</a:t>
            </a:r>
          </a:p>
          <a:p>
            <a:pPr>
              <a:lnSpc>
                <a:spcPts val="2400"/>
              </a:lnSpc>
            </a:pPr>
            <a:r>
              <a:rPr lang="hr" sz="1800" b="0" i="0" strike="noStrike" cap="none" spc="0" baseline="0" dirty="0">
                <a:solidFill>
                  <a:srgbClr val="000000"/>
                </a:solidFill>
                <a:effectLst/>
                <a:latin typeface="Helvetica"/>
                <a:ea typeface="Helvetica"/>
                <a:cs typeface="Helvetica"/>
              </a:rPr>
              <a:t>Važno je da se svakoga dana zaštitimo od izloženosti toj prašini koja se nalazi u zraku </a:t>
            </a:r>
          </a:p>
          <a:p>
            <a:pPr>
              <a:lnSpc>
                <a:spcPts val="2400"/>
              </a:lnSpc>
            </a:pPr>
            <a:r>
              <a:rPr lang="hr" sz="1800" b="0" i="0" strike="noStrike" cap="none" spc="0" baseline="0" dirty="0">
                <a:solidFill>
                  <a:srgbClr val="000000"/>
                </a:solidFill>
                <a:effectLst/>
                <a:latin typeface="Helvetica"/>
                <a:ea typeface="Helvetica"/>
                <a:cs typeface="Helvetica"/>
              </a:rPr>
              <a:t>Sadašnjim poštivanjem dobre prakse, štitimo naše zdravlje za budućnost.</a:t>
            </a:r>
          </a:p>
          <a:p>
            <a:pPr>
              <a:lnSpc>
                <a:spcPts val="2400"/>
              </a:lnSpc>
            </a:pPr>
            <a:r>
              <a:rPr lang="hr" sz="1800" b="0" i="0" strike="noStrike" cap="none" spc="0" baseline="0" dirty="0">
                <a:solidFill>
                  <a:srgbClr val="000000"/>
                </a:solidFill>
                <a:effectLst/>
                <a:latin typeface="Helvetica"/>
                <a:ea typeface="Helvetica"/>
                <a:cs typeface="Helvetica"/>
              </a:rPr>
              <a:t>Kako ćete provesti mirovinu?</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lIns="91440" tIns="45720" rIns="91440" bIns="45720" anchor="t"/>
          <a:lstStyle/>
          <a:p>
            <a:pPr>
              <a:lnSpc>
                <a:spcPct val="100000"/>
              </a:lnSpc>
            </a:pPr>
            <a:r>
              <a:rPr lang="hr" sz="2800" b="1" i="0" strike="noStrike" cap="none" spc="0" baseline="0" dirty="0">
                <a:solidFill>
                  <a:srgbClr val="F6A317"/>
                </a:solidFill>
                <a:effectLst/>
                <a:latin typeface="Helvetica"/>
                <a:ea typeface="Helvetica"/>
                <a:cs typeface="Helvetica"/>
              </a:rPr>
              <a:t>ZAUSTAVLJANJE PRAŠINE NA </a:t>
            </a:r>
            <a:r>
              <a:rPr lang="hr" sz="2800" dirty="0">
                <a:latin typeface="Helvetica"/>
                <a:ea typeface="Helvetica"/>
                <a:cs typeface="Helvetica"/>
              </a:rPr>
              <a:t>NJEZINOM</a:t>
            </a:r>
            <a:r>
              <a:rPr lang="hr" sz="2800" b="1" i="0" strike="noStrike" cap="none" spc="0" baseline="0" dirty="0">
                <a:solidFill>
                  <a:srgbClr val="F6A317"/>
                </a:solidFill>
                <a:effectLst/>
                <a:latin typeface="Helvetica"/>
                <a:ea typeface="Helvetica"/>
                <a:cs typeface="Helvetica"/>
              </a:rPr>
              <a:t> IZVORU</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lIns="91440" tIns="45720" rIns="91440" bIns="45720" anchor="t"/>
          <a:lstStyle/>
          <a:p>
            <a:pPr>
              <a:lnSpc>
                <a:spcPts val="2400"/>
              </a:lnSpc>
            </a:pPr>
            <a:r>
              <a:rPr lang="hr" sz="1800" b="0" i="0" strike="noStrike" cap="none" spc="0" baseline="0" dirty="0">
                <a:solidFill>
                  <a:srgbClr val="000000"/>
                </a:solidFill>
                <a:effectLst/>
                <a:latin typeface="Helvetica"/>
                <a:ea typeface="Helvetica"/>
                <a:cs typeface="Helvetica"/>
              </a:rPr>
              <a:t>Prije sveta, trebalo bi da smanjimo mogućnost da se prašina generira.</a:t>
            </a:r>
          </a:p>
          <a:p>
            <a:pPr>
              <a:lnSpc>
                <a:spcPts val="2400"/>
              </a:lnSpc>
            </a:pPr>
            <a:r>
              <a:rPr lang="hr" sz="1800" b="0" i="0" strike="noStrike" cap="none" spc="0" baseline="0" dirty="0">
                <a:solidFill>
                  <a:srgbClr val="000000"/>
                </a:solidFill>
                <a:effectLst/>
                <a:latin typeface="Helvetica"/>
                <a:ea typeface="Helvetica"/>
                <a:cs typeface="Helvetica"/>
              </a:rPr>
              <a:t>Ako ne možemo </a:t>
            </a:r>
            <a:r>
              <a:rPr lang="hr" sz="1800" dirty="0">
                <a:solidFill>
                  <a:srgbClr val="000000"/>
                </a:solidFill>
                <a:latin typeface="Helvetica"/>
                <a:ea typeface="Helvetica"/>
                <a:cs typeface="Helvetica"/>
              </a:rPr>
              <a:t>izbjeći</a:t>
            </a:r>
            <a:r>
              <a:rPr lang="hr" sz="1800" b="0" i="0" strike="noStrike" cap="none" spc="0" baseline="0" dirty="0">
                <a:solidFill>
                  <a:srgbClr val="000000"/>
                </a:solidFill>
                <a:effectLst/>
                <a:latin typeface="Helvetica"/>
                <a:ea typeface="Helvetica"/>
                <a:cs typeface="Helvetica"/>
              </a:rPr>
              <a:t> generiranje prašine, onda je najefikasniji način njezine </a:t>
            </a:r>
            <a:r>
              <a:rPr lang="hr" sz="1800" dirty="0">
                <a:solidFill>
                  <a:srgbClr val="000000"/>
                </a:solidFill>
                <a:latin typeface="Helvetica"/>
                <a:ea typeface="Helvetica"/>
                <a:cs typeface="Helvetica"/>
              </a:rPr>
              <a:t>kontrole</a:t>
            </a:r>
            <a:r>
              <a:rPr lang="hr" sz="1800" b="0" i="0" strike="noStrike" cap="none" spc="0" baseline="0" dirty="0">
                <a:solidFill>
                  <a:srgbClr val="000000"/>
                </a:solidFill>
                <a:effectLst/>
                <a:latin typeface="Helvetica"/>
                <a:ea typeface="Helvetica"/>
                <a:cs typeface="Helvetica"/>
              </a:rPr>
              <a:t> na samom njezinom izvoru.</a:t>
            </a:r>
          </a:p>
          <a:p>
            <a:pPr>
              <a:lnSpc>
                <a:spcPts val="2400"/>
              </a:lnSpc>
            </a:pPr>
            <a:r>
              <a:rPr lang="hr" sz="1800" b="0" i="0" strike="noStrike" cap="none" spc="0" baseline="0" dirty="0">
                <a:solidFill>
                  <a:srgbClr val="000000"/>
                </a:solidFill>
                <a:effectLst/>
                <a:latin typeface="Helvetica"/>
                <a:ea typeface="Helvetica"/>
                <a:cs typeface="Helvetica"/>
              </a:rPr>
              <a:t>Ovo znači zadržavanje ili odvajanje prašine od radnika korištenjem prepreka ili izolacije, ventilacionih sustava (npr. ekstrakcija) i/ili vodenih sustava.</a:t>
            </a:r>
          </a:p>
          <a:p>
            <a:pPr>
              <a:lnSpc>
                <a:spcPts val="2400"/>
              </a:lnSpc>
            </a:pPr>
            <a:endParaRPr lang="en-US" sz="180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RIJEŠAVAJTE PROSUTO ODMAH</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Ako odmah </a:t>
            </a:r>
            <a:r>
              <a:rPr lang="hr" sz="1800" dirty="0" err="1">
                <a:solidFill>
                  <a:srgbClr val="000000"/>
                </a:solidFill>
                <a:latin typeface="Helvetica"/>
                <a:ea typeface="Helvetica"/>
                <a:cs typeface="Helvetica"/>
              </a:rPr>
              <a:t>riješavate</a:t>
            </a:r>
            <a:r>
              <a:rPr lang="hr" sz="1800" b="0" i="0" strike="noStrike" cap="none" spc="0" baseline="0" dirty="0">
                <a:solidFill>
                  <a:srgbClr val="000000"/>
                </a:solidFill>
                <a:effectLst/>
                <a:latin typeface="Helvetica"/>
                <a:ea typeface="Helvetica"/>
                <a:cs typeface="Helvetica"/>
              </a:rPr>
              <a:t> problem prosute prašine (i njen uzrok), smanjit ćete mogućnost da se slegnuta prašina podigne u zrak.</a:t>
            </a:r>
          </a:p>
          <a:p>
            <a:pPr>
              <a:lnSpc>
                <a:spcPts val="2400"/>
              </a:lnSpc>
              <a:spcAft>
                <a:spcPts val="1000"/>
              </a:spcAft>
            </a:pPr>
            <a:r>
              <a:rPr lang="hr" sz="1800" b="0" i="0" strike="noStrike" cap="none" spc="0" baseline="0" dirty="0">
                <a:solidFill>
                  <a:srgbClr val="000000"/>
                </a:solidFill>
                <a:effectLst/>
                <a:latin typeface="Helvetica"/>
                <a:ea typeface="Helvetica"/>
                <a:cs typeface="Helvetica"/>
              </a:rPr>
              <a:t>Čestice prašine koje se mogu udahnuti nisu vidljive golim okom, osim ako ih ne </a:t>
            </a:r>
            <a:r>
              <a:rPr lang="hr" sz="1800" dirty="0" err="1">
                <a:solidFill>
                  <a:srgbClr val="000000"/>
                </a:solidFill>
                <a:latin typeface="Helvetica"/>
                <a:ea typeface="Helvetica"/>
                <a:cs typeface="Helvetica"/>
              </a:rPr>
              <a:t>osvjetli</a:t>
            </a:r>
            <a:r>
              <a:rPr lang="hr" sz="1800" b="0" i="0" strike="noStrike" cap="none" spc="0" baseline="0" dirty="0">
                <a:solidFill>
                  <a:srgbClr val="000000"/>
                </a:solidFill>
                <a:effectLst/>
                <a:latin typeface="Helvetica"/>
                <a:ea typeface="Helvetica"/>
                <a:cs typeface="Helvetica"/>
              </a:rPr>
              <a:t> jak izvor svjetlosti. Takva prašina može ostati u zraku danima, pa i tjednima</a:t>
            </a:r>
          </a:p>
          <a:p>
            <a:pPr>
              <a:lnSpc>
                <a:spcPts val="2400"/>
              </a:lnSpc>
            </a:pPr>
            <a:endParaRPr lang="en-US" sz="180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968330" cy="850900"/>
          </a:xfrm>
        </p:spPr>
        <p:txBody>
          <a:bodyPr/>
          <a:lstStyle/>
          <a:p>
            <a:pPr>
              <a:lnSpc>
                <a:spcPct val="100000"/>
              </a:lnSpc>
              <a:spcBef>
                <a:spcPts val="0"/>
              </a:spcBef>
            </a:pPr>
            <a:r>
              <a:rPr lang="hr" sz="2800" b="1" i="0" strike="noStrike" cap="none" spc="0" baseline="0" dirty="0">
                <a:solidFill>
                  <a:srgbClr val="F6A317"/>
                </a:solidFill>
                <a:effectLst/>
                <a:latin typeface="Helvetica"/>
                <a:ea typeface="Helvetica"/>
                <a:cs typeface="Helvetica"/>
              </a:rPr>
              <a:t>NOSITE OSOBNU ZAŠTITNU OPREMU</a:t>
            </a:r>
            <a:r>
              <a:rPr lang="en-US" sz="2800" b="1" i="0" strike="noStrike" cap="none" spc="0" baseline="0" dirty="0">
                <a:solidFill>
                  <a:srgbClr val="F6A317"/>
                </a:solidFill>
                <a:effectLst/>
                <a:latin typeface="Helvetica"/>
                <a:ea typeface="Helvetica"/>
                <a:cs typeface="Helvetica"/>
              </a:rPr>
              <a:t> </a:t>
            </a:r>
            <a:r>
              <a:rPr lang="hr" sz="2800" b="1" i="0" strike="noStrike" cap="none" spc="0" baseline="0" dirty="0">
                <a:solidFill>
                  <a:srgbClr val="F6A317"/>
                </a:solidFill>
                <a:effectLst/>
                <a:latin typeface="Helvetica"/>
                <a:ea typeface="Helvetica"/>
                <a:cs typeface="Helvetica"/>
              </a:rPr>
              <a:t>(AKO JE NEOPHODNO)</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lIns="91440" tIns="45720" rIns="91440" bIns="45720" anchor="t"/>
          <a:lstStyle/>
          <a:p>
            <a:pPr>
              <a:lnSpc>
                <a:spcPts val="2400"/>
              </a:lnSpc>
              <a:spcAft>
                <a:spcPts val="1000"/>
              </a:spcAft>
            </a:pPr>
            <a:r>
              <a:rPr lang="hr" sz="1800" b="0" i="0" strike="noStrike" cap="none" spc="0" baseline="0" dirty="0">
                <a:solidFill>
                  <a:srgbClr val="000000"/>
                </a:solidFill>
                <a:effectLst/>
                <a:latin typeface="Helvetica"/>
                <a:ea typeface="Helvetica"/>
                <a:cs typeface="Helvetica"/>
              </a:rPr>
              <a:t>Ako druge kontrolne mjere (vidi pet glavnih tehnika kontrole) nisu dovoljne da </a:t>
            </a:r>
            <a:r>
              <a:rPr lang="hr" sz="1800" dirty="0" err="1">
                <a:solidFill>
                  <a:srgbClr val="000000"/>
                </a:solidFill>
                <a:latin typeface="Helvetica"/>
                <a:ea typeface="Helvetica"/>
                <a:cs typeface="Helvetica"/>
              </a:rPr>
              <a:t>sprječe</a:t>
            </a:r>
            <a:r>
              <a:rPr lang="hr" sz="1800" b="0" i="0" strike="noStrike" cap="none" spc="0" baseline="0" dirty="0">
                <a:solidFill>
                  <a:srgbClr val="000000"/>
                </a:solidFill>
                <a:effectLst/>
                <a:latin typeface="Helvetica"/>
                <a:ea typeface="Helvetica"/>
                <a:cs typeface="Helvetica"/>
              </a:rPr>
              <a:t> izloženost prašini, nosite osobnu zaštitnu opremu.</a:t>
            </a:r>
          </a:p>
          <a:p>
            <a:pPr>
              <a:lnSpc>
                <a:spcPts val="2400"/>
              </a:lnSpc>
              <a:spcAft>
                <a:spcPts val="1000"/>
              </a:spcAft>
            </a:pPr>
            <a:r>
              <a:rPr lang="hr" sz="1800" b="0" i="0" strike="noStrike" cap="none" spc="0" baseline="0" dirty="0">
                <a:solidFill>
                  <a:srgbClr val="000000"/>
                </a:solidFill>
                <a:effectLst/>
                <a:latin typeface="Helvetica"/>
                <a:ea typeface="Helvetica"/>
                <a:cs typeface="Helvetica"/>
              </a:rPr>
              <a:t>Osobna zaštitna oprema ni u kom slučaju nije zamjena za druge mjere kontrole prašine. Maske za prašinu privremeno štite pojedine radnike, ali opći kvalitet zraka i dalje može biti loš zbog prašine.</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55576"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KAO DOBRU PRAKSU</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lIns="91440" tIns="45720" rIns="91440" bIns="45720" anchor="t"/>
          <a:lstStyle/>
          <a:p>
            <a:pPr>
              <a:lnSpc>
                <a:spcPts val="2400"/>
              </a:lnSpc>
            </a:pPr>
            <a:r>
              <a:rPr lang="hr" sz="1800" b="1" i="0" strike="noStrike" cap="none" spc="0" baseline="0" dirty="0">
                <a:solidFill>
                  <a:srgbClr val="000000"/>
                </a:solidFill>
                <a:effectLst/>
                <a:latin typeface="Helvetica"/>
                <a:ea typeface="Helvetica"/>
                <a:cs typeface="Helvetica"/>
              </a:rPr>
              <a:t>TREBA</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Ograničiti pristup radnim oblastima / oblastima izloženim prašini samo na radnike i autorizirano osoblje</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Koristiti ventilacione ili vodene sustave za smanjivanje podizanja prašine u zrak. </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Ako je moguće, obavljati posao na otvorenom.</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Koristiti usisne ili vlažne metode čišćenja.</a:t>
            </a:r>
          </a:p>
          <a:p>
            <a:pPr marL="285750" indent="-285750">
              <a:lnSpc>
                <a:spcPts val="2400"/>
              </a:lnSpc>
              <a:buSzPct val="85000"/>
              <a:buFont typeface=".Apple Color Emoji UI"/>
              <a:buChar char="✅"/>
            </a:pPr>
            <a:r>
              <a:rPr lang="hr" sz="1800" b="0" i="0" strike="noStrike" cap="none" spc="0" baseline="0">
                <a:solidFill>
                  <a:srgbClr val="000000"/>
                </a:solidFill>
                <a:effectLst/>
                <a:latin typeface="Helvetica"/>
                <a:ea typeface="Helvetica"/>
                <a:cs typeface="Helvetica"/>
              </a:rPr>
              <a:t>Planirati unaprijed kako bi se </a:t>
            </a:r>
            <a:r>
              <a:rPr lang="hr" sz="1800">
                <a:solidFill>
                  <a:srgbClr val="000000"/>
                </a:solidFill>
                <a:latin typeface="Helvetica"/>
                <a:ea typeface="Helvetica"/>
                <a:cs typeface="Helvetica"/>
              </a:rPr>
              <a:t>osiguralo da</a:t>
            </a:r>
            <a:r>
              <a:rPr lang="hr" sz="1800" b="0" i="0" strike="noStrike" cap="none" spc="0" baseline="0">
                <a:solidFill>
                  <a:srgbClr val="000000"/>
                </a:solidFill>
                <a:effectLst/>
                <a:latin typeface="Helvetica"/>
                <a:ea typeface="Helvetica"/>
                <a:cs typeface="Helvetica"/>
              </a:rPr>
              <a:t> su radna </a:t>
            </a:r>
            <a:r>
              <a:rPr lang="hr" sz="1800">
                <a:solidFill>
                  <a:srgbClr val="000000"/>
                </a:solidFill>
                <a:latin typeface="Helvetica"/>
                <a:ea typeface="Helvetica"/>
                <a:cs typeface="Helvetica"/>
              </a:rPr>
              <a:t>mjesta</a:t>
            </a:r>
            <a:r>
              <a:rPr lang="hr" sz="1800" b="0" i="0" strike="noStrike" cap="none" spc="0" baseline="0">
                <a:solidFill>
                  <a:srgbClr val="000000"/>
                </a:solidFill>
                <a:effectLst/>
                <a:latin typeface="Helvetica"/>
                <a:ea typeface="Helvetica"/>
                <a:cs typeface="Helvetica"/>
              </a:rPr>
              <a:t> sigurna, a oprema ispravna</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Prijaviti greške i imati plan kako da se na njih reaguje brzo i sigurno</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Nositi osobnu zaštitnu opremu tijekom obavljanja  zadatka. Voditi računa da maske za lice prijanjaju propisno</a:t>
            </a:r>
          </a:p>
          <a:p>
            <a:pPr>
              <a:lnSpc>
                <a:spcPts val="2400"/>
              </a:lnSpc>
              <a:buSzPct val="85000"/>
            </a:pPr>
            <a:endParaRPr lang="en-US" sz="1800"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1079977" cy="850900"/>
          </a:xfrm>
        </p:spPr>
        <p:txBody>
          <a:bodyPr/>
          <a:lstStyle/>
          <a:p>
            <a:pPr>
              <a:lnSpc>
                <a:spcPct val="100000"/>
              </a:lnSpc>
            </a:pPr>
            <a:r>
              <a:rPr lang="hr" sz="2800" b="1" i="0" strike="noStrike" cap="none" spc="0" baseline="0" dirty="0">
                <a:solidFill>
                  <a:srgbClr val="F6A317"/>
                </a:solidFill>
                <a:effectLst/>
                <a:latin typeface="Helvetica"/>
                <a:ea typeface="Helvetica"/>
                <a:cs typeface="Helvetica"/>
              </a:rPr>
              <a:t>ŠTA TREBA RADITI I NE TREBA RADITI KAO DOBRU PRAKSU</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72408"/>
            <a:ext cx="10355978" cy="3230407"/>
          </a:xfrm>
        </p:spPr>
        <p:txBody>
          <a:bodyPr lIns="91440" tIns="45720" rIns="91440" bIns="45720" anchor="t"/>
          <a:lstStyle/>
          <a:p>
            <a:pPr>
              <a:lnSpc>
                <a:spcPts val="2400"/>
              </a:lnSpc>
            </a:pPr>
            <a:r>
              <a:rPr lang="hr" sz="1800" b="1" i="0" strike="noStrike" cap="none" spc="0" baseline="0" dirty="0">
                <a:solidFill>
                  <a:srgbClr val="000000"/>
                </a:solidFill>
                <a:effectLst/>
                <a:latin typeface="Helvetica"/>
                <a:ea typeface="Helvetica"/>
                <a:cs typeface="Helvetica"/>
              </a:rPr>
              <a:t>NE TREBA</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Koristiti </a:t>
            </a:r>
            <a:r>
              <a:rPr lang="hr" sz="1800" dirty="0">
                <a:solidFill>
                  <a:srgbClr val="000000"/>
                </a:solidFill>
                <a:latin typeface="Helvetica"/>
                <a:ea typeface="Helvetica"/>
                <a:cs typeface="Helvetica"/>
              </a:rPr>
              <a:t>suhu</a:t>
            </a:r>
            <a:r>
              <a:rPr lang="hr" sz="1800" b="0" i="0" strike="noStrike" cap="none" spc="0" baseline="0" dirty="0">
                <a:solidFill>
                  <a:srgbClr val="000000"/>
                </a:solidFill>
                <a:effectLst/>
                <a:latin typeface="Helvetica"/>
                <a:ea typeface="Helvetica"/>
                <a:cs typeface="Helvetica"/>
              </a:rPr>
              <a:t> četku – koristite usisne ili vlažne metode čišćenja</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Koristiti komprimirani zrak za čišćenje prašine</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Nositi prljavu odjeću ili osobnu zaštitnu opremu kući</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Koristiti oštećenu osobnu zaštitnu opremu</a:t>
            </a:r>
          </a:p>
          <a:p>
            <a:pPr marL="285750" indent="-285750">
              <a:lnSpc>
                <a:spcPts val="2400"/>
              </a:lnSpc>
              <a:buSzPct val="85000"/>
              <a:buFont typeface=".Apple Color Emoji UI"/>
              <a:buChar char="❌"/>
            </a:pPr>
            <a:r>
              <a:rPr lang="hr" sz="1800" b="0" i="0" strike="noStrike" cap="none" spc="0" baseline="0" dirty="0">
                <a:solidFill>
                  <a:srgbClr val="000000"/>
                </a:solidFill>
                <a:effectLst/>
                <a:latin typeface="Helvetica"/>
                <a:ea typeface="Helvetica"/>
                <a:cs typeface="Helvetica"/>
              </a:rPr>
              <a:t>Pušiti ili jesti u radnim oblastima na vašem radnom mjestu</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PRAZAN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24384" cy="3682369"/>
          </a:xfrm>
        </p:spPr>
        <p:txBody>
          <a:bodyPr/>
          <a:lstStyle/>
          <a:p>
            <a:pPr>
              <a:lnSpc>
                <a:spcPts val="2400"/>
              </a:lnSpc>
            </a:pPr>
            <a:r>
              <a:rPr lang="hr" sz="1800" b="0" i="0" strike="noStrike" cap="none" spc="0" baseline="0" dirty="0">
                <a:solidFill>
                  <a:srgbClr val="000000"/>
                </a:solidFill>
                <a:effectLst/>
                <a:latin typeface="Helvetica"/>
                <a:ea typeface="Helvetica"/>
                <a:cs typeface="Helvetica"/>
              </a:rPr>
              <a:t>Koristite ovaj slajd da napravite prilagođenu obuku specifičnu za radno okruženje ili kontekst.</a:t>
            </a:r>
          </a:p>
          <a:p>
            <a:pPr>
              <a:lnSpc>
                <a:spcPts val="2400"/>
              </a:lnSpc>
            </a:pPr>
            <a:r>
              <a:rPr lang="hr" sz="1800" b="0" i="0" strike="noStrike" cap="none" spc="0" baseline="0" dirty="0">
                <a:solidFill>
                  <a:srgbClr val="000000"/>
                </a:solidFill>
                <a:effectLst/>
                <a:latin typeface="Helvetica"/>
                <a:ea typeface="Helvetica"/>
                <a:cs typeface="Helvetica"/>
              </a:rPr>
              <a:t>Da promjenite sliku, desni klik &gt; promjeni sliku &gt; iz datoteke.</a:t>
            </a:r>
          </a:p>
          <a:p>
            <a:pPr>
              <a:lnSpc>
                <a:spcPts val="2400"/>
              </a:lnSpc>
            </a:pPr>
            <a:r>
              <a:rPr lang="hr" sz="1800" b="0" i="0" strike="noStrike" cap="none" spc="0" baseline="0" dirty="0">
                <a:solidFill>
                  <a:srgbClr val="000000"/>
                </a:solidFill>
                <a:effectLst/>
                <a:latin typeface="Helvetica"/>
                <a:ea typeface="Helvetica"/>
                <a:cs typeface="Helvetica"/>
              </a:rPr>
              <a:t>Da napravite još slajdova, kliknite na „Novi slajd“ na gornjem jezičku.</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hr" sz="2800" b="1" i="0" strike="noStrike" cap="none" spc="0" baseline="0">
                <a:solidFill>
                  <a:srgbClr val="F6A317"/>
                </a:solidFill>
                <a:effectLst/>
                <a:latin typeface="Helvetica"/>
                <a:ea typeface="Helvetica"/>
                <a:cs typeface="Helvetica"/>
              </a:rPr>
              <a:t>ZAKLJUČAK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hr" sz="1800" b="0" i="0" strike="noStrike" cap="none" spc="0" baseline="0" dirty="0">
                <a:solidFill>
                  <a:srgbClr val="000000"/>
                </a:solidFill>
                <a:effectLst/>
                <a:latin typeface="Helvetica"/>
                <a:ea typeface="Helvetica"/>
                <a:cs typeface="Helvetica"/>
              </a:rPr>
              <a:t>Kada radite sa mineralima koji sadrže kristalizirani </a:t>
            </a:r>
            <a:r>
              <a:rPr lang="hr" sz="1800" dirty="0" err="1">
                <a:solidFill>
                  <a:srgbClr val="000000"/>
                </a:solidFill>
                <a:latin typeface="Helvetica"/>
                <a:ea typeface="Helvetica"/>
                <a:cs typeface="Helvetica"/>
              </a:rPr>
              <a:t>silicijum</a:t>
            </a:r>
            <a:r>
              <a:rPr lang="hr" sz="1800" b="0" i="0" strike="noStrike" cap="none" spc="0" baseline="0" dirty="0">
                <a:solidFill>
                  <a:srgbClr val="000000"/>
                </a:solidFill>
                <a:effectLst/>
                <a:latin typeface="Helvetica"/>
                <a:ea typeface="Helvetica"/>
                <a:cs typeface="Helvetica"/>
              </a:rPr>
              <a:t>, upamtite: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Uvijek zaustavite prašinu na njezinom izvoru</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Čisto radno okruženje je sigurno radno okruženje</a:t>
            </a:r>
          </a:p>
          <a:p>
            <a:pPr marL="285750" indent="-285750">
              <a:lnSpc>
                <a:spcPts val="2400"/>
              </a:lnSpc>
              <a:spcBef>
                <a:spcPts val="600"/>
              </a:spcBef>
              <a:spcAft>
                <a:spcPts val="600"/>
              </a:spcAft>
              <a:buClr>
                <a:srgbClr val="F1B600"/>
              </a:buClr>
              <a:buSzPct val="120000"/>
              <a:buFont typeface="Wingdings" pitchFamily="2" charset="2"/>
              <a:buChar char="q"/>
            </a:pPr>
            <a:r>
              <a:rPr lang="hr" sz="1800" b="0" i="0" strike="noStrike" cap="none" spc="0" baseline="0" dirty="0">
                <a:solidFill>
                  <a:srgbClr val="000000"/>
                </a:solidFill>
                <a:effectLst/>
                <a:latin typeface="Helvetica"/>
                <a:ea typeface="Helvetica"/>
                <a:cs typeface="Helvetica"/>
              </a:rPr>
              <a:t>Ograničavanje pristupa oblastima sa prašinom je siguran način da se </a:t>
            </a:r>
            <a:r>
              <a:rPr lang="hr" sz="1800" b="0" i="0" strike="noStrike" cap="none" spc="0" baseline="0" dirty="0" err="1">
                <a:solidFill>
                  <a:srgbClr val="000000"/>
                </a:solidFill>
                <a:effectLst/>
                <a:latin typeface="Helvetica"/>
                <a:ea typeface="Helvetica"/>
                <a:cs typeface="Helvetica"/>
              </a:rPr>
              <a:t>sprječi</a:t>
            </a:r>
            <a:r>
              <a:rPr lang="hr" sz="1800" b="0" i="0" strike="noStrike" cap="none" spc="0" baseline="0" dirty="0">
                <a:solidFill>
                  <a:srgbClr val="000000"/>
                </a:solidFill>
                <a:effectLst/>
                <a:latin typeface="Helvetica"/>
                <a:ea typeface="Helvetica"/>
                <a:cs typeface="Helvetica"/>
              </a:rPr>
              <a:t> izloženost prašini.</a:t>
            </a:r>
          </a:p>
          <a:p>
            <a:pPr marL="285750" indent="-285750">
              <a:lnSpc>
                <a:spcPts val="2400"/>
              </a:lnSpc>
              <a:spcBef>
                <a:spcPts val="600"/>
              </a:spcBef>
              <a:spcAft>
                <a:spcPts val="600"/>
              </a:spcAft>
              <a:buClr>
                <a:srgbClr val="F1B600"/>
              </a:buClr>
              <a:buSzPct val="120000"/>
              <a:buFont typeface="Wingdings" pitchFamily="2" charset="2"/>
              <a:buChar char="q"/>
            </a:pPr>
            <a:r>
              <a:rPr lang="hr" sz="1800" dirty="0">
                <a:solidFill>
                  <a:srgbClr val="000000"/>
                </a:solidFill>
                <a:latin typeface="Helvetica"/>
                <a:ea typeface="Helvetica"/>
                <a:cs typeface="Helvetica"/>
              </a:rPr>
              <a:t>Izbjegavajte</a:t>
            </a:r>
            <a:r>
              <a:rPr lang="hr" sz="1800" b="0" i="0" strike="noStrike" cap="none" spc="0" baseline="0" dirty="0">
                <a:solidFill>
                  <a:srgbClr val="000000"/>
                </a:solidFill>
                <a:effectLst/>
                <a:latin typeface="Helvetica"/>
                <a:ea typeface="Helvetica"/>
                <a:cs typeface="Helvetica"/>
              </a:rPr>
              <a:t> pušenje – pušenje povećava negativan učinak RCS-a na zdravlje.</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hr" sz="2800" b="1" i="0" strike="noStrike" cap="none" spc="0" baseline="0">
                <a:solidFill>
                  <a:srgbClr val="F6A317"/>
                </a:solidFill>
                <a:effectLst/>
                <a:latin typeface="Helvetica"/>
                <a:ea typeface="Helvetica"/>
                <a:cs typeface="Helvetica"/>
              </a:rPr>
              <a:t>DODATNI MATERIJALI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Dobra praksa za čišćenje površina i instalacija (zadatak 2.1.1a)</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3" history="0"/>
              </a:rPr>
              <a:t>Dobra praksa održavanja higijena (zadatak 2.1.10)</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4" history="0"/>
              </a:rPr>
              <a:t>NEPSI Vodič za dobru praksu</a:t>
            </a:r>
          </a:p>
          <a:p>
            <a:pPr marL="285750" indent="-285750">
              <a:lnSpc>
                <a:spcPts val="2300"/>
              </a:lnSpc>
              <a:spcBef>
                <a:spcPts val="600"/>
              </a:spcBef>
              <a:spcAft>
                <a:spcPts val="600"/>
              </a:spcAft>
              <a:buSzPct val="130000"/>
              <a:buFont typeface="Arial" panose="020B0604020202020204" pitchFamily="34" charset="0"/>
              <a:buChar char="•"/>
            </a:pPr>
            <a:r>
              <a:rPr lang="hr" sz="1600" b="0" i="0" strike="noStrike" cap="none" spc="0" baseline="0">
                <a:solidFill>
                  <a:srgbClr val="000000"/>
                </a:solidFill>
                <a:effectLst/>
                <a:latin typeface="Helvetica"/>
                <a:ea typeface="Helvetica"/>
                <a:cs typeface="Helvetica"/>
                <a:hlinkClick r:id="rId5" history="0"/>
              </a:rPr>
              <a:t>NEPSI Vodič za SME</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hr" b="0" i="0" strike="noStrike" cap="none" spc="0" baseline="0" dirty="0">
                <a:solidFill>
                  <a:srgbClr val="000000"/>
                </a:solidFill>
                <a:effectLst/>
                <a:latin typeface="Calibri"/>
                <a:ea typeface="Calibri"/>
                <a:cs typeface="Calibri"/>
              </a:rPr>
              <a:t>Posjetite </a:t>
            </a:r>
            <a:r>
              <a:rPr lang="hr" b="1" i="0" strike="noStrike" cap="none" spc="0" baseline="0" dirty="0">
                <a:solidFill>
                  <a:srgbClr val="000000"/>
                </a:solidFill>
                <a:effectLst/>
                <a:latin typeface="Calibri"/>
                <a:ea typeface="Calibri"/>
                <a:cs typeface="Calibri"/>
              </a:rPr>
              <a:t>NEPSI platformu za e-učenje na</a:t>
            </a:r>
            <a:r>
              <a:rPr lang="hr" b="0" i="0" strike="noStrike" cap="none" spc="0" baseline="0" dirty="0">
                <a:solidFill>
                  <a:srgbClr val="000000"/>
                </a:solidFill>
                <a:effectLst/>
                <a:latin typeface="Calibri"/>
                <a:ea typeface="Calibri"/>
                <a:cs typeface="Calibri"/>
              </a:rPr>
              <a:t> </a:t>
            </a:r>
            <a:r>
              <a:rPr lang="hr" b="0" i="0" strike="noStrike" cap="none" spc="0" baseline="0" dirty="0">
                <a:solidFill>
                  <a:srgbClr val="000000"/>
                </a:solidFill>
                <a:effectLst/>
                <a:latin typeface="Calibri"/>
                <a:ea typeface="Calibri"/>
                <a:cs typeface="Calibri"/>
                <a:hlinkClick r:id="rId6" history="0"/>
              </a:rPr>
              <a:t>training.nepsi.eu</a:t>
            </a:r>
            <a:r>
              <a:rPr lang="hr" b="0" i="0" strike="noStrike" cap="none" spc="0" baseline="0" dirty="0">
                <a:solidFill>
                  <a:srgbClr val="000000"/>
                </a:solidFill>
                <a:effectLst/>
                <a:latin typeface="Calibri"/>
                <a:ea typeface="Calibri"/>
                <a:cs typeface="Calibri"/>
              </a:rPr>
              <a:t> za više izvora o RCS-u.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dcmitype/"/>
    <ds:schemaRef ds:uri="http://schemas.microsoft.com/office/infopath/2007/PartnerControls"/>
    <ds:schemaRef ds:uri="http://schemas.microsoft.com/office/2006/metadata/properties"/>
    <ds:schemaRef ds:uri="http://schemas.openxmlformats.org/package/2006/metadata/core-properties"/>
    <ds:schemaRef ds:uri="http://purl.org/dc/terms/"/>
    <ds:schemaRef ds:uri="http://purl.org/dc/elements/1.1/"/>
    <ds:schemaRef ds:uri="d8ecf516-e360-4672-81b9-68723bedb71f"/>
    <ds:schemaRef ds:uri="6d9d7403-2d8c-4818-ae25-2c5629bc7330"/>
    <ds:schemaRef ds:uri="http://www.w3.org/XML/1998/namespace"/>
  </ds:schemaRefs>
</ds:datastoreItem>
</file>

<file path=customXml/itemProps3.xml><?xml version="1.0" encoding="utf-8"?>
<ds:datastoreItem xmlns:ds="http://schemas.openxmlformats.org/officeDocument/2006/customXml" ds:itemID="{1D9CAB6D-F29B-44AD-B1E9-05AE2F100B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112</TotalTime>
  <Words>969</Words>
  <Application>Microsoft Macintosh PowerPoint</Application>
  <PresentationFormat>Widescreen</PresentationFormat>
  <Paragraphs>88</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65</cp:revision>
  <dcterms:created xsi:type="dcterms:W3CDTF">2020-06-24T14:35:04Z</dcterms:created>
  <dcterms:modified xsi:type="dcterms:W3CDTF">2024-11-13T12:25:26Z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