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a:solidFill>
                  <a:srgbClr val="000000"/>
                </a:solidFill>
                <a:effectLst/>
                <a:latin typeface="Calibri"/>
                <a:ea typeface="Calibri"/>
                <a:cs typeface="Calibri"/>
              </a:rPr>
              <a:t>Piemēram, veicot augstas enerģijas procesus ar minerāliem, kas satur kristālisko silīcija dioksīdu, izmantojiet ierīci ar putekļu nosūces/ūdens sistēmu. (Skat. attēlu iepriekš).</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v" sz="1400" b="1" i="0" strike="noStrike" cap="none" spc="0" baseline="0">
                <a:solidFill>
                  <a:srgbClr val="F6A317"/>
                </a:solidFill>
                <a:effectLst/>
                <a:latin typeface="Helvetica"/>
                <a:ea typeface="Helvetica"/>
                <a:cs typeface="Helvetica"/>
              </a:rPr>
              <a:t>LABĀS PRAKSES APMĀCĪBAS DARBAM AR KRISTĀLISKO SILĪCIJA DIOKSĪDU SATUROŠIEM MATERIĀLIEM</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anchor="t"/>
          <a:lstStyle/>
          <a:p>
            <a:pPr>
              <a:lnSpc>
                <a:spcPct val="100000"/>
              </a:lnSpc>
            </a:pPr>
            <a:r>
              <a:rPr lang="lv" sz="2800" b="1" i="0" strike="noStrike" cap="none" spc="0" baseline="0" dirty="0">
                <a:solidFill>
                  <a:srgbClr val="FFFFFF"/>
                </a:solidFill>
                <a:effectLst/>
                <a:latin typeface="Helvetica"/>
                <a:ea typeface="Helvetica"/>
                <a:cs typeface="Helvetica"/>
              </a:rPr>
              <a:t>LABĀS PRAKSES APMĀCĪBAS DARBAM AR KRISTĀLISKO SILĪCIJA DIOKSĪDU SATUROŠIEM MATERIĀLIEM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8124669" y="154379"/>
            <a:ext cx="3643778"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Par pamata kontroles pasākumiem, lai novērstu vai līdz minimumam samazinātu kaitīgo ieelpojamo kristāliskā silīcija dioksīda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iedarbību.</a:t>
            </a:r>
          </a:p>
          <a:p>
            <a:pPr marL="285750" indent="-285750">
              <a:lnSpc>
                <a:spcPts val="2400"/>
              </a:lnSpc>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p:txBody>
      </p:sp>
      <p:pic>
        <p:nvPicPr>
          <p:cNvPr id="6" name="Picture Placeholder 8" descr="Construction worker">
            <a:extLst>
              <a:ext uri="{FF2B5EF4-FFF2-40B4-BE49-F238E27FC236}">
                <a16:creationId xmlns:a16="http://schemas.microsoft.com/office/drawing/2014/main" id="{75575216-7307-3F2D-5864-658FACBCD09D}"/>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lv" sz="1800" b="0" i="0" strike="noStrike" cap="none" spc="0" baseline="0" dirty="0">
                <a:solidFill>
                  <a:srgbClr val="000000"/>
                </a:solidFill>
                <a:effectLst/>
                <a:latin typeface="Helvetica"/>
                <a:ea typeface="Helvetica"/>
                <a:cs typeface="Helvetica"/>
              </a:rPr>
              <a:t>Ir piecas galvenās putekļu kontroles metodes, ko izmanto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pārvaldīšanai un kas ir NEPSI labās prakses sastāvdaļa.</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022101"/>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1" strike="noStrike" cap="none" spc="0" baseline="0" dirty="0">
                <a:solidFill>
                  <a:srgbClr val="F6A317"/>
                </a:solidFill>
                <a:effectLst/>
                <a:latin typeface="Helvetica"/>
                <a:ea typeface="Helvetica"/>
                <a:cs typeface="Helvetica"/>
              </a:rPr>
              <a:t>RCS</a:t>
            </a:r>
            <a:r>
              <a:rPr lang="lv" sz="2800" b="1" i="0" strike="noStrike" cap="none" spc="0" baseline="0" dirty="0">
                <a:solidFill>
                  <a:srgbClr val="F6A317"/>
                </a:solidFill>
                <a:effectLst/>
                <a:latin typeface="Helvetica"/>
                <a:ea typeface="Helvetica"/>
                <a:cs typeface="Helvetica"/>
              </a:rPr>
              <a:t>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936"/>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Laba prakse ir būtiska, lai mūs aizsargātu pret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APTURĒT PUTEKĻUS TO RAŠANĀS VIETĀ</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lv" sz="1800" b="0" i="0" strike="noStrike" cap="none" spc="0" baseline="0">
                <a:solidFill>
                  <a:srgbClr val="000000"/>
                </a:solidFill>
                <a:effectLst/>
                <a:latin typeface="Helvetica"/>
                <a:ea typeface="Helvetica"/>
                <a:cs typeface="Helvetica"/>
              </a:rPr>
              <a:t>Mums jācenšas samazināt putekļu rašanās iespējas.</a:t>
            </a:r>
          </a:p>
          <a:p>
            <a:pPr>
              <a:lnSpc>
                <a:spcPts val="2400"/>
              </a:lnSpc>
            </a:pPr>
            <a:r>
              <a:rPr lang="lv" sz="1800" b="0" i="0" strike="noStrike" cap="none" spc="0" baseline="0">
                <a:solidFill>
                  <a:srgbClr val="000000"/>
                </a:solidFill>
                <a:effectLst/>
                <a:latin typeface="Helvetica"/>
                <a:ea typeface="Helvetica"/>
                <a:cs typeface="Helvetica"/>
              </a:rPr>
              <a:t>Ja mēs nevaram izvairīties no putekļu rašanās, tad visefektīvākais veids, kā kontrolēt putekļus, ir to rašanās vietā.</a:t>
            </a:r>
          </a:p>
          <a:p>
            <a:pPr>
              <a:lnSpc>
                <a:spcPts val="2400"/>
              </a:lnSpc>
            </a:pPr>
            <a:r>
              <a:rPr lang="lv" sz="1800" b="0" i="0" strike="noStrike" cap="none" spc="0" baseline="0">
                <a:solidFill>
                  <a:srgbClr val="000000"/>
                </a:solidFill>
                <a:effectLst/>
                <a:latin typeface="Helvetica"/>
                <a:ea typeface="Helvetica"/>
                <a:cs typeface="Helvetica"/>
              </a:rPr>
              <a:t>Tas nozīmē aizturēt vai nošķirt putekļus no darbinieka, izmantojot barjeru vai nodalījumu, ventilācijas sistēmu (piemēram, nosūces) un/vai nomākšanas sistēmu ar ūdens palīdzību.</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NEKAVĒJOTIES LIKVIDĒJIET NOPLŪDES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lv" sz="1800" b="0" i="0" strike="noStrike" cap="none" spc="0" baseline="0">
                <a:solidFill>
                  <a:srgbClr val="000000"/>
                </a:solidFill>
                <a:effectLst/>
                <a:latin typeface="Helvetica"/>
                <a:ea typeface="Helvetica"/>
                <a:cs typeface="Helvetica"/>
              </a:rPr>
              <a:t>Nekavējoties novēršot putekļu noplūdes (un to cēloņus), samazināsies iespēja, ka nogulsnējušies putekļi nonāks gaisā.</a:t>
            </a:r>
          </a:p>
          <a:p>
            <a:pPr>
              <a:lnSpc>
                <a:spcPts val="2400"/>
              </a:lnSpc>
              <a:spcAft>
                <a:spcPts val="1000"/>
              </a:spcAft>
            </a:pPr>
            <a:r>
              <a:rPr lang="lv" sz="1800" b="0" i="0" strike="noStrike" cap="none" spc="0" baseline="0">
                <a:solidFill>
                  <a:srgbClr val="000000"/>
                </a:solidFill>
                <a:effectLst/>
                <a:latin typeface="Helvetica"/>
                <a:ea typeface="Helvetica"/>
                <a:cs typeface="Helvetica"/>
              </a:rPr>
              <a:t>Ieelpojamās putekļu daļiņas ir neredzamas ar neapbruņotu aci, ja vien tās netiek izgaismotas ar spēcīgu gaismas avotu. Putekļi var saglabāties gaisā vairākas dienas vai nedēļas.</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lv" sz="2800" b="1" i="0" strike="noStrike" cap="none" spc="0" baseline="0" dirty="0">
                <a:solidFill>
                  <a:srgbClr val="F6A317"/>
                </a:solidFill>
                <a:effectLst/>
                <a:latin typeface="Helvetica"/>
                <a:ea typeface="Helvetica"/>
                <a:cs typeface="Helvetica"/>
              </a:rPr>
              <a:t>LIETOJIET IAL</a:t>
            </a:r>
          </a:p>
          <a:p>
            <a:pPr>
              <a:lnSpc>
                <a:spcPct val="100000"/>
              </a:lnSpc>
              <a:spcBef>
                <a:spcPts val="0"/>
              </a:spcBef>
            </a:pPr>
            <a:r>
              <a:rPr lang="lv" sz="2800" b="1" i="0" strike="noStrike" cap="none" spc="0" baseline="0" dirty="0">
                <a:solidFill>
                  <a:srgbClr val="F6A317"/>
                </a:solidFill>
                <a:effectLst/>
                <a:latin typeface="Helvetica"/>
                <a:ea typeface="Helvetica"/>
                <a:cs typeface="Helvetica"/>
              </a:rPr>
              <a:t>(JA NEPIECIEŠAMS)</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lv" sz="1800" b="0" i="0" strike="noStrike" cap="none" spc="0" baseline="0" dirty="0">
                <a:solidFill>
                  <a:srgbClr val="000000"/>
                </a:solidFill>
                <a:effectLst/>
                <a:latin typeface="Helvetica"/>
                <a:ea typeface="Helvetica"/>
                <a:cs typeface="Helvetica"/>
              </a:rPr>
              <a:t>Ja visi pārējie putekļu kontroles pasākumi (skat. 5 galvenos kontroles paņēmienus) ir nepietiekami, lai novērstu putekļu iedarbību, jālieto IAL.</a:t>
            </a:r>
          </a:p>
          <a:p>
            <a:pPr>
              <a:lnSpc>
                <a:spcPts val="2400"/>
              </a:lnSpc>
              <a:spcAft>
                <a:spcPts val="1000"/>
              </a:spcAft>
            </a:pPr>
            <a:r>
              <a:rPr lang="lv" sz="1800" b="0" i="0" strike="noStrike" cap="none" spc="0" baseline="0" dirty="0">
                <a:solidFill>
                  <a:srgbClr val="000000"/>
                </a:solidFill>
                <a:effectLst/>
                <a:latin typeface="Helvetica"/>
                <a:ea typeface="Helvetica"/>
                <a:cs typeface="Helvetica"/>
              </a:rPr>
              <a:t>IAL nekādā ziņā neaizstāj citus putekļu kontroles pasākumus. Pretputekļu maskas uz laiku pasargā atsevišķus darbiniekus, taču putekļi joprojām var pasliktināt kopējo gaisa kvalitāti.</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PAMATA LABĀS PRAKSES IETEIKUMI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a:lstStyle/>
          <a:p>
            <a:pPr>
              <a:lnSpc>
                <a:spcPts val="2400"/>
              </a:lnSpc>
              <a:spcBef>
                <a:spcPts val="600"/>
              </a:spcBef>
            </a:pPr>
            <a:r>
              <a:rPr lang="lv" sz="1800" b="1" i="0" strike="noStrike" cap="none" spc="0" baseline="0" dirty="0">
                <a:solidFill>
                  <a:srgbClr val="000000"/>
                </a:solidFill>
                <a:effectLst/>
                <a:latin typeface="Helvetica"/>
                <a:ea typeface="Helvetica"/>
                <a:cs typeface="Helvetica"/>
              </a:rPr>
              <a:t>KO DARĪT</a:t>
            </a:r>
          </a:p>
          <a:p>
            <a:pPr marL="285750" indent="-285750">
              <a:lnSpc>
                <a:spcPts val="2400"/>
              </a:lnSpc>
              <a:spcBef>
                <a:spcPts val="600"/>
              </a:spcBef>
              <a:buSzPct val="85000"/>
              <a:buFont typeface=".Apple Color Emoji UI"/>
              <a:buChar char="✅"/>
            </a:pPr>
            <a:r>
              <a:rPr lang="lv" sz="1800" b="0" i="0" strike="noStrike" cap="none" spc="0" baseline="0" dirty="0">
                <a:solidFill>
                  <a:srgbClr val="000000"/>
                </a:solidFill>
                <a:effectLst/>
                <a:latin typeface="Helvetica"/>
                <a:ea typeface="Helvetica"/>
                <a:cs typeface="Helvetica"/>
              </a:rPr>
              <a:t>Ierobežojiet piekļuvi darba vietām/putekļu iedarbībai pakļautajām zonām tikai darbiniekiem un pilnvarotajam personālam.</a:t>
            </a:r>
          </a:p>
          <a:p>
            <a:pPr marL="285750" indent="-285750">
              <a:lnSpc>
                <a:spcPts val="2400"/>
              </a:lnSpc>
              <a:spcBef>
                <a:spcPts val="600"/>
              </a:spcBef>
              <a:buSzPct val="85000"/>
              <a:buFont typeface=".Apple Color Emoji UI"/>
              <a:buChar char="✅"/>
            </a:pPr>
            <a:r>
              <a:rPr lang="lv" sz="1800" b="0" i="0" strike="noStrike" cap="none" spc="0" baseline="0" dirty="0">
                <a:solidFill>
                  <a:srgbClr val="000000"/>
                </a:solidFill>
                <a:effectLst/>
                <a:latin typeface="Helvetica"/>
                <a:ea typeface="Helvetica"/>
                <a:cs typeface="Helvetica"/>
              </a:rPr>
              <a:t>Izmantojiet ventilācijas sistēmas vai nomākšanu ar ūdeni, lai samazinātu gaisā esošo putekļu daudzumu. </a:t>
            </a:r>
          </a:p>
          <a:p>
            <a:pPr marL="285750" indent="-285750">
              <a:lnSpc>
                <a:spcPts val="2400"/>
              </a:lnSpc>
              <a:spcBef>
                <a:spcPts val="600"/>
              </a:spcBef>
              <a:buSzPct val="85000"/>
              <a:buFont typeface=".Apple Color Emoji UI"/>
              <a:buChar char="✅"/>
            </a:pPr>
            <a:r>
              <a:rPr lang="lv" sz="1800" b="0" i="0" strike="noStrike" cap="none" spc="0" baseline="0" dirty="0">
                <a:solidFill>
                  <a:srgbClr val="000000"/>
                </a:solidFill>
                <a:effectLst/>
                <a:latin typeface="Helvetica"/>
                <a:ea typeface="Helvetica"/>
                <a:cs typeface="Helvetica"/>
              </a:rPr>
              <a:t>Ja iespējams, veiciet darbus ārpus telpām.</a:t>
            </a:r>
          </a:p>
          <a:p>
            <a:pPr marL="285750" indent="-285750">
              <a:lnSpc>
                <a:spcPts val="2400"/>
              </a:lnSpc>
              <a:spcBef>
                <a:spcPts val="600"/>
              </a:spcBef>
              <a:buSzPct val="85000"/>
              <a:buFont typeface=".Apple Color Emoji UI"/>
              <a:buChar char="✅"/>
            </a:pPr>
            <a:r>
              <a:rPr lang="lv" sz="1800" b="0" i="0" strike="noStrike" cap="none" spc="0" baseline="0" dirty="0">
                <a:solidFill>
                  <a:srgbClr val="000000"/>
                </a:solidFill>
                <a:effectLst/>
                <a:latin typeface="Helvetica"/>
                <a:ea typeface="Helvetica"/>
                <a:cs typeface="Helvetica"/>
              </a:rPr>
              <a:t>Izmantojiet putekļsūcēju vai mitrās tīrīšanas metodes.</a:t>
            </a:r>
          </a:p>
          <a:p>
            <a:pPr marL="285750" indent="-285750">
              <a:lnSpc>
                <a:spcPts val="2400"/>
              </a:lnSpc>
              <a:spcBef>
                <a:spcPts val="600"/>
              </a:spcBef>
              <a:buSzPct val="85000"/>
              <a:buFont typeface=".Apple Color Emoji UI"/>
              <a:buChar char="✅"/>
            </a:pPr>
            <a:r>
              <a:rPr lang="lv" sz="1800" b="0" i="0" strike="noStrike" cap="none" spc="0" baseline="0" dirty="0">
                <a:solidFill>
                  <a:srgbClr val="000000"/>
                </a:solidFill>
                <a:effectLst/>
                <a:latin typeface="Helvetica"/>
                <a:ea typeface="Helvetica"/>
                <a:cs typeface="Helvetica"/>
              </a:rPr>
              <a:t>Savlaicīgi plānojiet, lai nodrošinātu, ka darba vietas ir drošas un aprīkojums ir darba kārtībā.</a:t>
            </a:r>
          </a:p>
          <a:p>
            <a:pPr marL="285750" indent="-285750">
              <a:lnSpc>
                <a:spcPts val="2400"/>
              </a:lnSpc>
              <a:spcBef>
                <a:spcPts val="600"/>
              </a:spcBef>
              <a:buSzPct val="85000"/>
              <a:buFont typeface=".Apple Color Emoji UI"/>
              <a:buChar char="✅"/>
            </a:pPr>
            <a:r>
              <a:rPr lang="lv" sz="1800" b="0" i="0" strike="noStrike" cap="none" spc="0" baseline="0" dirty="0">
                <a:solidFill>
                  <a:srgbClr val="000000"/>
                </a:solidFill>
                <a:effectLst/>
                <a:latin typeface="Helvetica"/>
                <a:ea typeface="Helvetica"/>
                <a:cs typeface="Helvetica"/>
              </a:rPr>
              <a:t>Ziņojiet par bojājumiem un izstrādājiet plānu to ātrai un drošai novēršanai.</a:t>
            </a:r>
          </a:p>
          <a:p>
            <a:pPr marL="285750" indent="-285750">
              <a:lnSpc>
                <a:spcPts val="2400"/>
              </a:lnSpc>
              <a:spcBef>
                <a:spcPts val="600"/>
              </a:spcBef>
              <a:buSzPct val="85000"/>
              <a:buFont typeface=".Apple Color Emoji UI"/>
              <a:buChar char="✅"/>
            </a:pPr>
            <a:r>
              <a:rPr lang="lv" sz="1800" b="0" i="0" strike="noStrike" cap="none" spc="0" baseline="0" dirty="0">
                <a:solidFill>
                  <a:srgbClr val="000000"/>
                </a:solidFill>
                <a:effectLst/>
                <a:latin typeface="Helvetica"/>
                <a:ea typeface="Helvetica"/>
                <a:cs typeface="Helvetica"/>
              </a:rPr>
              <a:t>Uzdevuma veikšanas laikā valkājiet individuālos aizsardzības līdzekļus. Pārliecinieties, vai sejas maskas pareizi pieguļ.</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PAMATA LABĀS PRAKSES IETEIKUMI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57417"/>
            <a:ext cx="10355978" cy="3230407"/>
          </a:xfrm>
        </p:spPr>
        <p:txBody>
          <a:bodyPr/>
          <a:lstStyle/>
          <a:p>
            <a:pPr>
              <a:lnSpc>
                <a:spcPts val="2400"/>
              </a:lnSpc>
            </a:pPr>
            <a:r>
              <a:rPr lang="lv" sz="1800" b="1" i="0" strike="noStrike" cap="none" spc="0" baseline="0" dirty="0">
                <a:solidFill>
                  <a:srgbClr val="000000"/>
                </a:solidFill>
                <a:effectLst/>
                <a:latin typeface="Helvetica"/>
                <a:ea typeface="Helvetica"/>
                <a:cs typeface="Helvetica"/>
              </a:rPr>
              <a:t>KO NEDARĪT</a:t>
            </a:r>
          </a:p>
          <a:p>
            <a:pPr marL="285750" indent="-285750">
              <a:lnSpc>
                <a:spcPts val="2400"/>
              </a:lnSpc>
              <a:buSzPct val="85000"/>
              <a:buFont typeface=".Apple Color Emoji UI"/>
              <a:buChar char="❌"/>
            </a:pPr>
            <a:r>
              <a:rPr lang="lv" sz="1800" b="0" i="0" strike="noStrike" cap="none" spc="0" baseline="0" dirty="0">
                <a:solidFill>
                  <a:srgbClr val="000000"/>
                </a:solidFill>
                <a:effectLst/>
                <a:latin typeface="Helvetica"/>
                <a:ea typeface="Helvetica"/>
                <a:cs typeface="Helvetica"/>
              </a:rPr>
              <a:t>Neizmantojiet sausu birsti – izmantojiet putekļu sūcēju vai mitro tīrīšanas metodi.</a:t>
            </a:r>
          </a:p>
          <a:p>
            <a:pPr marL="285750" indent="-285750">
              <a:lnSpc>
                <a:spcPts val="2400"/>
              </a:lnSpc>
              <a:buSzPct val="85000"/>
              <a:buFont typeface=".Apple Color Emoji UI"/>
              <a:buChar char="❌"/>
            </a:pPr>
            <a:r>
              <a:rPr lang="lv" sz="1800" b="0" i="0" strike="noStrike" cap="none" spc="0" baseline="0" dirty="0">
                <a:solidFill>
                  <a:srgbClr val="000000"/>
                </a:solidFill>
                <a:effectLst/>
                <a:latin typeface="Helvetica"/>
                <a:ea typeface="Helvetica"/>
                <a:cs typeface="Helvetica"/>
              </a:rPr>
              <a:t>Neizmantojiet saspiestu gaisu, lai satīrītu putekļus.</a:t>
            </a:r>
          </a:p>
          <a:p>
            <a:pPr marL="285750" indent="-285750">
              <a:lnSpc>
                <a:spcPts val="2400"/>
              </a:lnSpc>
              <a:buSzPct val="85000"/>
              <a:buFont typeface=".Apple Color Emoji UI"/>
              <a:buChar char="❌"/>
            </a:pPr>
            <a:r>
              <a:rPr lang="lv" sz="1800" b="0" i="0" strike="noStrike" cap="none" spc="0" baseline="0" dirty="0">
                <a:solidFill>
                  <a:srgbClr val="000000"/>
                </a:solidFill>
                <a:effectLst/>
                <a:latin typeface="Helvetica"/>
                <a:ea typeface="Helvetica"/>
                <a:cs typeface="Helvetica"/>
              </a:rPr>
              <a:t>Nenesiet mājās netīrās darba drēbes vai IAL.</a:t>
            </a:r>
          </a:p>
          <a:p>
            <a:pPr marL="285750" indent="-285750">
              <a:lnSpc>
                <a:spcPts val="2400"/>
              </a:lnSpc>
              <a:buSzPct val="85000"/>
              <a:buFont typeface=".Apple Color Emoji UI"/>
              <a:buChar char="❌"/>
            </a:pPr>
            <a:r>
              <a:rPr lang="lv" sz="1800" b="0" i="0" strike="noStrike" cap="none" spc="0" baseline="0" dirty="0">
                <a:solidFill>
                  <a:srgbClr val="000000"/>
                </a:solidFill>
                <a:effectLst/>
                <a:latin typeface="Helvetica"/>
                <a:ea typeface="Helvetica"/>
                <a:cs typeface="Helvetica"/>
              </a:rPr>
              <a:t>Nelietojiet bojātus IAL.</a:t>
            </a:r>
          </a:p>
          <a:p>
            <a:pPr marL="285750" indent="-285750">
              <a:lnSpc>
                <a:spcPts val="2400"/>
              </a:lnSpc>
              <a:buSzPct val="85000"/>
              <a:buFont typeface=".Apple Color Emoji UI"/>
              <a:buChar char="❌"/>
            </a:pPr>
            <a:r>
              <a:rPr lang="lv" sz="1800" b="0" i="0" strike="noStrike" cap="none" spc="0" baseline="0" dirty="0">
                <a:solidFill>
                  <a:srgbClr val="000000"/>
                </a:solidFill>
                <a:effectLst/>
                <a:latin typeface="Helvetica"/>
                <a:ea typeface="Helvetica"/>
                <a:cs typeface="Helvetica"/>
              </a:rPr>
              <a:t>Nesmēķējiet vai neēdiet savas darbavietas procesu zonās.</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v" sz="1800" b="0" i="0" strike="noStrike" cap="none" spc="0" baseline="0" dirty="0">
                <a:solidFill>
                  <a:srgbClr val="000000"/>
                </a:solidFill>
                <a:effectLst/>
                <a:latin typeface="Helvetica"/>
                <a:ea typeface="Helvetica"/>
                <a:cs typeface="Helvetica"/>
              </a:rPr>
              <a:t>Strādājot ar minerāliem, kas satur kristālisko silīcija dioksīdu, 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Vienmēr centieties apturēt putekļu veidošanos to izcelsmes vietā.</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Tīra darba vide ir droša darba vide.</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Piekļuves ierobežošana putekļu iedarbībai pakļautajām vietām ir drošs veids, kā novērst iedarbību.</a:t>
            </a:r>
          </a:p>
          <a:p>
            <a:pPr marL="285750" indent="-285750">
              <a:lnSpc>
                <a:spcPts val="2400"/>
              </a:lnSpc>
              <a:spcBef>
                <a:spcPts val="600"/>
              </a:spcBef>
              <a:spcAft>
                <a:spcPts val="600"/>
              </a:spcAft>
              <a:buClr>
                <a:srgbClr val="F1B600"/>
              </a:buClr>
              <a:buSzPct val="120000"/>
              <a:buFont typeface="Wingdings" pitchFamily="2" charset="2"/>
              <a:buChar char="q"/>
            </a:pPr>
            <a:r>
              <a:rPr lang="lv" sz="1800" b="0" i="0" strike="noStrike" cap="none" spc="0" baseline="0" dirty="0">
                <a:solidFill>
                  <a:srgbClr val="000000"/>
                </a:solidFill>
                <a:effectLst/>
                <a:latin typeface="Helvetica"/>
                <a:ea typeface="Helvetica"/>
                <a:cs typeface="Helvetica"/>
              </a:rPr>
              <a:t>Izvairieties no smēķēšanas – smēķēšana pastiprina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negatīvo ietekmi uz veselību.</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Labā prakse virsmu un instalāciju tīrīšanai (Uzdevumu lapa 2.1.1.1a)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3" history="0"/>
              </a:rPr>
              <a:t>Labas higiēnas labā prakse (Uzdevumu lapa 2.1.10)</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4"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5" history="0"/>
              </a:rPr>
              <a:t>NEPSI Rokasgrāmata MVU</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1385"/>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6"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622030-7879-4292-95F3-18C6AFA7DF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124</TotalTime>
  <Words>965</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43</cp:revision>
  <dcterms:created xsi:type="dcterms:W3CDTF">2020-06-24T14:35:04Z</dcterms:created>
  <dcterms:modified xsi:type="dcterms:W3CDTF">2024-11-13T11:27:21Z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