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8"/>
  </p:notesMasterIdLst>
  <p:sldIdLst>
    <p:sldId id="256" r:id="rId5"/>
    <p:sldId id="273" r:id="rId6"/>
    <p:sldId id="278" r:id="rId7"/>
    <p:sldId id="268" r:id="rId8"/>
    <p:sldId id="276" r:id="rId9"/>
    <p:sldId id="279" r:id="rId10"/>
    <p:sldId id="259" r:id="rId11"/>
    <p:sldId id="271" r:id="rId12"/>
    <p:sldId id="269" r:id="rId13"/>
    <p:sldId id="270" r:id="rId14"/>
    <p:sldId id="274" r:id="rId15"/>
    <p:sldId id="264" r:id="rId16"/>
    <p:sldId id="267" r:id="rId17"/>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B9CAFA-CA4A-466A-AAA2-978E5F1C7A8F}" v="10" dt="2022-10-04T12:44:13.076"/>
    <p1510:client id="{7A0550B0-52FB-A54F-90E1-3571E8ADE49B}" v="1" dt="2020-12-09T20:36:57.3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84558" autoAdjust="0"/>
  </p:normalViewPr>
  <p:slideViewPr>
    <p:cSldViewPr snapToGrid="0">
      <p:cViewPr varScale="1">
        <p:scale>
          <a:sx n="103" d="100"/>
          <a:sy n="103" d="100"/>
        </p:scale>
        <p:origin x="1024" y="168"/>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2838018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Didelis įkvepiamo kristalinio silicio dioksido (ĮKSD) poveikis ilguoju laikotarpiu gali rimtai paveikti darbuotojų sveikatą. Dėl šios priežasties svarbu, kad darbuotojai išmanytų gerąją patirtį, padedančią išvengti arba sumažinti silicio dulkių poveikį.</a:t>
            </a:r>
          </a:p>
          <a:p>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Šiame mokyme suteikiamos mažų ir didelių maišų su medžiagomis, kurių sudėtyje yra kristalinio silicio, ištuštinimo gairės.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097127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51234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Vykdant maišų ištuštinimo procesus ir tvarkant tuščius maišus dulkių poveikis gali būti didžiulis. Dėl šitos priežasties ištuštinant maišus privaloma vadovautis gerąja patirtimi. Ištuštinant nedidelius maišus rekomenduojama naudotis automatinėmis arba pusiau automatinėmis maišų išmetimo stotimis.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3401991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Nors tai ne visuomet būtina, tačiau siekiant išvengti žmogiškosios klaidos ir sužeidimų rekomenduojame naudoti automatines arba pusiau automatines maišų utilizavimo stoteles.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Suspaudžiant maišus kyla daug dulkių. Darbuotojai tuščius maišus turėtų suvynioti toje zonoje, kur vykdomas ištraukimas.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Ištuštindami mažus maišus užtikrinkite, kad atvirasis galas būtų nukreiptas nuo jūsų. Norėdami visiškai išvengti dulkių pasklidimo maišą ištuštinkite į metaliniame rėme įstatytą didžiulį plastikinį maišą.</a:t>
            </a: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560887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 sz="1200" b="0" i="0" strike="noStrike" cap="none" spc="0" baseline="0">
                <a:solidFill>
                  <a:srgbClr val="000000"/>
                </a:solidFill>
                <a:effectLst/>
                <a:latin typeface="+mn-lt"/>
                <a:ea typeface="Calibri"/>
                <a:cs typeface="Calibri"/>
              </a:rPr>
              <a:t>Didelių maišų naudojimas yra veiksmingesnis kainos ir aplinkosaugos atžvilgiu nei mažų maišų. Dideliuose maišuose gali tilpti tiek medžiagos, kiek visoje mažų maišų paletėje. Todėl kai jie būna pilni, per sunku juos tvarkyti nenaudojant įrangos.</a:t>
            </a:r>
          </a:p>
          <a:p>
            <a:endParaRPr lang="en-GB" sz="1200" b="0" i="0" u="none" strike="noStrike" kern="1200">
              <a:solidFill>
                <a:schemeClr val="tx1"/>
              </a:solidFill>
              <a:effectLst/>
              <a:latin typeface="+mn-lt"/>
              <a:ea typeface="+mn-ea"/>
              <a:cs typeface="+mn-cs"/>
            </a:endParaRPr>
          </a:p>
          <a:p>
            <a:r>
              <a:rPr lang="lt" sz="1200" b="0" i="0" strike="noStrike" cap="none" spc="0" baseline="0">
                <a:solidFill>
                  <a:srgbClr val="000000"/>
                </a:solidFill>
                <a:effectLst/>
                <a:latin typeface="+mn-lt"/>
                <a:ea typeface="Calibri"/>
                <a:cs typeface="Calibri"/>
              </a:rPr>
              <a:t>Jei didelio maišo turinį šalinate juos prapjaudami, rekomenduojame dėvėti AAP. </a:t>
            </a:r>
          </a:p>
          <a:p>
            <a:endParaRPr lang="en-GB" sz="1200" b="0" i="0" u="none" strike="noStrike" kern="1200">
              <a:solidFill>
                <a:schemeClr val="tx1"/>
              </a:solidFill>
              <a:effectLst/>
              <a:latin typeface="+mn-lt"/>
              <a:ea typeface="+mn-ea"/>
              <a:cs typeface="+mn-cs"/>
            </a:endParaRPr>
          </a:p>
          <a:p>
            <a:endParaRPr lang="en-US">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529036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Prieš pradėdami maišų ištuštinimo procesą įsitikinkite, kad tiek vėdinimas, tiek ištraukimo sistemos veikia. Jei įtariate apie problemą, susisiekite su padalinyje esančiu vadovu. Nepamirškite patikrinti išorinių faktorių, tokių kaip sausra, kurie gali daryti didžiulę įtaką vėdinimo sistemoms.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lt" sz="1200" b="0" i="0" strike="noStrike" cap="none" spc="0" baseline="0">
                <a:solidFill>
                  <a:srgbClr val="000000"/>
                </a:solidFill>
                <a:effectLst/>
                <a:latin typeface="+mn-lt"/>
                <a:ea typeface="Calibri"/>
                <a:cs typeface="Calibri"/>
              </a:rPr>
              <a:t>Kai įmanoma, naudokitės pagalbinėmis tvarkymo priemonėmis, kad sumažėtų žmogiškųjų klaidų ir sužalojimų. Niekada neperpildykite maišų, kad išvengtumėte nereikalingo išbyrėjimo, galinčio sukelti papildomų pavojų. Kai medžiagos išbyra, nedelsiant viską sutvarkykite naudodami drėgno arba sauso valymo metodus.</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304762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469717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916760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243075328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55CE0D2-EE58-F143-8FC9-DE2A7199D8B8}"/>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6304" y="366936"/>
            <a:ext cx="1000630" cy="628302"/>
          </a:xfrm>
          <a:prstGeom prst="rect">
            <a:avLst/>
          </a:prstGeom>
        </p:spPr>
      </p:pic>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lt" sz="1000" b="0" i="0" strike="noStrike" cap="none" spc="0" baseline="0">
                <a:solidFill>
                  <a:srgbClr val="000000"/>
                </a:solidFill>
                <a:effectLst/>
                <a:latin typeface="Helvetica"/>
                <a:ea typeface="Helvetica"/>
                <a:cs typeface="Helvetica"/>
              </a:rPr>
              <a:t>Ši mokymo medžiaga sudaro dalį NEPSI gerosios patirties vadovo – apsilankykite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sp>
        <p:nvSpPr>
          <p:cNvPr id="7" name="Text Placeholder 4">
            <a:extLst>
              <a:ext uri="{FF2B5EF4-FFF2-40B4-BE49-F238E27FC236}">
                <a16:creationId xmlns:a16="http://schemas.microsoft.com/office/drawing/2014/main" id="{5A6482CC-0324-A84F-97E9-A03D3526EC1E}"/>
              </a:ext>
            </a:extLst>
          </p:cNvPr>
          <p:cNvSpPr txBox="1"/>
          <p:nvPr userDrawn="1"/>
        </p:nvSpPr>
        <p:spPr>
          <a:xfrm>
            <a:off x="8087933" y="429114"/>
            <a:ext cx="372941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lt" sz="1400" b="1" i="0" strike="noStrike" cap="none" spc="0" baseline="0">
                <a:solidFill>
                  <a:srgbClr val="F6A317"/>
                </a:solidFill>
                <a:effectLst/>
                <a:latin typeface="Helvetica"/>
                <a:ea typeface="Helvetica"/>
                <a:cs typeface="Helvetica"/>
              </a:rPr>
              <a:t>GEROSIOS PATIRTIES MOKYMAS APIE MAIŠŲ IŠTUŠTINIMĄ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902987"/>
            <a:ext cx="6995022" cy="850900"/>
          </a:xfrm>
        </p:spPr>
        <p:txBody>
          <a:bodyPr lIns="91440" tIns="45720" rIns="91440" bIns="45720" anchor="t"/>
          <a:lstStyle/>
          <a:p>
            <a:pPr>
              <a:lnSpc>
                <a:spcPct val="100000"/>
              </a:lnSpc>
            </a:pPr>
            <a:r>
              <a:rPr lang="lt" sz="2800" b="1" i="0" strike="noStrike" cap="none" spc="0" baseline="0" dirty="0">
                <a:solidFill>
                  <a:srgbClr val="FFFFFF"/>
                </a:solidFill>
                <a:effectLst/>
                <a:latin typeface="Helvetica"/>
                <a:ea typeface="Helvetica"/>
                <a:cs typeface="Helvetica"/>
              </a:rPr>
              <a:t>GEROSIOS PATIRTIES MOKYMAS</a:t>
            </a:r>
            <a:endParaRPr lang="lt-LT" dirty="0"/>
          </a:p>
          <a:p>
            <a:pPr>
              <a:lnSpc>
                <a:spcPct val="100000"/>
              </a:lnSpc>
            </a:pPr>
            <a:r>
              <a:rPr lang="lt" sz="2800" b="1" i="0" strike="noStrike" cap="none" spc="0" baseline="0" dirty="0">
                <a:solidFill>
                  <a:srgbClr val="FFFFFF"/>
                </a:solidFill>
                <a:effectLst/>
                <a:latin typeface="Helvetica"/>
                <a:ea typeface="Helvetica"/>
                <a:cs typeface="Helvetica"/>
              </a:rPr>
              <a:t>APIE MAIŠŲ IŠTUŠTINIMĄ</a:t>
            </a:r>
            <a:endParaRPr lang="lt" dirty="0"/>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p:cNvSpPr/>
          <p:nvPr/>
        </p:nvSpPr>
        <p:spPr>
          <a:xfrm>
            <a:off x="7377193" y="294468"/>
            <a:ext cx="4479010" cy="7904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ĮŽANGA (INSTRUKTORIUI)</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2" y="2362676"/>
            <a:ext cx="10597339" cy="3601153"/>
          </a:xfrm>
        </p:spPr>
        <p:txBody>
          <a:bodyPr lIns="91440" tIns="45720" rIns="91440" bIns="45720" anchor="t"/>
          <a:lstStyle/>
          <a:p>
            <a:pPr>
              <a:lnSpc>
                <a:spcPts val="2400"/>
              </a:lnSpc>
            </a:pPr>
            <a:r>
              <a:rPr lang="lt" sz="1800" b="0" i="0" strike="noStrike" cap="none" spc="0" baseline="0" dirty="0">
                <a:solidFill>
                  <a:srgbClr val="000000"/>
                </a:solidFill>
                <a:effectLst/>
                <a:latin typeface="Helvetica"/>
                <a:ea typeface="Helvetica"/>
                <a:cs typeface="Helvetica"/>
              </a:rPr>
              <a:t>Įgyvendindama gerosios patirties nuostatas, NEPSI parengė švietimo priemonių rinkinį. </a:t>
            </a:r>
          </a:p>
          <a:p>
            <a:pPr>
              <a:lnSpc>
                <a:spcPts val="2400"/>
              </a:lnSpc>
            </a:pPr>
            <a:r>
              <a:rPr lang="lt" sz="1800" b="0" i="0" strike="noStrike" cap="none" spc="0" baseline="0" dirty="0">
                <a:solidFill>
                  <a:srgbClr val="000000"/>
                </a:solidFill>
                <a:effectLst/>
                <a:latin typeface="Helvetica"/>
                <a:ea typeface="Helvetica"/>
                <a:cs typeface="Helvetica"/>
              </a:rPr>
              <a:t>Kiekviename „PowerPoint“ mokymo pakete aptariama tema, aktuali visų pramonės šakų darbuotojams, naudojantiems medžiagas, kurių sudėtyje yra kristalinio silicio dioksido. Paketuose pateikiama informacija apie su tema susijusią dulkių poveikio riziką ir gerąją patirtį bei priemones tokiai rizikai mažinti. Mokymo tikslas – informuoti ir šviesti darbuotojus, kad jie galėtų veiksmingai naudoti kontrolės priemones ir sumažinti įkvepiamojo kristalinio silicio dioksido (ĮKSD) poveikį darbo vietoje.</a:t>
            </a:r>
          </a:p>
          <a:p>
            <a:pPr>
              <a:lnSpc>
                <a:spcPts val="2400"/>
              </a:lnSpc>
            </a:pPr>
            <a:r>
              <a:rPr lang="lt" sz="1800" b="0" i="0" strike="noStrike" cap="none" spc="0" baseline="0" dirty="0">
                <a:solidFill>
                  <a:srgbClr val="000000"/>
                </a:solidFill>
                <a:effectLst/>
                <a:latin typeface="Helvetica"/>
                <a:ea typeface="Helvetica"/>
                <a:cs typeface="Helvetica"/>
              </a:rPr>
              <a:t>Jei reikia, naudokite tuščią šabloną ir vietos žymeklius, kad į šį mokymo paketą įtrauktumėte papildomos informacijos.</a:t>
            </a:r>
          </a:p>
        </p:txBody>
      </p:sp>
    </p:spTree>
    <p:extLst>
      <p:ext uri="{BB962C8B-B14F-4D97-AF65-F5344CB8AC3E}">
        <p14:creationId xmlns:p14="http://schemas.microsoft.com/office/powerpoint/2010/main" val="14648366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ATKREIPKITE DĖMESĮ</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lt" sz="1800" b="0" i="0" strike="noStrike" cap="none" spc="0" baseline="0">
                <a:solidFill>
                  <a:srgbClr val="000000"/>
                </a:solidFill>
                <a:effectLst/>
                <a:latin typeface="Helvetica"/>
                <a:ea typeface="Helvetica"/>
                <a:cs typeface="Helvetica"/>
              </a:rPr>
              <a:t>Šioje „PowerPoint“ mokymosi medžiagoje pateikta informacija yra patariamojo pobūdžio ir informacinio turinio. Tai nėra standartas ar reglamentas, ji nesukuria naujų teisinių įsipareigojimų ir nekeičia esamų įpareigojimų, kuriuos nustato sveikatos teisės aktai ir politika.</a:t>
            </a:r>
          </a:p>
        </p:txBody>
      </p:sp>
    </p:spTree>
    <p:extLst>
      <p:ext uri="{BB962C8B-B14F-4D97-AF65-F5344CB8AC3E}">
        <p14:creationId xmlns:p14="http://schemas.microsoft.com/office/powerpoint/2010/main" val="150499471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ĮVADAS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Aft>
                <a:spcPts val="1000"/>
              </a:spcAft>
            </a:pPr>
            <a:r>
              <a:rPr lang="lt" sz="1800" b="1" i="0" strike="noStrike" cap="none" spc="0" baseline="0">
                <a:solidFill>
                  <a:srgbClr val="000000"/>
                </a:solidFill>
                <a:effectLst/>
                <a:latin typeface="Helvetica"/>
                <a:ea typeface="Helvetica"/>
                <a:cs typeface="Helvetica"/>
              </a:rPr>
              <a:t>Išmokti apsisaugoti nuo darbe kylančių pavojų sveikatai yra labai svarbu.</a:t>
            </a:r>
          </a:p>
          <a:p>
            <a:pPr>
              <a:lnSpc>
                <a:spcPts val="2400"/>
              </a:lnSpc>
            </a:pPr>
            <a:r>
              <a:rPr lang="lt" sz="1800" b="0" i="0" strike="noStrike" cap="none" spc="0" baseline="0">
                <a:solidFill>
                  <a:srgbClr val="000000"/>
                </a:solidFill>
                <a:effectLst/>
                <a:latin typeface="Helvetica"/>
                <a:ea typeface="Helvetica"/>
                <a:cs typeface="Helvetica"/>
              </a:rPr>
              <a:t>Šio „PowerPoint“ mokymo metu jūs išmoksite:</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apie maišų ištuštinimo keliamą pavojų;</a:t>
            </a:r>
          </a:p>
          <a:p>
            <a:pPr marL="285750" indent="-28575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konkrečias gaires ir gerąją patirtį ištuštinant mažus ir didelius maišus.</a:t>
            </a:r>
          </a:p>
          <a:p>
            <a:pPr marL="285750" indent="-285750">
              <a:lnSpc>
                <a:spcPts val="2400"/>
              </a:lnSpc>
              <a:buFont typeface="Arial" panose="020B0604020202020204" pitchFamily="34" charset="0"/>
              <a:buChar char="•"/>
            </a:pPr>
            <a:r>
              <a:rPr lang="lt" sz="1800" b="0" i="0" strike="noStrike" cap="none" spc="0" baseline="0">
                <a:solidFill>
                  <a:srgbClr val="FF0000"/>
                </a:solidFill>
                <a:effectLst/>
                <a:latin typeface="Helvetica"/>
                <a:ea typeface="Helvetica"/>
                <a:cs typeface="Helvetica"/>
              </a:rPr>
              <a:t>Vieta mokytojui įrašyti tekstą – jei pridėjote pasirinktinę skaidrę, įterpkite trumpą kontekstinės medžiagos apžvalgą.</a:t>
            </a:r>
          </a:p>
          <a:p>
            <a:pPr marL="285750" indent="-285750">
              <a:lnSpc>
                <a:spcPts val="2400"/>
              </a:lnSpc>
              <a:buFont typeface="Arial" panose="020B0604020202020204" pitchFamily="34" charset="0"/>
              <a:buChar char="•"/>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Placeholder 4">
            <a:extLst>
              <a:ext uri="{FF2B5EF4-FFF2-40B4-BE49-F238E27FC236}">
                <a16:creationId xmlns:a16="http://schemas.microsoft.com/office/drawing/2014/main" id="{20AB2A23-D707-4FA4-B47B-5E5073EA9AF8}"/>
              </a:ext>
            </a:extLst>
          </p:cNvPr>
          <p:cNvPicPr>
            <a:picLocks noGrp="1" noChangeAspect="1"/>
          </p:cNvPicPr>
          <p:nvPr>
            <p:ph type="pic" sz="quarter" idx="12"/>
          </p:nvPr>
        </p:nvPicPr>
        <p:blipFill>
          <a:blip r:embed="rId4"/>
          <a:srcRect t="11" b="11"/>
          <a:stretch>
            <a:fillRect/>
          </a:stretch>
        </p:blipFill>
        <p:spPr>
          <a:prstGeom prst="rect">
            <a:avLst/>
          </a:prstGeom>
        </p:spPr>
      </p:pic>
    </p:spTree>
    <p:extLst>
      <p:ext uri="{BB962C8B-B14F-4D97-AF65-F5344CB8AC3E}">
        <p14:creationId xmlns:p14="http://schemas.microsoft.com/office/powerpoint/2010/main" val="406732543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DULKIŲ KONTROLĖS METODAI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457229" cy="3682369"/>
          </a:xfrm>
        </p:spPr>
        <p:txBody>
          <a:bodyPr/>
          <a:lstStyle/>
          <a:p>
            <a:pPr>
              <a:lnSpc>
                <a:spcPts val="2400"/>
              </a:lnSpc>
            </a:pPr>
            <a:r>
              <a:rPr lang="lt" sz="1800" b="0" i="0" strike="noStrike" cap="none" spc="0" baseline="0" dirty="0">
                <a:solidFill>
                  <a:srgbClr val="000000"/>
                </a:solidFill>
                <a:effectLst/>
                <a:latin typeface="Helvetica"/>
                <a:ea typeface="Helvetica"/>
                <a:cs typeface="Helvetica"/>
              </a:rPr>
              <a:t>Maišų ištuštinimo procesams padeda atitvėrimas, ištraukimas ir (arba) vėdinimas bei asmens apsaugos priemonės – tai trys iš penkių pagrindinių dulkių kontrolės metodų.</a:t>
            </a:r>
          </a:p>
        </p:txBody>
      </p:sp>
      <p:pic>
        <p:nvPicPr>
          <p:cNvPr id="10" name="Picture 9" descr="A screenshot of a cell phone&#10;&#10;Description automatically generated">
            <a:extLst>
              <a:ext uri="{FF2B5EF4-FFF2-40B4-BE49-F238E27FC236}">
                <a16:creationId xmlns:a16="http://schemas.microsoft.com/office/drawing/2014/main" id="{0A4FF0BC-CD02-CE45-8E5D-C17478572F6C}"/>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2" name="Picture 11" descr="A screenshot of a cell phone&#10;&#10;Description automatically generated">
            <a:extLst>
              <a:ext uri="{FF2B5EF4-FFF2-40B4-BE49-F238E27FC236}">
                <a16:creationId xmlns:a16="http://schemas.microsoft.com/office/drawing/2014/main" id="{0FDE9C5F-E39C-0741-A46F-6A3D5B66934B}"/>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3" name="Picture 12" descr="A screenshot of a cell phone&#10;&#10;Description automatically generated">
            <a:extLst>
              <a:ext uri="{FF2B5EF4-FFF2-40B4-BE49-F238E27FC236}">
                <a16:creationId xmlns:a16="http://schemas.microsoft.com/office/drawing/2014/main" id="{1CB1C758-72DE-A948-B84D-6FEC264CCEF8}"/>
              </a:ext>
            </a:extLst>
          </p:cNvPr>
          <p:cNvPicPr>
            <a:picLocks noChangeAspect="1"/>
          </p:cNvPicPr>
          <p:nvPr/>
        </p:nvPicPr>
        <p:blipFill>
          <a:blip r:embed="rId3"/>
          <a:srcRect l="7057" t="9146" r="76967" b="66230"/>
          <a:stretch>
            <a:fillRect/>
          </a:stretch>
        </p:blipFill>
        <p:spPr>
          <a:xfrm>
            <a:off x="5383925" y="3394767"/>
            <a:ext cx="1073250" cy="1064204"/>
          </a:xfrm>
          <a:prstGeom prst="rect">
            <a:avLst/>
          </a:prstGeom>
        </p:spPr>
      </p:pic>
      <p:pic>
        <p:nvPicPr>
          <p:cNvPr id="14" name="Picture 13" descr="A screenshot of a cell phone&#10;&#10;Description automatically generated">
            <a:extLst>
              <a:ext uri="{FF2B5EF4-FFF2-40B4-BE49-F238E27FC236}">
                <a16:creationId xmlns:a16="http://schemas.microsoft.com/office/drawing/2014/main" id="{39A95D21-133A-2C4D-BED8-49444FEA5AC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15" name="Picture 14" descr="A screenshot of a cell phone&#10;&#10;Description automatically generated">
            <a:extLst>
              <a:ext uri="{FF2B5EF4-FFF2-40B4-BE49-F238E27FC236}">
                <a16:creationId xmlns:a16="http://schemas.microsoft.com/office/drawing/2014/main" id="{CFD2A1D9-CDEC-B845-81BA-21F68A5BC003}"/>
              </a:ext>
            </a:extLst>
          </p:cNvPr>
          <p:cNvPicPr>
            <a:picLocks noChangeAspect="1"/>
          </p:cNvPicPr>
          <p:nvPr/>
        </p:nvPicPr>
        <p:blipFill>
          <a:blip r:embed="rId3"/>
          <a:srcRect l="58184" t="9878" r="26749" b="66739"/>
          <a:stretch>
            <a:fillRect/>
          </a:stretch>
        </p:blipFill>
        <p:spPr>
          <a:xfrm>
            <a:off x="5444986" y="4852473"/>
            <a:ext cx="1012189" cy="1010607"/>
          </a:xfrm>
          <a:prstGeom prst="rect">
            <a:avLst/>
          </a:prstGeom>
        </p:spPr>
      </p:pic>
      <p:sp>
        <p:nvSpPr>
          <p:cNvPr id="16" name="TextBox 15">
            <a:extLst>
              <a:ext uri="{FF2B5EF4-FFF2-40B4-BE49-F238E27FC236}">
                <a16:creationId xmlns:a16="http://schemas.microsoft.com/office/drawing/2014/main" id="{A190AA7F-7A5C-3A44-B842-7E36550CCAD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TINKAMA HIGIENA IR PATALPŲ PRIEŽIŪRA</a:t>
            </a:r>
          </a:p>
          <a:p>
            <a:r>
              <a:rPr lang="lt" sz="1200" b="0" i="0" strike="noStrike" cap="none" spc="0" baseline="0">
                <a:solidFill>
                  <a:srgbClr val="000000"/>
                </a:solidFill>
                <a:effectLst/>
                <a:latin typeface="Calibri"/>
                <a:ea typeface="Calibri"/>
                <a:cs typeface="Calibri"/>
              </a:rPr>
              <a:t>Plaunant darbo drabužius ir susiurbiant procesų metu atsiradusias dulkes užkertamas kelias jų kaupimuisi per laiką – švari darbo vieta yra saugi darbo vieta</a:t>
            </a:r>
          </a:p>
          <a:p>
            <a:endParaRPr lang="en-US"/>
          </a:p>
        </p:txBody>
      </p:sp>
      <p:sp>
        <p:nvSpPr>
          <p:cNvPr id="17" name="TextBox 16">
            <a:extLst>
              <a:ext uri="{FF2B5EF4-FFF2-40B4-BE49-F238E27FC236}">
                <a16:creationId xmlns:a16="http://schemas.microsoft.com/office/drawing/2014/main" id="{8BB31F04-6F1B-7C44-AD58-2066BAD92F0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ATITVĖRIMAS</a:t>
            </a:r>
          </a:p>
          <a:p>
            <a:pPr>
              <a:spcAft>
                <a:spcPts val="300"/>
              </a:spcAft>
            </a:pPr>
            <a:r>
              <a:rPr lang="lt" sz="1200" b="0" i="0" strike="noStrike" cap="none" spc="0" baseline="0">
                <a:solidFill>
                  <a:srgbClr val="000000"/>
                </a:solidFill>
                <a:effectLst/>
                <a:latin typeface="Calibri"/>
                <a:ea typeface="Calibri"/>
                <a:cs typeface="Calibri"/>
              </a:rPr>
              <a:t>Procesus, kurių metu susidaro ĮKSD dulkės, vykdant uždaroje aplinkoje išvengiama dulkių poveikio</a:t>
            </a:r>
          </a:p>
          <a:p>
            <a:pPr>
              <a:spcAft>
                <a:spcPts val="300"/>
              </a:spcAft>
            </a:pPr>
            <a:endParaRPr lang="en-US"/>
          </a:p>
        </p:txBody>
      </p:sp>
      <p:sp>
        <p:nvSpPr>
          <p:cNvPr id="18" name="TextBox 17">
            <a:extLst>
              <a:ext uri="{FF2B5EF4-FFF2-40B4-BE49-F238E27FC236}">
                <a16:creationId xmlns:a16="http://schemas.microsoft.com/office/drawing/2014/main" id="{17252FA7-9898-C944-A4ED-422A0BBA4364}"/>
              </a:ext>
            </a:extLst>
          </p:cNvPr>
          <p:cNvSpPr txBox="1"/>
          <p:nvPr/>
        </p:nvSpPr>
        <p:spPr>
          <a:xfrm>
            <a:off x="6579515" y="4852474"/>
            <a:ext cx="2134063" cy="1334834"/>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IŠTRAUKIMAS / VĖDINIMAS</a:t>
            </a:r>
          </a:p>
          <a:p>
            <a:pPr>
              <a:spcAft>
                <a:spcPts val="300"/>
              </a:spcAft>
            </a:pPr>
            <a:r>
              <a:rPr lang="lt" sz="1200" b="0" i="0" strike="noStrike" cap="none" spc="0" baseline="0">
                <a:solidFill>
                  <a:srgbClr val="000000"/>
                </a:solidFill>
                <a:effectLst/>
                <a:latin typeface="Calibri"/>
                <a:ea typeface="Calibri"/>
                <a:cs typeface="Calibri"/>
              </a:rPr>
              <a:t>ĮKSD surinkimas atsiradimo vietoje, kol mums nepasireiškė jo poveikis, ir užteršto oro pakeitimas švariu.</a:t>
            </a:r>
          </a:p>
          <a:p>
            <a:endParaRPr lang="en-US"/>
          </a:p>
        </p:txBody>
      </p:sp>
      <p:sp>
        <p:nvSpPr>
          <p:cNvPr id="19" name="TextBox 18">
            <a:extLst>
              <a:ext uri="{FF2B5EF4-FFF2-40B4-BE49-F238E27FC236}">
                <a16:creationId xmlns:a16="http://schemas.microsoft.com/office/drawing/2014/main" id="{EFBD6A7B-EEA6-9C4B-AF5E-6A76F51CF8CA}"/>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APSAUGOS PRIEMONĖS</a:t>
            </a:r>
          </a:p>
          <a:p>
            <a:r>
              <a:rPr lang="lt" sz="1200" b="0" i="0" strike="noStrike" cap="none" spc="0" baseline="0">
                <a:solidFill>
                  <a:srgbClr val="000000"/>
                </a:solidFill>
                <a:effectLst/>
                <a:latin typeface="Calibri"/>
                <a:ea typeface="Calibri"/>
                <a:cs typeface="Calibri"/>
              </a:rPr>
              <a:t>AAP (pvz., veido kaukės) apsaugo darbuotojus nuo dulkių, kai visų kitų valdymo priemonių nepakanka poveikio rizikai kontroliuoti.</a:t>
            </a:r>
          </a:p>
          <a:p>
            <a:endParaRPr lang="en-US"/>
          </a:p>
        </p:txBody>
      </p:sp>
      <p:sp>
        <p:nvSpPr>
          <p:cNvPr id="20" name="TextBox 19">
            <a:extLst>
              <a:ext uri="{FF2B5EF4-FFF2-40B4-BE49-F238E27FC236}">
                <a16:creationId xmlns:a16="http://schemas.microsoft.com/office/drawing/2014/main" id="{35F6BAD4-9655-6A40-A26D-474E75EDD087}"/>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lt" sz="1050" b="1" i="0" strike="noStrike" cap="none" spc="50" baseline="0">
                <a:solidFill>
                  <a:srgbClr val="EF9A2E"/>
                </a:solidFill>
                <a:effectLst/>
                <a:latin typeface="Futura Medium"/>
                <a:ea typeface="Futura Medium"/>
                <a:cs typeface="Futura Medium"/>
              </a:rPr>
              <a:t>VANDUO</a:t>
            </a:r>
          </a:p>
          <a:p>
            <a:pPr>
              <a:spcAft>
                <a:spcPts val="300"/>
              </a:spcAft>
            </a:pPr>
            <a:r>
              <a:rPr lang="lt" sz="1200" b="0" i="0" strike="noStrike" cap="none" spc="0" baseline="0">
                <a:solidFill>
                  <a:srgbClr val="000000"/>
                </a:solidFill>
                <a:effectLst/>
                <a:latin typeface="Calibri"/>
                <a:ea typeface="Calibri"/>
                <a:cs typeface="Calibri"/>
              </a:rPr>
              <a:t>Renkantis drėgnus procesus dulkės negali patekti į orą, nes daleles sulaiko vanduo.</a:t>
            </a:r>
          </a:p>
          <a:p>
            <a:pPr>
              <a:spcAft>
                <a:spcPts val="300"/>
              </a:spcAft>
            </a:pPr>
            <a:endParaRPr lang="en-US"/>
          </a:p>
        </p:txBody>
      </p:sp>
    </p:spTree>
    <p:extLst>
      <p:ext uri="{BB962C8B-B14F-4D97-AF65-F5344CB8AC3E}">
        <p14:creationId xmlns:p14="http://schemas.microsoft.com/office/powerpoint/2010/main" val="126696117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4019838"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TOKIOS VEIKLOS KELIAMI PAVOJAI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Tokia veikla gali kelti daug dulkių.</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Ilgalaikis didelio kiekio ĮKSD poveikis gali sukelti neįgalumą sukeliančią plaučių ligą.</a:t>
            </a:r>
          </a:p>
          <a:p>
            <a:pPr>
              <a:lnSpc>
                <a:spcPts val="2400"/>
              </a:lnSpc>
            </a:pPr>
            <a:r>
              <a:rPr lang="lt" sz="1800" b="0" i="0" strike="noStrike" cap="none" spc="0" baseline="0">
                <a:solidFill>
                  <a:srgbClr val="000000"/>
                </a:solidFill>
                <a:effectLst/>
                <a:latin typeface="Helvetica"/>
                <a:ea typeface="Helvetica"/>
                <a:cs typeface="Helvetica"/>
              </a:rPr>
              <a:t>Svarbu, kad kiekvieną dieną apsisaugotume nuo šių ore esančių dulkių poveikio. </a:t>
            </a:r>
          </a:p>
          <a:p>
            <a:pPr>
              <a:lnSpc>
                <a:spcPts val="2400"/>
              </a:lnSpc>
            </a:pPr>
            <a:r>
              <a:rPr lang="lt" sz="1800" b="0" i="0" strike="noStrike" cap="none" spc="0" baseline="0">
                <a:solidFill>
                  <a:srgbClr val="000000"/>
                </a:solidFill>
                <a:effectLst/>
                <a:latin typeface="Helvetica"/>
                <a:ea typeface="Helvetica"/>
                <a:cs typeface="Helvetica"/>
              </a:rPr>
              <a:t>Vadovaudamiesi gerąją patirtimi šiandien apsaugosite savo sveikatą rytoj.</a:t>
            </a:r>
          </a:p>
          <a:p>
            <a:pPr>
              <a:lnSpc>
                <a:spcPts val="2400"/>
              </a:lnSpc>
            </a:pPr>
            <a:r>
              <a:rPr lang="lt" sz="1800" b="0" i="0" strike="noStrike" cap="none" spc="0" baseline="0">
                <a:solidFill>
                  <a:srgbClr val="000000"/>
                </a:solidFill>
                <a:effectLst/>
                <a:latin typeface="Helvetica"/>
                <a:ea typeface="Helvetica"/>
                <a:cs typeface="Helvetica"/>
              </a:rPr>
              <a:t>Ką planuojate veikti išėję į pensiją?</a:t>
            </a: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lt" sz="2800" b="1" i="0" strike="noStrike" cap="none" spc="0" baseline="0">
                <a:solidFill>
                  <a:srgbClr val="F6A317"/>
                </a:solidFill>
                <a:effectLst/>
                <a:latin typeface="Helvetica"/>
                <a:ea typeface="Helvetica"/>
                <a:cs typeface="Helvetica"/>
              </a:rPr>
              <a:t>KAIP IŠTUŠTINANT MAIŠUS SUKELIAMOS ĮKSD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Ištuštinant maišus dulkės pasklinda ore, kai maišo turinys iš jo išpilamas.</a:t>
            </a:r>
          </a:p>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Ištuštinant greitai pasklinda daug dulkių, suprastėja oro kokybė ir darbuotojai gali būti veikiami ĮKSD.</a:t>
            </a:r>
            <a:r>
              <a:rPr lang="lt" sz="1800" dirty="0">
                <a:solidFill>
                  <a:srgbClr val="000000"/>
                </a:solidFill>
                <a:latin typeface="Helvetica"/>
                <a:ea typeface="Helvetica"/>
                <a:cs typeface="Helvetica"/>
              </a:rPr>
              <a:t>  </a:t>
            </a:r>
            <a:endParaRPr lang="lt"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lt" sz="1800" b="0" i="0" strike="noStrike" cap="none" spc="0" baseline="0" dirty="0">
                <a:solidFill>
                  <a:srgbClr val="000000"/>
                </a:solidFill>
                <a:effectLst/>
                <a:latin typeface="Helvetica"/>
                <a:ea typeface="Helvetica"/>
                <a:cs typeface="Helvetica"/>
              </a:rPr>
              <a:t>Daugiausia dulkių ore pasklinda tvarkant smulkias, sausas, miltelių pavidalo medžiagas.</a:t>
            </a:r>
          </a:p>
          <a:p>
            <a:pPr>
              <a:lnSpc>
                <a:spcPts val="2400"/>
              </a:lnSpc>
            </a:pPr>
            <a:r>
              <a:rPr lang="lt" sz="1800" dirty="0">
                <a:solidFill>
                  <a:srgbClr val="000000"/>
                </a:solidFill>
                <a:latin typeface="Helvetica"/>
                <a:ea typeface="Helvetica"/>
                <a:cs typeface="Helvetica"/>
              </a:rPr>
              <a:t>Šioje</a:t>
            </a:r>
            <a:r>
              <a:rPr lang="lt" sz="1800" b="0" i="0" strike="noStrike" cap="none" spc="0" baseline="0" dirty="0">
                <a:solidFill>
                  <a:srgbClr val="000000"/>
                </a:solidFill>
                <a:effectLst/>
                <a:latin typeface="Helvetica"/>
                <a:ea typeface="Helvetica"/>
                <a:cs typeface="Helvetica"/>
              </a:rPr>
              <a:t> mokymo medžiagoje apžvelgiamos dvi maišų rūšys, kurioms saugiai tvarkyti reikalingos skirtingos priemonės.</a:t>
            </a:r>
          </a:p>
        </p:txBody>
      </p:sp>
      <p:pic>
        <p:nvPicPr>
          <p:cNvPr id="5" name="Picture Placeholder 4">
            <a:extLst>
              <a:ext uri="{FF2B5EF4-FFF2-40B4-BE49-F238E27FC236}">
                <a16:creationId xmlns:a16="http://schemas.microsoft.com/office/drawing/2014/main" id="{A6AD1ABC-1D28-4C4B-9A2A-798FBEEA55CC}"/>
              </a:ext>
            </a:extLst>
          </p:cNvPr>
          <p:cNvPicPr>
            <a:picLocks noGrp="1" noChangeAspect="1"/>
          </p:cNvPicPr>
          <p:nvPr>
            <p:ph type="pic" sz="quarter" idx="12"/>
          </p:nvPr>
        </p:nvPicPr>
        <p:blipFill>
          <a:blip r:embed="rId3"/>
          <a:srcRect t="11" b="11"/>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lt" sz="2800" b="1" i="0" strike="noStrike" cap="none" spc="0" baseline="0">
                <a:solidFill>
                  <a:srgbClr val="F6A317"/>
                </a:solidFill>
                <a:effectLst/>
                <a:latin typeface="Helvetica"/>
                <a:ea typeface="Helvetica"/>
                <a:cs typeface="Helvetica"/>
              </a:rPr>
              <a:t>MAŽI MAIŠAI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2774"/>
            <a:ext cx="6300215" cy="4042262"/>
          </a:xfrm>
        </p:spPr>
        <p:txBody>
          <a:bodyPr lIns="91440" tIns="45720" rIns="91440" bIns="45720" anchor="t"/>
          <a:lstStyle/>
          <a:p>
            <a:pPr>
              <a:lnSpc>
                <a:spcPts val="2200"/>
              </a:lnSpc>
            </a:pPr>
            <a:r>
              <a:rPr lang="lt" b="0" i="0" strike="noStrike" cap="none" spc="0" baseline="0" dirty="0">
                <a:solidFill>
                  <a:srgbClr val="000000"/>
                </a:solidFill>
                <a:effectLst/>
                <a:latin typeface="Helvetica"/>
                <a:ea typeface="Helvetica"/>
                <a:cs typeface="Helvetica"/>
              </a:rPr>
              <a:t>Norėdami sumažinti kylančias dulkes ištuštinant maišus: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kai tik įmanoma, naudokitės automatinėmis arba pusiau automatinėmis maišų ištuštinimo stotelėmis</a:t>
            </a:r>
            <a:r>
              <a:rPr lang="lt" dirty="0">
                <a:solidFill>
                  <a:srgbClr val="000000"/>
                </a:solidFill>
                <a:latin typeface="Helvetica"/>
                <a:ea typeface="Helvetica"/>
                <a:cs typeface="Helvetica"/>
              </a:rPr>
              <a:t>.</a:t>
            </a:r>
            <a:endParaRPr lang="lt" b="0" i="0" strike="noStrike" cap="none" spc="0" baseline="0" dirty="0">
              <a:solidFill>
                <a:srgbClr val="000000"/>
              </a:solidFill>
              <a:effectLst/>
              <a:latin typeface="Helvetica"/>
              <a:ea typeface="Helvetica"/>
              <a:cs typeface="Helvetica"/>
            </a:endParaRP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Jei procesas negali būti automatizuotas, jis turėtų būti atitvertas. Naudokite rankinio ištuštinimo stoteles su įrengtu ištraukiamuoju vėdinimu, jei tokios yra.</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Švelniai iškratykite maišų turinį, nusukę atvirąjį galą nuo savęs.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Tuščius maišus suvyniokite toje zonoje, kur vykdomas ištraukimas.</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Jei kitų kontrolės būdų nėra, dėvėkite AAP.</a:t>
            </a:r>
          </a:p>
          <a:p>
            <a:pPr marL="285750" indent="-285750">
              <a:lnSpc>
                <a:spcPts val="2200"/>
              </a:lnSpc>
              <a:spcBef>
                <a:spcPts val="600"/>
              </a:spcBef>
              <a:buFont typeface="Arial" panose="020B0604020202020204" pitchFamily="34" charset="0"/>
              <a:buChar char="•"/>
            </a:pPr>
            <a:r>
              <a:rPr lang="lt" b="0" i="0" strike="noStrike" cap="none" spc="0" baseline="0" dirty="0">
                <a:solidFill>
                  <a:srgbClr val="000000"/>
                </a:solidFill>
                <a:effectLst/>
                <a:latin typeface="Helvetica"/>
                <a:ea typeface="Helvetica"/>
                <a:cs typeface="Helvetica"/>
              </a:rPr>
              <a:t>Tuščius maišus išmeskite į didelį plastikinį maišą. Neperpildykite jo. Prieš utilizuodami didįjį maišą jį uždarykite.</a:t>
            </a:r>
          </a:p>
        </p:txBody>
      </p:sp>
      <p:pic>
        <p:nvPicPr>
          <p:cNvPr id="6" name="Picture Placeholder 5">
            <a:extLst>
              <a:ext uri="{FF2B5EF4-FFF2-40B4-BE49-F238E27FC236}">
                <a16:creationId xmlns:a16="http://schemas.microsoft.com/office/drawing/2014/main" id="{86B10849-2150-4DE3-AC0E-EE895C68CA58}"/>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7077954" y="1842379"/>
            <a:ext cx="4758611" cy="4042262"/>
          </a:xfrm>
          <a:prstGeom prst="rect">
            <a:avLst/>
          </a:prstGeom>
        </p:spPr>
      </p:pic>
    </p:spTree>
    <p:extLst>
      <p:ext uri="{BB962C8B-B14F-4D97-AF65-F5344CB8AC3E}">
        <p14:creationId xmlns:p14="http://schemas.microsoft.com/office/powerpoint/2010/main" val="167463339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DIDELI MAIŠAI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96420" cy="3682369"/>
          </a:xfrm>
        </p:spPr>
        <p:txBody>
          <a:bodyPr/>
          <a:lstStyle/>
          <a:p>
            <a:pPr>
              <a:lnSpc>
                <a:spcPts val="2400"/>
              </a:lnSpc>
            </a:pPr>
            <a:r>
              <a:rPr lang="lt" sz="1800" b="0" i="0" strike="noStrike" cap="none" spc="0" baseline="0">
                <a:solidFill>
                  <a:srgbClr val="000000"/>
                </a:solidFill>
                <a:effectLst/>
                <a:latin typeface="Helvetica"/>
                <a:ea typeface="Helvetica"/>
                <a:cs typeface="Helvetica"/>
              </a:rPr>
              <a:t>Norėdami sumažinti kylančias dulkes ištuštinant maišus: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kai tik įmanoma, naudokitės automatinėmis maišų ištuštinimo stotelėmis. Jų geras sandarumas ir įrengtos dulkių surinkimo ir medžiagų srauto kontrolės sistemos.</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Rankomis atidarydami ar prapjaudami maišus naudokite AAP.</a:t>
            </a:r>
          </a:p>
          <a:p>
            <a:pPr marL="342900" indent="-342900">
              <a:lnSpc>
                <a:spcPts val="2400"/>
              </a:lnSpc>
              <a:buFont typeface="Arial" panose="020B0604020202020204" pitchFamily="34" charset="0"/>
              <a:buChar char="•"/>
            </a:pPr>
            <a:r>
              <a:rPr lang="lt" sz="1800" b="0" i="0" strike="noStrike" cap="none" spc="0" baseline="0">
                <a:solidFill>
                  <a:srgbClr val="000000"/>
                </a:solidFill>
                <a:effectLst/>
                <a:latin typeface="Helvetica"/>
                <a:ea typeface="Helvetica"/>
                <a:cs typeface="Helvetica"/>
              </a:rPr>
              <a:t>Tuščių maišų nespauskite rankomis. Meskite juos į didelį plastikinį maišą. Neperpildykite jo. Prieš utilizuodami didįjį maišą jį uždarykite.</a:t>
            </a:r>
          </a:p>
          <a:p>
            <a:pPr marL="342900" indent="-342900">
              <a:lnSpc>
                <a:spcPts val="2400"/>
              </a:lnSpc>
              <a:buFont typeface="Arial" panose="020B0604020202020204" pitchFamily="34" charset="0"/>
              <a:buChar char="•"/>
            </a:pPr>
            <a:endParaRPr lang="en-US" sz="1800"/>
          </a:p>
        </p:txBody>
      </p:sp>
      <p:pic>
        <p:nvPicPr>
          <p:cNvPr id="6" name="Picture Placeholder 5">
            <a:extLst>
              <a:ext uri="{FF2B5EF4-FFF2-40B4-BE49-F238E27FC236}">
                <a16:creationId xmlns:a16="http://schemas.microsoft.com/office/drawing/2014/main" id="{074E228A-18BC-43A0-B6E6-95FEED15FB66}"/>
              </a:ext>
            </a:extLst>
          </p:cNvPr>
          <p:cNvPicPr>
            <a:picLocks noGrp="1" noChangeAspect="1"/>
          </p:cNvPicPr>
          <p:nvPr>
            <p:ph type="pic" sz="quarter" idx="12"/>
          </p:nvPr>
        </p:nvPicPr>
        <p:blipFill>
          <a:blip r:embed="rId3">
            <a:extLst>
              <a:ext uri="{28A0092B-C50C-407E-A947-70E740481C1C}">
                <a14:useLocalDpi xmlns:a14="http://schemas.microsoft.com/office/drawing/2010/main"/>
              </a:ext>
            </a:extLst>
          </a:blip>
          <a:stretch>
            <a:fillRect/>
          </a:stretch>
        </p:blipFill>
        <p:spPr>
          <a:xfrm>
            <a:off x="6639383" y="1764945"/>
            <a:ext cx="5224462" cy="4433413"/>
          </a:xfrm>
          <a:prstGeom prst="rect">
            <a:avLst/>
          </a:prstGeom>
        </p:spPr>
      </p:pic>
    </p:spTree>
    <p:extLst>
      <p:ext uri="{BB962C8B-B14F-4D97-AF65-F5344CB8AC3E}">
        <p14:creationId xmlns:p14="http://schemas.microsoft.com/office/powerpoint/2010/main" val="38418307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75C532-796E-0E45-8861-6D255108102B}"/>
              </a:ext>
            </a:extLst>
          </p:cNvPr>
          <p:cNvSpPr>
            <a:spLocks noGrp="1"/>
          </p:cNvSpPr>
          <p:nvPr>
            <p:ph type="body" sz="quarter" idx="10"/>
          </p:nvPr>
        </p:nvSpPr>
        <p:spPr>
          <a:xfrm>
            <a:off x="777244" y="1640901"/>
            <a:ext cx="5789811" cy="850900"/>
          </a:xfrm>
        </p:spPr>
        <p:txBody>
          <a:bodyPr anchor="t"/>
          <a:lstStyle/>
          <a:p>
            <a:pPr>
              <a:lnSpc>
                <a:spcPct val="100000"/>
              </a:lnSpc>
            </a:pPr>
            <a:r>
              <a:rPr lang="lt" sz="2800" b="1" i="0" strike="noStrike" cap="none" spc="0" baseline="0" dirty="0">
                <a:solidFill>
                  <a:srgbClr val="F6A317"/>
                </a:solidFill>
                <a:effectLst/>
                <a:latin typeface="Helvetica"/>
                <a:ea typeface="Helvetica"/>
                <a:cs typeface="Helvetica"/>
              </a:rPr>
              <a:t>MAIŠŲ IŠTUŠTINIMO TAIP IR NE</a:t>
            </a:r>
          </a:p>
        </p:txBody>
      </p:sp>
      <p:sp>
        <p:nvSpPr>
          <p:cNvPr id="3" name="Text Placeholder 2">
            <a:extLst>
              <a:ext uri="{FF2B5EF4-FFF2-40B4-BE49-F238E27FC236}">
                <a16:creationId xmlns:a16="http://schemas.microsoft.com/office/drawing/2014/main" id="{93220A22-4954-F04B-A3F3-F1A9A2F05281}"/>
              </a:ext>
            </a:extLst>
          </p:cNvPr>
          <p:cNvSpPr>
            <a:spLocks noGrp="1"/>
          </p:cNvSpPr>
          <p:nvPr>
            <p:ph type="body" sz="quarter" idx="11"/>
          </p:nvPr>
        </p:nvSpPr>
        <p:spPr>
          <a:xfrm>
            <a:off x="777241" y="2321939"/>
            <a:ext cx="6258990" cy="3201832"/>
          </a:xfrm>
        </p:spPr>
        <p:txBody>
          <a:bodyPr/>
          <a:lstStyle/>
          <a:p>
            <a:pPr>
              <a:lnSpc>
                <a:spcPct val="100000"/>
              </a:lnSpc>
              <a:buSzPct val="85000"/>
            </a:pPr>
            <a:r>
              <a:rPr lang="lt" sz="1600" b="1" i="0" strike="noStrike" cap="none" spc="0" baseline="0" dirty="0">
                <a:solidFill>
                  <a:srgbClr val="000000"/>
                </a:solidFill>
                <a:effectLst/>
                <a:latin typeface="Helvetica"/>
                <a:ea typeface="Helvetica"/>
                <a:cs typeface="Helvetica"/>
              </a:rPr>
              <a:t>TAIP</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Įsitikinkite, kad dulkių ištraukimo sistemos veikia tinkamai.</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Apžiūrėkite, ar nesimato apgadinimo ar netinkamo veikimo žymių ir praneškite apie gedimus.</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Dėvėkite AAP (dulkių kaukes), jei nėra kitų kontrolės priemonių.</a:t>
            </a:r>
          </a:p>
          <a:p>
            <a:pPr marL="342900" indent="-34290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Pratekėjusias medžiagas tvarkykite nedelsiant, naudodami siurblį arba drėgną valymą.</a:t>
            </a:r>
          </a:p>
          <a:p>
            <a:pPr>
              <a:lnSpc>
                <a:spcPct val="100000"/>
              </a:lnSpc>
            </a:pPr>
            <a:r>
              <a:rPr lang="lt" sz="1600" b="1" i="0" strike="noStrike" cap="none" spc="0" baseline="0" dirty="0">
                <a:solidFill>
                  <a:srgbClr val="000000"/>
                </a:solidFill>
                <a:effectLst/>
                <a:latin typeface="Helvetica"/>
                <a:ea typeface="Helvetica"/>
                <a:cs typeface="Helvetica"/>
              </a:rPr>
              <a:t>NE</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Per greitai neištuštinkite mažųjų maišų turinio.</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Neleiskite atliekų talpykloms persipildyti.</a:t>
            </a:r>
          </a:p>
          <a:p>
            <a:pPr marL="285750" indent="-285750">
              <a:lnSpc>
                <a:spcPct val="100000"/>
              </a:lnSpc>
              <a:buSzPct val="85000"/>
              <a:buFont typeface=".Apple Color Emoji UI"/>
              <a:buChar char="❌"/>
            </a:pPr>
            <a:r>
              <a:rPr lang="lt" sz="1600" b="0" i="0" strike="noStrike" cap="none" spc="0" baseline="0" dirty="0">
                <a:solidFill>
                  <a:srgbClr val="000000"/>
                </a:solidFill>
                <a:effectLst/>
                <a:latin typeface="Helvetica"/>
                <a:ea typeface="Helvetica"/>
                <a:cs typeface="Helvetica"/>
              </a:rPr>
              <a:t>Valymui nenaudokite sauso šepečio ar suspausto oro.</a:t>
            </a:r>
          </a:p>
          <a:p>
            <a:pPr marL="342900" indent="-342900">
              <a:lnSpc>
                <a:spcPct val="100000"/>
              </a:lnSpc>
              <a:buSzPct val="85000"/>
              <a:buFont typeface=".Apple Color Emoji UI"/>
              <a:buChar char="✅"/>
            </a:pPr>
            <a:endParaRPr lang="en-GB" dirty="0"/>
          </a:p>
          <a:p>
            <a:pPr marL="285750" indent="-285750">
              <a:lnSpc>
                <a:spcPct val="100000"/>
              </a:lnSpc>
              <a:buFont typeface="Arial" panose="020B0604020202020204" pitchFamily="34" charset="0"/>
              <a:buChar char="•"/>
            </a:pPr>
            <a:endParaRPr lang="en-US" sz="1200" dirty="0"/>
          </a:p>
        </p:txBody>
      </p:sp>
      <p:pic>
        <p:nvPicPr>
          <p:cNvPr id="5" name="Picture Placeholder 4">
            <a:extLst>
              <a:ext uri="{FF2B5EF4-FFF2-40B4-BE49-F238E27FC236}">
                <a16:creationId xmlns:a16="http://schemas.microsoft.com/office/drawing/2014/main" id="{5673BCE9-F112-484A-969D-A6FFF87628DB}"/>
              </a:ext>
            </a:extLst>
          </p:cNvPr>
          <p:cNvPicPr>
            <a:picLocks noGrp="1" noChangeAspect="1"/>
          </p:cNvPicPr>
          <p:nvPr>
            <p:ph type="pic" sz="quarter" idx="12"/>
          </p:nvPr>
        </p:nvPicPr>
        <p:blipFill>
          <a:blip r:embed="rId3"/>
          <a:srcRect t="30" b="30"/>
          <a:stretch>
            <a:fillRect/>
          </a:stretch>
        </p:blipFill>
        <p:spPr>
          <a:xfrm>
            <a:off x="7155848" y="2086252"/>
            <a:ext cx="4661502" cy="3958948"/>
          </a:xfrm>
          <a:prstGeom prst="rect">
            <a:avLst/>
          </a:prstGeom>
        </p:spPr>
      </p:pic>
    </p:spTree>
    <p:extLst>
      <p:ext uri="{BB962C8B-B14F-4D97-AF65-F5344CB8AC3E}">
        <p14:creationId xmlns:p14="http://schemas.microsoft.com/office/powerpoint/2010/main" val="61434175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TUŠČIA SKAIDRĖ</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lt" sz="1800" b="0" i="0" strike="noStrike" cap="none" spc="0" baseline="0">
                <a:solidFill>
                  <a:srgbClr val="000000"/>
                </a:solidFill>
                <a:effectLst/>
                <a:latin typeface="Helvetica"/>
                <a:ea typeface="Helvetica"/>
                <a:cs typeface="Helvetica"/>
              </a:rPr>
              <a:t>Naudokite šią skaidrę darbo aplinkai ir (arba) kontekstui pritaikytai mokymo medžiagai sukurti.</a:t>
            </a:r>
          </a:p>
          <a:p>
            <a:pPr>
              <a:lnSpc>
                <a:spcPts val="2400"/>
              </a:lnSpc>
            </a:pPr>
            <a:r>
              <a:rPr lang="lt" sz="1800" b="0" i="0" strike="noStrike" cap="none" spc="0" baseline="0">
                <a:solidFill>
                  <a:srgbClr val="000000"/>
                </a:solidFill>
                <a:effectLst/>
                <a:latin typeface="Helvetica"/>
                <a:ea typeface="Helvetica"/>
                <a:cs typeface="Helvetica"/>
              </a:rPr>
              <a:t>Norėdami pakeisti paveikslą spauskite dešinį pelės mygtuką &gt; keisti paveikslą &gt; iš failo.</a:t>
            </a:r>
          </a:p>
          <a:p>
            <a:pPr>
              <a:lnSpc>
                <a:spcPts val="2400"/>
              </a:lnSpc>
            </a:pPr>
            <a:r>
              <a:rPr lang="lt" sz="1800" b="0" i="0" strike="noStrike" cap="none" spc="0" baseline="0">
                <a:solidFill>
                  <a:srgbClr val="000000"/>
                </a:solidFill>
                <a:effectLst/>
                <a:latin typeface="Helvetica"/>
                <a:ea typeface="Helvetica"/>
                <a:cs typeface="Helvetica"/>
              </a:rPr>
              <a:t>Norėdami sukurti daugiau skaidrių, spustelėkite viršuje esantį skirtuką „Nauja skaidrė“.</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04663624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lt" sz="2800" b="1" i="0" strike="noStrike" cap="none" spc="0" baseline="0">
                <a:solidFill>
                  <a:srgbClr val="F6A317"/>
                </a:solidFill>
                <a:effectLst/>
                <a:latin typeface="Helvetica"/>
                <a:ea typeface="Helvetica"/>
                <a:cs typeface="Helvetica"/>
              </a:rPr>
              <a:t>IŠVADA</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lt" sz="1800" b="0" i="0" strike="noStrike" cap="none" spc="0" baseline="0">
                <a:solidFill>
                  <a:srgbClr val="000000"/>
                </a:solidFill>
                <a:effectLst/>
                <a:latin typeface="Helvetica"/>
                <a:ea typeface="Helvetica"/>
                <a:cs typeface="Helvetica"/>
              </a:rPr>
              <a:t>Ištuštinant maišus galimas ĮKSD poveikis. Norėdami apsaugoti savo sveikatą atminkite:</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patikrinkite, ar įjungtos vėdinimo ir ištraukimo sistemos (jei jos yra);</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kai įmanoma, visada naudokitės įrenginiais;</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atsargiai išmeskite tuščius maišus, kad kiltų kuo mažiau dulkių;</a:t>
            </a:r>
          </a:p>
          <a:p>
            <a:pPr marL="285750" indent="-285750">
              <a:lnSpc>
                <a:spcPts val="2400"/>
              </a:lnSpc>
              <a:spcBef>
                <a:spcPts val="600"/>
              </a:spcBef>
              <a:spcAft>
                <a:spcPts val="600"/>
              </a:spcAft>
              <a:buClr>
                <a:srgbClr val="F1B600"/>
              </a:buClr>
              <a:buSzPct val="120000"/>
              <a:buFont typeface="Wingdings" pitchFamily="2" charset="2"/>
              <a:buChar char="q"/>
            </a:pPr>
            <a:r>
              <a:rPr lang="lt" sz="1800" b="0" i="0" strike="noStrike" cap="none" spc="0" baseline="0">
                <a:solidFill>
                  <a:srgbClr val="000000"/>
                </a:solidFill>
                <a:effectLst/>
                <a:latin typeface="Helvetica"/>
                <a:ea typeface="Helvetica"/>
                <a:cs typeface="Helvetica"/>
              </a:rPr>
              <a:t>nedelsdami išvalykite išbirusias medžiagas.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404611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538206" cy="850900"/>
          </a:xfrm>
        </p:spPr>
        <p:txBody>
          <a:bodyPr/>
          <a:lstStyle/>
          <a:p>
            <a:r>
              <a:rPr lang="lt" sz="2800" b="1" i="0" strike="noStrike" cap="none" spc="0" baseline="0">
                <a:solidFill>
                  <a:srgbClr val="F6A317"/>
                </a:solidFill>
                <a:effectLst/>
                <a:latin typeface="Helvetica"/>
                <a:ea typeface="Helvetica"/>
                <a:cs typeface="Helvetica"/>
              </a:rPr>
              <a:t>PAPILDOMA MOKOMOJI MEDŽIAGA</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3" history="0"/>
              </a:rPr>
              <a:t>Geroji patirtis ištuštinant maišus – maži maišai </a:t>
            </a:r>
            <a:br>
              <a:rPr lang="en-IN" sz="1600" b="0" i="0" strike="noStrike" cap="none" spc="0" baseline="0" dirty="0">
                <a:solidFill>
                  <a:srgbClr val="000000"/>
                </a:solidFill>
                <a:effectLst/>
                <a:latin typeface="Helvetica"/>
                <a:ea typeface="Helvetica"/>
                <a:cs typeface="Helvetica"/>
                <a:hlinkClick r:id="rId3" history="0"/>
              </a:rPr>
            </a:br>
            <a:r>
              <a:rPr lang="lt" sz="1600" b="0" i="0" strike="noStrike" cap="none" spc="0" baseline="0" dirty="0">
                <a:solidFill>
                  <a:srgbClr val="000000"/>
                </a:solidFill>
                <a:effectLst/>
                <a:latin typeface="Helvetica"/>
                <a:ea typeface="Helvetica"/>
                <a:cs typeface="Helvetica"/>
                <a:hlinkClick r:id="rId3" history="0"/>
              </a:rPr>
              <a:t>(2.2.1 a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3" history="0"/>
              </a:rPr>
              <a:t>Geroji patirtis ištuštinant maišus – dideli maišai </a:t>
            </a:r>
            <a:br>
              <a:rPr lang="en-IN" sz="1600" b="0" i="0" strike="noStrike" cap="none" spc="0" baseline="0" dirty="0">
                <a:solidFill>
                  <a:srgbClr val="000000"/>
                </a:solidFill>
                <a:effectLst/>
                <a:latin typeface="Helvetica"/>
                <a:ea typeface="Helvetica"/>
                <a:cs typeface="Helvetica"/>
                <a:hlinkClick r:id="rId3" history="0"/>
              </a:rPr>
            </a:br>
            <a:r>
              <a:rPr lang="lt" sz="1600" b="0" i="0" strike="noStrike" cap="none" spc="0" baseline="0" dirty="0">
                <a:solidFill>
                  <a:srgbClr val="000000"/>
                </a:solidFill>
                <a:effectLst/>
                <a:latin typeface="Helvetica"/>
                <a:ea typeface="Helvetica"/>
                <a:cs typeface="Helvetica"/>
                <a:hlinkClick r:id="rId3" history="0"/>
              </a:rPr>
              <a:t>(2.2.1 b užduočių lapas)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4" history="0"/>
              </a:rPr>
              <a:t>NEPSI gerosios patirties vadovas</a:t>
            </a:r>
          </a:p>
          <a:p>
            <a:pPr marL="285750" indent="-285750">
              <a:lnSpc>
                <a:spcPts val="2300"/>
              </a:lnSpc>
              <a:spcBef>
                <a:spcPts val="600"/>
              </a:spcBef>
              <a:spcAft>
                <a:spcPts val="600"/>
              </a:spcAft>
              <a:buSzPct val="130000"/>
              <a:buFont typeface="Arial" panose="020B0604020202020204" pitchFamily="34" charset="0"/>
              <a:buChar char="•"/>
            </a:pPr>
            <a:r>
              <a:rPr lang="lt" sz="1600" b="0" i="0" strike="noStrike" cap="none" spc="0" baseline="0" dirty="0">
                <a:solidFill>
                  <a:srgbClr val="000000"/>
                </a:solidFill>
                <a:effectLst/>
                <a:latin typeface="Helvetica"/>
                <a:ea typeface="Helvetica"/>
                <a:cs typeface="Helvetica"/>
                <a:hlinkClick r:id="rId5" history="0"/>
              </a:rPr>
              <a:t>NEPSI vadovas mažoms ir vidutinėms įmonėms</a:t>
            </a:r>
          </a:p>
        </p:txBody>
      </p:sp>
      <p:sp>
        <p:nvSpPr>
          <p:cNvPr id="7" name="Rounded Rectangle 6">
            <a:extLst>
              <a:ext uri="{FF2B5EF4-FFF2-40B4-BE49-F238E27FC236}">
                <a16:creationId xmlns:a16="http://schemas.microsoft.com/office/drawing/2014/main" id="{14E28B3C-7525-2647-8060-DF8784BB1D0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078A17F6-8702-D247-85AE-DA38BF686899}"/>
              </a:ext>
            </a:extLst>
          </p:cNvPr>
          <p:cNvSpPr/>
          <p:nvPr/>
        </p:nvSpPr>
        <p:spPr>
          <a:xfrm>
            <a:off x="1088454" y="5298382"/>
            <a:ext cx="10022946" cy="366126"/>
          </a:xfrm>
          <a:prstGeom prst="rect">
            <a:avLst/>
          </a:prstGeom>
          <a:noFill/>
          <a:ln>
            <a:noFill/>
          </a:ln>
        </p:spPr>
        <p:txBody>
          <a:bodyPr wrap="square" anchor="ctr">
            <a:spAutoFit/>
          </a:bodyPr>
          <a:lstStyle/>
          <a:p>
            <a:pPr>
              <a:spcBef>
                <a:spcPts val="1200"/>
              </a:spcBef>
              <a:spcAft>
                <a:spcPts val="1200"/>
              </a:spcAft>
              <a:buSzPct val="130000"/>
            </a:pPr>
            <a:r>
              <a:rPr lang="lt" sz="1800" b="0" i="0" strike="noStrike" cap="none" spc="0" baseline="0" dirty="0">
                <a:solidFill>
                  <a:srgbClr val="000000"/>
                </a:solidFill>
                <a:effectLst/>
                <a:latin typeface="Calibri"/>
                <a:ea typeface="Calibri"/>
                <a:cs typeface="Calibri"/>
              </a:rPr>
              <a:t>Daugiau mokymosi apie ĮKSD išteklių rasite apsilankę </a:t>
            </a:r>
            <a:r>
              <a:rPr lang="lt" sz="1800" b="1" i="0" strike="noStrike" cap="none" spc="0" baseline="0" dirty="0">
                <a:solidFill>
                  <a:srgbClr val="000000"/>
                </a:solidFill>
                <a:effectLst/>
                <a:latin typeface="Calibri"/>
                <a:ea typeface="Calibri"/>
                <a:cs typeface="Calibri"/>
              </a:rPr>
              <a:t>NEPSI e-mokymosi platformoje</a:t>
            </a:r>
            <a:r>
              <a:rPr lang="lt" sz="1800" b="0" i="0" strike="noStrike" cap="none" spc="0" baseline="0" dirty="0">
                <a:solidFill>
                  <a:srgbClr val="000000"/>
                </a:solidFill>
                <a:effectLst/>
                <a:latin typeface="Calibri"/>
                <a:ea typeface="Calibri"/>
                <a:cs typeface="Calibri"/>
              </a:rPr>
              <a:t> </a:t>
            </a:r>
            <a:r>
              <a:rPr lang="lt" sz="1800" b="0" i="0" strike="noStrike" cap="none" spc="0" baseline="0" dirty="0">
                <a:solidFill>
                  <a:srgbClr val="000000"/>
                </a:solidFill>
                <a:effectLst/>
                <a:latin typeface="Calibri"/>
                <a:ea typeface="Calibri"/>
                <a:cs typeface="Calibri"/>
                <a:hlinkClick r:id="rId6" history="0"/>
              </a:rPr>
              <a:t>training.nepsi.eu</a:t>
            </a:r>
            <a:r>
              <a:rPr lang="lt" sz="1800"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21119590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F4B807B9-4206-43D9-BFFE-12FF5F7320D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purl.org/dc/dcmitype/"/>
    <ds:schemaRef ds:uri="http://www.w3.org/XML/1998/namespace"/>
    <ds:schemaRef ds:uri="6d9d7403-2d8c-4818-ae25-2c5629bc7330"/>
    <ds:schemaRef ds:uri="http://schemas.microsoft.com/office/2006/metadata/properties"/>
    <ds:schemaRef ds:uri="http://schemas.microsoft.com/office/2006/documentManagement/types"/>
    <ds:schemaRef ds:uri="http://purl.org/dc/terms/"/>
    <ds:schemaRef ds:uri="d8ecf516-e360-4672-81b9-68723bedb71f"/>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188</TotalTime>
  <Words>1178</Words>
  <Application>Microsoft Macintosh PowerPoint</Application>
  <PresentationFormat>Widescreen</PresentationFormat>
  <Paragraphs>103</Paragraphs>
  <Slides>13</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 Ferguson</dc:creator>
  <cp:lastModifiedBy>Carlo Arboit</cp:lastModifiedBy>
  <cp:revision>26</cp:revision>
  <dcterms:created xsi:type="dcterms:W3CDTF">2020-01-29T17:43:15Z</dcterms:created>
  <dcterms:modified xsi:type="dcterms:W3CDTF">2024-11-13T11:59:09Z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