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client id="{B9654F03-5619-43C4-9B70-4149EECCAA11}" v="8" dt="2022-10-04T16:44:03.5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Šiame mokyme pateiktos įvairių mechaninių ir pneumatinių krovos ir transportavimo sistemų, naudojamų produktų su kristaliniu siliciu, ypač sausų, pervežimui įmonės viduje, gairės.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Transportuojant medžiagas, kurių sudėtyje yra kristalinio silicio, dulkių dalelės gali pasklisti ore. Veiksmingiausia dulkių kontrolės priemonė yra dirbti uždarose sistemose (inkapsuliavimas, atitvėrimas).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Transporto sistemos paprastai būna pneumatinės (t. y. turinčios arba veikiančios dėl dujų ar oro slėgio), nes jos yra veiksmingesnės.</a:t>
            </a: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Jei nėra atitvertos transporto sistemos, visiško atitvėrimo alternatyva gali būti sausų medžiagų drėkinimas.</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294913" y="429114"/>
            <a:ext cx="352243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lt" sz="1400" b="1" i="0" strike="noStrike" cap="none" spc="0" baseline="0">
                <a:solidFill>
                  <a:srgbClr val="F6A317"/>
                </a:solidFill>
                <a:effectLst/>
                <a:latin typeface="Helvetica"/>
                <a:ea typeface="Helvetica"/>
                <a:cs typeface="Helvetica"/>
              </a:rPr>
              <a:t>GEROSIOS PATIRTIES MOKYMAS APIE KROVOS SISTEMAS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9262190" cy="1473117"/>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a:p>
          <a:p>
            <a:pPr>
              <a:lnSpc>
                <a:spcPct val="100000"/>
              </a:lnSpc>
            </a:pPr>
            <a:r>
              <a:rPr lang="lt" sz="2800" b="1" i="0" strike="noStrike" cap="none" spc="0" baseline="0" dirty="0">
                <a:solidFill>
                  <a:srgbClr val="FFFFFF"/>
                </a:solidFill>
                <a:effectLst/>
                <a:latin typeface="Helvetica"/>
                <a:ea typeface="Helvetica"/>
                <a:cs typeface="Helvetica"/>
              </a:rPr>
              <a:t>APIE KROVOS IR TRANSPORTAVIMO SISTEMAS</a:t>
            </a:r>
            <a:endParaRPr lang="lt"/>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7257143" y="358815"/>
            <a:ext cx="4514311"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LT" sz="2800" dirty="0"/>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558414" cy="3601153"/>
          </a:xfrm>
        </p:spPr>
        <p:txBody>
          <a:bodyPr lIns="91440" tIns="45720" rIns="91440" bIns="45720" anchor="t"/>
          <a:lstStyle/>
          <a:p>
            <a:pPr>
              <a:lnSpc>
                <a:spcPts val="2400"/>
              </a:lnSpc>
            </a:pPr>
            <a:r>
              <a:rPr lang="lt-LT" sz="1800" dirty="0">
                <a:latin typeface="Helvetica"/>
                <a:cs typeface="Helvetica"/>
              </a:rPr>
              <a:t>Įgyvendindama gerosios patirties nuostatas, NEPSI parengė švietimo priemonių rinkinį.</a:t>
            </a:r>
          </a:p>
          <a:p>
            <a:pPr>
              <a:lnSpc>
                <a:spcPts val="2400"/>
              </a:lnSpc>
            </a:pPr>
            <a:r>
              <a:rPr lang="lt-LT" sz="1800" dirty="0">
                <a:latin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LT" sz="1800" dirty="0">
                <a:latin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400"/>
              </a:lnSpc>
            </a:pPr>
            <a:r>
              <a:rPr lang="lt" sz="1800" b="1" i="0" strike="noStrike" cap="none" spc="0" baseline="0">
                <a:solidFill>
                  <a:srgbClr val="000000"/>
                </a:solidFill>
                <a:effectLst/>
                <a:latin typeface="Helvetica"/>
                <a:ea typeface="Helvetica"/>
                <a:cs typeface="Helvetica"/>
              </a:rPr>
              <a:t>Išmokti apsisaugoti nuo darbe kylančių pavojų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kaip kuriamos visiškai atitvertos krovos ir transportavimo sistemos, siekiant išvengti įkvepiamojo kristalinio silicio dioksido (ĮKSD) dulkių patekimo į orą darbo vietoje, kai iš vienos vietos į kitą perkeliamos didelės medžiagos.</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solidFill>
                <a:srgbClr val="FF0000"/>
              </a:solidFill>
            </a:endParaRPr>
          </a:p>
          <a:p>
            <a:pPr marL="285750" indent="-285750">
              <a:lnSpc>
                <a:spcPts val="2400"/>
              </a:lnSpc>
              <a:buFont typeface="Arial" panose="020B0604020202020204" pitchFamily="34" charset="0"/>
              <a:buChar char="•"/>
            </a:pPr>
            <a:endParaRPr lang="en-US" sz="180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Krovos ir transportavimo sistemos dulkėms valdyti naudoja atitvėrimą – tai vienas iš penkių pagrindinių dulkių kontrolės metodų.</a:t>
            </a:r>
          </a:p>
          <a:p>
            <a:pPr marL="342900" indent="-342900">
              <a:lnSpc>
                <a:spcPts val="2400"/>
              </a:lnSpc>
              <a:buFontTx/>
              <a:buChar char="-"/>
            </a:pPr>
            <a:endParaRPr lang="en-US" sz="180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Teisingas tokių priemonių veikimas yra esminis, siekiant apsaugoti mus nuo ĮKSD.</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KAIP ATITVERTOS SISTEMOS SUMAŽINA ĮKSD POVEIKĮ</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4" y="2678400"/>
            <a:ext cx="5453624" cy="3187545"/>
          </a:xfrm>
        </p:spPr>
        <p:txBody>
          <a:bodyPr/>
          <a:lstStyle/>
          <a:p>
            <a:pPr>
              <a:lnSpc>
                <a:spcPts val="2400"/>
              </a:lnSpc>
            </a:pPr>
            <a:r>
              <a:rPr lang="lt" sz="1800" b="0" i="0" strike="noStrike" cap="none" spc="0" baseline="0">
                <a:solidFill>
                  <a:srgbClr val="000000"/>
                </a:solidFill>
                <a:effectLst/>
                <a:latin typeface="Helvetica"/>
                <a:ea typeface="Helvetica"/>
                <a:cs typeface="Helvetica"/>
              </a:rPr>
              <a:t>Atitvertos sistemos yra veiksmingiausia techninė dulkių kontrolės priemonė. Jų privalumai apima:</a:t>
            </a:r>
          </a:p>
          <a:p>
            <a:pPr marL="342900" indent="-342900">
              <a:lnSpc>
                <a:spcPts val="2400"/>
              </a:lnSpc>
              <a:spcBef>
                <a:spcPts val="600"/>
              </a:spcBef>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sumažintas arba panaikintas dulkių poveikis; </a:t>
            </a:r>
          </a:p>
          <a:p>
            <a:pPr marL="342900" indent="-342900">
              <a:lnSpc>
                <a:spcPts val="2400"/>
              </a:lnSpc>
              <a:spcBef>
                <a:spcPts val="600"/>
              </a:spcBef>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greitas ir ekonomiškas medžiagų transportavimas;</a:t>
            </a:r>
          </a:p>
          <a:p>
            <a:pPr marL="342900" indent="-342900">
              <a:lnSpc>
                <a:spcPts val="2400"/>
              </a:lnSpc>
              <a:spcBef>
                <a:spcPts val="600"/>
              </a:spcBef>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mažesnė žmogiškosios klaidos ir sužeidimų rizika.</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ATITVERTŲ TRANSPORTO SISTEMŲ TIPAI</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678400"/>
            <a:ext cx="5453624" cy="3203874"/>
          </a:xfrm>
        </p:spPr>
        <p:txBody>
          <a:bodyPr/>
          <a:lstStyle/>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Sraigtiniai konvejeriai</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Konvejerio juostos</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Keltuvai su gaubtu</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Vibracinis tiekimo mechanizmas</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Mokytojo tekstas – pridėkite nuotrauką arba informaciją apie jūsų kontekstą atitinkančią transporto sistemų informaciją  (jei reikia).</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686070" cy="850900"/>
          </a:xfrm>
        </p:spPr>
        <p:txBody>
          <a:bodyPr anchor="t"/>
          <a:lstStyle/>
          <a:p>
            <a:pPr>
              <a:lnSpc>
                <a:spcPct val="100000"/>
              </a:lnSpc>
            </a:pPr>
            <a:r>
              <a:rPr lang="lt" sz="2800" b="1" i="0" strike="noStrike" cap="none" spc="0" baseline="0">
                <a:solidFill>
                  <a:srgbClr val="F6A317"/>
                </a:solidFill>
                <a:effectLst/>
                <a:latin typeface="Helvetica"/>
                <a:ea typeface="Helvetica"/>
                <a:cs typeface="Helvetica"/>
              </a:rPr>
              <a:t>ATITVERTŲ KROVOS SISTEMŲ TAIP IR 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368944"/>
            <a:ext cx="11056382" cy="3230407"/>
          </a:xfrm>
        </p:spPr>
        <p:txBody>
          <a:bodyPr/>
          <a:lstStyle/>
          <a:p>
            <a:pPr>
              <a:spcBef>
                <a:spcPts val="800"/>
              </a:spcBef>
            </a:pPr>
            <a:r>
              <a:rPr lang="lt" sz="1600" b="1" i="0" strike="noStrike" cap="none" spc="0" baseline="0">
                <a:solidFill>
                  <a:srgbClr val="000000"/>
                </a:solidFill>
                <a:effectLst/>
                <a:latin typeface="Helvetica"/>
                <a:ea typeface="Helvetica"/>
                <a:cs typeface="Helvetica"/>
              </a:rPr>
              <a:t>TAIP</a:t>
            </a:r>
          </a:p>
          <a:p>
            <a:pPr marL="285750" indent="-285750">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Patikrinkite, ar nesimato pažeidimo žymių, ypač nusidėvėjimo vietose (pvz., įlenkimuose).</a:t>
            </a:r>
          </a:p>
          <a:p>
            <a:pPr marL="285750" indent="-285750">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Išbirusias medžiagas išvalykite nedelsiant, naudodami siurblį arba drėgno valymo metodus.</a:t>
            </a:r>
          </a:p>
          <a:p>
            <a:pPr marL="285750" indent="-285750">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Patikrinkite konvejerio juostų valymo įrenginių būklę, prireikus juos sureguliuokite.</a:t>
            </a:r>
          </a:p>
          <a:p>
            <a:pPr marL="285750" indent="-285750">
              <a:spcBef>
                <a:spcPts val="800"/>
              </a:spcBef>
              <a:spcAft>
                <a:spcPts val="1000"/>
              </a:spcAft>
              <a:buSzPct val="85000"/>
              <a:buFont typeface=".Apple Color Emoji UI"/>
              <a:buChar char="✅"/>
            </a:pPr>
            <a:r>
              <a:rPr lang="lt" sz="1600" b="0" i="0" strike="noStrike" cap="none" spc="0" baseline="0">
                <a:solidFill>
                  <a:srgbClr val="000000"/>
                </a:solidFill>
                <a:effectLst/>
                <a:latin typeface="Helvetica"/>
                <a:ea typeface="Helvetica"/>
                <a:cs typeface="Helvetica"/>
              </a:rPr>
              <a:t>Praneškite padalinyje esančiam vadovui apie galimus išbyrėjimus ir problemas.</a:t>
            </a:r>
          </a:p>
          <a:p>
            <a:pPr marL="285750" indent="-285750">
              <a:spcBef>
                <a:spcPts val="800"/>
              </a:spcBef>
              <a:spcAft>
                <a:spcPts val="1000"/>
              </a:spcAft>
              <a:buSzPct val="85000"/>
              <a:buFont typeface=".Apple Color Emoji UI"/>
              <a:buChar char="✅"/>
            </a:pPr>
            <a:r>
              <a:rPr lang="lt" sz="1600" b="0" i="0" strike="noStrike" cap="none" spc="0" baseline="0">
                <a:solidFill>
                  <a:srgbClr val="000000"/>
                </a:solidFill>
                <a:effectLst/>
                <a:latin typeface="Helvetica"/>
                <a:ea typeface="Helvetica"/>
                <a:cs typeface="Helvetica"/>
              </a:rPr>
              <a:t>Iš anksto planuokite, ką darysite avariniais atvejais. Pavyzdžiui, nurodykite saugų užsikimšimų valymo būdą.</a:t>
            </a:r>
          </a:p>
          <a:p>
            <a:pPr>
              <a:spcBef>
                <a:spcPts val="800"/>
              </a:spcBef>
              <a:buSzPct val="85000"/>
            </a:pPr>
            <a:r>
              <a:rPr lang="lt" sz="1600" b="1" i="0" strike="noStrike" cap="none" spc="0" baseline="0">
                <a:solidFill>
                  <a:srgbClr val="000000"/>
                </a:solidFill>
                <a:effectLst/>
                <a:latin typeface="Helvetica"/>
                <a:ea typeface="Helvetica"/>
                <a:cs typeface="Helvetica"/>
              </a:rPr>
              <a:t>NE</a:t>
            </a:r>
          </a:p>
          <a:p>
            <a:pPr marL="285750" indent="-285750">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Neperkraukite krovos sistemų medžiagomis.</a:t>
            </a:r>
          </a:p>
          <a:p>
            <a:pPr marL="285750" indent="-285750">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Netransportuokite objektų, neskirtų uždaroms sistemoms.</a:t>
            </a:r>
          </a:p>
          <a:p>
            <a:pPr marL="285750" indent="-285750">
              <a:spcBef>
                <a:spcPts val="800"/>
              </a:spcBef>
              <a:buSzPct val="85000"/>
              <a:buFont typeface=".Apple Color Emoji UI"/>
              <a:buChar char="❌"/>
            </a:pPr>
            <a:r>
              <a:rPr lang="lt" sz="1600" b="0" i="0" strike="noStrike" cap="none" spc="0" baseline="0">
                <a:solidFill>
                  <a:srgbClr val="000000"/>
                </a:solidFill>
                <a:effectLst/>
                <a:latin typeface="Helvetica"/>
                <a:ea typeface="Helvetica"/>
                <a:cs typeface="Helvetica"/>
              </a:rPr>
              <a:t>Neatlikite neleistinų sistemos pakeitimų. Pasitelkite kompetentingą specialistą.</a:t>
            </a:r>
          </a:p>
          <a:p>
            <a:pPr marL="285750" indent="-285750">
              <a:spcBef>
                <a:spcPts val="800"/>
              </a:spcBef>
              <a:buSzPct val="85000"/>
              <a:buFont typeface=".Apple Color Emoji UI"/>
              <a:buChar char="✅"/>
            </a:pPr>
            <a:endParaRPr lang="en-US"/>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54186"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Uždaros transportavimo sistemos yra geriausias būdas kontroliuoti dulkėtumą vežant birias medžiagas.</a:t>
            </a:r>
          </a:p>
          <a:p>
            <a:pPr>
              <a:lnSpc>
                <a:spcPts val="2400"/>
              </a:lnSpc>
            </a:pPr>
            <a:r>
              <a:rPr lang="lt" sz="1800" b="0" i="0" strike="noStrike" cap="none" spc="0" baseline="0">
                <a:solidFill>
                  <a:srgbClr val="000000"/>
                </a:solidFill>
                <a:effectLst/>
                <a:latin typeface="Helvetica"/>
                <a:ea typeface="Helvetica"/>
                <a:cs typeface="Helvetica"/>
              </a:rPr>
              <a:t>Atminkite:</a:t>
            </a:r>
          </a:p>
          <a:p>
            <a:pPr marL="285750" indent="-285750">
              <a:lnSpc>
                <a:spcPts val="2400"/>
              </a:lnSpc>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kai įmanoma, visada naudokitės atitvertomis sistemomis;</a:t>
            </a:r>
          </a:p>
          <a:p>
            <a:pPr marL="285750" indent="-285750">
              <a:lnSpc>
                <a:spcPts val="2400"/>
              </a:lnSpc>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patikrinkite, ar sistemoje nėra matomų pažeidimo požymių;</a:t>
            </a:r>
          </a:p>
          <a:p>
            <a:pPr marL="285750" indent="-285750">
              <a:lnSpc>
                <a:spcPts val="2400"/>
              </a:lnSpc>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praneškite apie defektus prižiūrėtojui.</a:t>
            </a:r>
          </a:p>
          <a:p>
            <a:pPr marL="285750" indent="-285750">
              <a:lnSpc>
                <a:spcPts val="2400"/>
              </a:lnSpc>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Mokytojas įrašo pagal kontekstą tinkamas išvadas.</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TOLESNIS MOKYMASIS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3" history="0"/>
              </a:rPr>
              <a:t>Geroji krovos ir transporto sistemų patirtis </a:t>
            </a:r>
            <a:br>
              <a:rPr lang="en-IN" sz="1600" b="0" i="0" strike="noStrike" cap="none" spc="0" baseline="0">
                <a:solidFill>
                  <a:srgbClr val="000000"/>
                </a:solidFill>
                <a:effectLst/>
                <a:latin typeface="Helvetica"/>
                <a:ea typeface="Helvetica"/>
                <a:cs typeface="Helvetica"/>
                <a:hlinkClick r:id="rId3" history="0"/>
              </a:rPr>
            </a:br>
            <a:r>
              <a:rPr lang="lt" sz="1600" b="0" i="0" strike="noStrike" cap="none" spc="0" baseline="0">
                <a:solidFill>
                  <a:srgbClr val="000000"/>
                </a:solidFill>
                <a:effectLst/>
                <a:latin typeface="Helvetica"/>
                <a:ea typeface="Helvetica"/>
                <a:cs typeface="Helvetica"/>
                <a:hlinkClick r:id="rId3" history="0"/>
              </a:rPr>
              <a:t>(2.1.11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a:solidFill>
                  <a:srgbClr val="000000"/>
                </a:solidFill>
                <a:effectLst/>
                <a:latin typeface="Helvetica"/>
                <a:ea typeface="Helvetica"/>
                <a:cs typeface="Helvetica"/>
                <a:hlinkClick r:id="rId5" history="0"/>
              </a:rPr>
              <a:t>NEPSI vadovas mažoms ir vidutinėms įmonėms</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296779"/>
            <a:ext cx="10022946" cy="369332"/>
          </a:xfrm>
          <a:prstGeom prst="rect">
            <a:avLst/>
          </a:prstGeom>
          <a:noFill/>
          <a:ln>
            <a:noFill/>
          </a:ln>
        </p:spPr>
        <p:txBody>
          <a:bodyPr wrap="square" anchor="ctr">
            <a:spAutoFit/>
          </a:bodyPr>
          <a:lstStyle/>
          <a:p>
            <a:pPr>
              <a:spcBef>
                <a:spcPts val="1200"/>
              </a:spcBef>
              <a:spcAft>
                <a:spcPts val="1200"/>
              </a:spcAft>
              <a:buSzPct val="130000"/>
            </a:pPr>
            <a:r>
              <a:rPr lang="lt" b="0" i="0" strike="noStrike" cap="none" spc="0" baseline="0">
                <a:solidFill>
                  <a:srgbClr val="000000"/>
                </a:solidFill>
                <a:effectLst/>
                <a:latin typeface="Calibri"/>
                <a:ea typeface="Calibri"/>
                <a:cs typeface="Calibri"/>
              </a:rPr>
              <a:t>Daugiau mokymosi apie ĮKSD išteklių rasite apsilankę </a:t>
            </a:r>
            <a:r>
              <a:rPr lang="lt" b="1" i="0" strike="noStrike" cap="none" spc="0" baseline="0">
                <a:solidFill>
                  <a:srgbClr val="000000"/>
                </a:solidFill>
                <a:effectLst/>
                <a:latin typeface="Calibri"/>
                <a:ea typeface="Calibri"/>
                <a:cs typeface="Calibri"/>
              </a:rPr>
              <a:t>NEPSI e-mokymosi platformoje </a:t>
            </a:r>
            <a:r>
              <a:rPr lang="lt" b="0" i="0" strike="noStrike" cap="none" spc="0" baseline="0">
                <a:solidFill>
                  <a:srgbClr val="000000"/>
                </a:solidFill>
                <a:effectLst/>
                <a:latin typeface="Calibri"/>
                <a:ea typeface="Calibri"/>
                <a:cs typeface="Calibri"/>
                <a:hlinkClick r:id="rId6" history="0"/>
              </a:rPr>
              <a:t>training.nepsi.eu</a:t>
            </a:r>
            <a:r>
              <a:rPr lang="lt" b="0" i="0" strike="noStrike" cap="none" spc="0" baseline="0">
                <a:solidFill>
                  <a:srgbClr val="000000"/>
                </a:solidFill>
                <a:effectLst/>
                <a:latin typeface="Calibri"/>
                <a:ea typeface="Calibri"/>
                <a:cs typeface="Calibri"/>
              </a:rPr>
              <a:t>.</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schemas.microsoft.com/office/2006/metadata/properties"/>
    <ds:schemaRef ds:uri="http://purl.org/dc/elements/1.1/"/>
    <ds:schemaRef ds:uri="http://purl.org/dc/terms/"/>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6d9d7403-2d8c-4818-ae25-2c5629bc7330"/>
    <ds:schemaRef ds:uri="http://www.w3.org/XML/1998/namespace"/>
    <ds:schemaRef ds:uri="http://purl.org/dc/dcmitype/"/>
  </ds:schemaRefs>
</ds:datastoreItem>
</file>

<file path=customXml/itemProps2.xml><?xml version="1.0" encoding="utf-8"?>
<ds:datastoreItem xmlns:ds="http://schemas.openxmlformats.org/officeDocument/2006/customXml" ds:itemID="{1D109271-8725-452B-BF28-0DC67B08C3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123</TotalTime>
  <Words>839</Words>
  <Application>Microsoft Macintosh PowerPoint</Application>
  <PresentationFormat>Widescreen</PresentationFormat>
  <Paragraphs>85</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34</cp:revision>
  <dcterms:created xsi:type="dcterms:W3CDTF">2020-06-26T10:44:54Z</dcterms:created>
  <dcterms:modified xsi:type="dcterms:W3CDTF">2024-11-13T11:59:27Z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