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952"/>
  </p:normalViewPr>
  <p:slideViewPr>
    <p:cSldViewPr snapToGrid="0" snapToObjects="1">
      <p:cViewPr varScale="1">
        <p:scale>
          <a:sx n="98" d="100"/>
          <a:sy n="98" d="100"/>
        </p:scale>
        <p:origin x="156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tiene consecuencias graves a largo plazo. Por ello, es importante que todos los trabajadores estén informados sobre las buenas prácticas para limitar o eliminar su exposición al polvo de sílice. </a:t>
            </a:r>
          </a:p>
          <a:p>
            <a:endParaRPr lang="en-US"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Esta formación ofrece información sobre el cierre de los procesos. Recuerde que es necesaria una evaluación de riesgos antes de diseñar cualquier proceso cerrado, aunque esto esta tarea es responsabilidad de dirección.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 sz="1400" b="1" i="0" strike="noStrike" cap="none" spc="0" baseline="0">
                <a:solidFill>
                  <a:srgbClr val="F6A317"/>
                </a:solidFill>
                <a:effectLst/>
                <a:latin typeface="Helvetica"/>
                <a:ea typeface="Helvetica"/>
                <a:cs typeface="Helvetica"/>
              </a:rPr>
              <a:t>FORMACIÓN DE BUENAS PRÁCTICAS PARA EL CIERRE DE PROCESOS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770382" cy="850900"/>
          </a:xfrm>
        </p:spPr>
        <p:txBody>
          <a:bodyPr anchor="t"/>
          <a:lstStyle/>
          <a:p>
            <a:r>
              <a:rPr lang="es" sz="3000" b="1" i="0" strike="noStrike" cap="none" spc="0" baseline="0" dirty="0">
                <a:solidFill>
                  <a:srgbClr val="FFFFFF"/>
                </a:solidFill>
                <a:effectLst/>
                <a:latin typeface="Helvetica"/>
                <a:ea typeface="Helvetica"/>
                <a:cs typeface="Helvetica"/>
              </a:rPr>
              <a:t>FORMACIÓN DE BUENAS PRÁCTICAS PARA EL CIERRE DE PROCESOS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262257" y="321972"/>
            <a:ext cx="3534791"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s-ES" sz="1800" dirty="0">
                <a:latin typeface="Helvetica"/>
                <a:cs typeface="Helvetica"/>
              </a:rPr>
              <a:t>Como parte de su formación para implementar las Buenas Prácticas de NEPSI, NEPSI ha desarrollado una serie de recursos formativos.</a:t>
            </a:r>
          </a:p>
          <a:p>
            <a:pPr>
              <a:lnSpc>
                <a:spcPts val="26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6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Cómo los procesos cerrados reducen la exposición al polvo de sílice cristalina respirable (SCR).</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Guía básica sobre el cierre de los procesos</a:t>
            </a:r>
          </a:p>
          <a:p>
            <a:pPr marL="285750" indent="-285750">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src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94856" cy="850900"/>
          </a:xfrm>
        </p:spPr>
        <p:txBody>
          <a:bodyPr/>
          <a:lstStyle/>
          <a:p>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El cierre de los procesos es una de las cinco principales técnicas de control de polvo.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3"/>
            <a:ext cx="2303228"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dirty="0">
                <a:solidFill>
                  <a:srgbClr val="000000"/>
                </a:solidFill>
                <a:latin typeface="Calibri"/>
                <a:ea typeface="Calibri"/>
                <a:cs typeface="Calibri"/>
              </a:rPr>
              <a:t>la SCR</a:t>
            </a:r>
            <a:r>
              <a:rPr lang="es" sz="1200" b="0" i="0" strike="noStrike" cap="none" spc="0" baseline="0" dirty="0">
                <a:solidFill>
                  <a:srgbClr val="000000"/>
                </a:solidFill>
                <a:effectLst/>
                <a:latin typeface="Calibri"/>
                <a:ea typeface="Calibri"/>
                <a:cs typeface="Calibri"/>
              </a:rPr>
              <a:t>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954084" cy="850900"/>
          </a:xfrm>
        </p:spPr>
        <p:txBody>
          <a:bodyPr/>
          <a:lstStyle/>
          <a:p>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475235"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funcionamiento correcto de este equipo es esencial para protegernos contra la SCR.</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79921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DE QUÉ MANERA LOS PROCESOS CERRADOS AYUDAN A REDUCIR LA EXPOSICIÓN A 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Un proceso cerrado es un método de control de polvo y una forma de reducir la exposición al polvo mediante la contención o aislamiento del origen de un proceso que genere polvo.</a:t>
            </a:r>
          </a:p>
          <a:p>
            <a:pPr>
              <a:lnSpc>
                <a:spcPts val="2400"/>
              </a:lnSpc>
            </a:pPr>
            <a:r>
              <a:rPr lang="es" sz="1800" b="0" i="0" strike="noStrike" cap="none" spc="0" baseline="0" dirty="0">
                <a:solidFill>
                  <a:srgbClr val="000000"/>
                </a:solidFill>
                <a:effectLst/>
                <a:latin typeface="Helvetica"/>
                <a:ea typeface="Helvetica"/>
                <a:cs typeface="Helvetica"/>
              </a:rPr>
              <a:t>Simplemente situando una barrera entre el origen y los trabajadores, los niveles de exposición al polvo pueden reducirse significativamente. El cierre se puede aplicar a muchos procesos industriales.</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a:ext>
            </a:extLst>
          </a:blip>
          <a:srcRect l="16250" r="20113"/>
          <a:stretch/>
        </p:blipFill>
        <p:spPr>
          <a:xfrm>
            <a:off x="7576456" y="1608138"/>
            <a:ext cx="4240893" cy="4437062"/>
          </a:xfrm>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6717570"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GUÍA BÁSICA SORE EL CIERRE DE LOS PROCESOS</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El cierre de los procesos es una de las formas más efectivas para controlar el polvo:</a:t>
            </a:r>
          </a:p>
          <a:p>
            <a:pPr marL="342900" indent="-34290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Siempre es preferible controlar el polvo en el origen antes que tener que depender de los equipos de protección individual, como mascarillas, para los trabajadores, que solo protegen a la persona que los lleva y no siempre son fiables del todo.</a:t>
            </a:r>
          </a:p>
          <a:p>
            <a:pPr marL="342900" indent="-34290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uso de ventilación por extracción y presión negativa puede ayudar a los métodos de cierre. Una ventilación adecuada del lugar de trabajo asegura una buena calidad del aire y no permite que el polvo vuelva a entrar.</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7485013" cy="850900"/>
          </a:xfrm>
        </p:spPr>
        <p:txBody>
          <a:bodyPr anchor="t"/>
          <a:lstStyle/>
          <a:p>
            <a:r>
              <a:rPr lang="es" sz="3200" b="1" i="0" strike="noStrike" cap="none" spc="0" baseline="0" dirty="0">
                <a:solidFill>
                  <a:srgbClr val="F6A317"/>
                </a:solidFill>
                <a:effectLst/>
                <a:latin typeface="Helvetica"/>
                <a:ea typeface="Helvetica"/>
                <a:cs typeface="Helvetica"/>
              </a:rPr>
              <a:t>QUÉ HACER Y QUÉ NO HACER EN EL CIERRE DE LOS PROCESOS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1" y="2613470"/>
            <a:ext cx="10963001" cy="3230407"/>
          </a:xfrm>
        </p:spPr>
        <p:txBody>
          <a:bodyPr/>
          <a:lstStyle/>
          <a:p>
            <a:pPr>
              <a:spcBef>
                <a:spcPts val="800"/>
              </a:spcBef>
            </a:pPr>
            <a:r>
              <a:rPr lang="es" sz="1500" b="1" i="0" strike="noStrike" cap="none" spc="0" baseline="0" dirty="0">
                <a:solidFill>
                  <a:srgbClr val="000000"/>
                </a:solidFill>
                <a:effectLst/>
                <a:latin typeface="Helvetica"/>
                <a:ea typeface="Helvetica"/>
                <a:cs typeface="Helvetica"/>
              </a:rPr>
              <a:t>QUÉ HACER</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Iniciar el proceso solamente cuando el recinto esté cerrado y los sistemas de ventilación en funcionamiento.</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Comprobar regularmente si existen daños dentro del recinto y avisar de cualquier defecto.</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Disponer de un plan para gestionar con seguridad los fallos de la maquinaria y los vertidos que puedan producirse dentro del recinto.</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Detener el proceso y dar tiempo para que el aire se limpie antes de entrar en el recinto.</a:t>
            </a:r>
          </a:p>
          <a:p>
            <a:pPr marL="285750" indent="-285750">
              <a:spcBef>
                <a:spcPts val="800"/>
              </a:spcBef>
              <a:spcAft>
                <a:spcPts val="1000"/>
              </a:spcAft>
              <a:buSzPct val="85000"/>
              <a:buFont typeface=".Apple Color Emoji UI"/>
              <a:buChar char="✅"/>
            </a:pPr>
            <a:r>
              <a:rPr lang="es" sz="1500" b="0" i="0" strike="noStrike" cap="none" spc="0" baseline="0" dirty="0">
                <a:solidFill>
                  <a:srgbClr val="FF0000"/>
                </a:solidFill>
                <a:effectLst/>
                <a:latin typeface="Helvetica"/>
                <a:ea typeface="Helvetica"/>
                <a:cs typeface="Helvetica"/>
              </a:rPr>
              <a:t>Texto para el instructor – Añada texto adicional sobre el cierre de los procesos adecuadas a su contexto.</a:t>
            </a:r>
          </a:p>
          <a:p>
            <a:pPr>
              <a:spcBef>
                <a:spcPts val="800"/>
              </a:spcBef>
            </a:pPr>
            <a:r>
              <a:rPr lang="es" sz="1500" b="1" i="0" strike="noStrike" cap="none" spc="0" baseline="0" dirty="0">
                <a:solidFill>
                  <a:srgbClr val="000000"/>
                </a:solidFill>
                <a:effectLst/>
                <a:latin typeface="Helvetica"/>
                <a:ea typeface="Helvetica"/>
                <a:cs typeface="Helvetica"/>
              </a:rPr>
              <a:t>QUÉ NO HACER</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Entrar en el recinto sin las siguientes protecciones contra la exposición al polvo. (Por ejemplo, equipos de protección individual).</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Llevar a cabo el proceso con las puertas del recinto abiertas.</a:t>
            </a:r>
          </a:p>
          <a:p>
            <a:pPr marL="285750" indent="-285750">
              <a:spcBef>
                <a:spcPts val="800"/>
              </a:spcBef>
              <a:buSzPct val="85000"/>
              <a:buFont typeface=".Apple Color Emoji UI"/>
              <a:buChar char="❌"/>
            </a:pPr>
            <a:r>
              <a:rPr lang="es" sz="1500" b="0" i="0" strike="noStrike" cap="none" spc="0" baseline="0" dirty="0">
                <a:solidFill>
                  <a:srgbClr val="FF0000"/>
                </a:solidFill>
                <a:effectLst/>
                <a:latin typeface="Helvetica"/>
                <a:ea typeface="Helvetica"/>
                <a:cs typeface="Helvetica"/>
              </a:rPr>
              <a:t>Texto para el instructor – Añada texto adicional sobre el cierre de los procesos adecuadas a su contexto.</a:t>
            </a:r>
          </a:p>
          <a:p>
            <a:pPr marL="285750" indent="-285750">
              <a:spcBef>
                <a:spcPts val="800"/>
              </a:spcBef>
              <a:buSzPct val="85000"/>
              <a:buFont typeface=".Apple Color Emoji UI"/>
              <a:buChar char="✅"/>
            </a:pPr>
            <a:endParaRPr lang="en-US" sz="1500"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El cierre de los procesos es una de las medidas más efectivas para controlar el polvo.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Utilice siempre procesos cerrados con sistemas de ventilación si están disponibles. Avise de los defectos.</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Disponga de un plan para gestionar con seguridad las situaciones en las que se requiera entrar en el recinto.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FF0000"/>
                </a:solidFill>
                <a:effectLst/>
                <a:latin typeface="Helvetica"/>
                <a:ea typeface="Helvetica"/>
                <a:cs typeface="Helvetica"/>
              </a:rPr>
              <a:t>El instructor puede añadir conclusiones contextuales.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ct val="1000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Desde</a:t>
            </a:r>
            <a:r>
              <a:rPr lang="es" sz="1800" b="0" i="0" strike="noStrike" cap="none" spc="0" dirty="0">
                <a:solidFill>
                  <a:srgbClr val="000000"/>
                </a:solidFill>
                <a:effectLst/>
                <a:latin typeface="Helvetica"/>
                <a:ea typeface="Helvetica"/>
                <a:cs typeface="Helvetica"/>
              </a:rPr>
              <a:t> </a:t>
            </a:r>
            <a:r>
              <a:rPr lang="es" sz="1800" b="0" i="0" strike="noStrike" cap="none" spc="0" baseline="0" dirty="0">
                <a:solidFill>
                  <a:srgbClr val="000000"/>
                </a:solidFill>
                <a:effectLst/>
                <a:latin typeface="Helvetica"/>
                <a:ea typeface="Helvetica"/>
                <a:cs typeface="Helvetica"/>
              </a:rPr>
              <a:t>el archivo.</a:t>
            </a:r>
          </a:p>
          <a:p>
            <a:pPr>
              <a:lnSpc>
                <a:spcPct val="1000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019899" cy="850900"/>
          </a:xfrm>
        </p:spPr>
        <p:txBody>
          <a:bodyPr/>
          <a:lstStyle/>
          <a:p>
            <a:r>
              <a:rPr lang="es" sz="32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NEPSI para pymes</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5"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06F0AA-4CC6-49DA-B634-9753D215D3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29</TotalTime>
  <Words>1113</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41</cp:revision>
  <dcterms:created xsi:type="dcterms:W3CDTF">2020-07-22T09:08:33Z</dcterms:created>
  <dcterms:modified xsi:type="dcterms:W3CDTF">2024-11-13T11:47:52Z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