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7F7FEB-F4AD-43B9-A6F3-F42917C83EC5}" v="6" dt="2022-10-04T16:49:02.863"/>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38" autoAdjust="0"/>
    <p:restoredTop sz="76259"/>
  </p:normalViewPr>
  <p:slideViewPr>
    <p:cSldViewPr snapToGrid="0" snapToObjects="1">
      <p:cViewPr varScale="1">
        <p:scale>
          <a:sx n="91" d="100"/>
          <a:sy n="91" d="100"/>
        </p:scale>
        <p:origin x="2048"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a:latin typeface="+mn-lt"/>
            </a:endParaRPr>
          </a:p>
          <a:p>
            <a:r>
              <a:rPr lang="lt" sz="1200" b="0" i="0" strike="noStrike" cap="none" spc="0" baseline="0">
                <a:solidFill>
                  <a:srgbClr val="000000"/>
                </a:solidFill>
                <a:effectLst/>
                <a:latin typeface="+mn-lt"/>
                <a:ea typeface="Calibri"/>
                <a:cs typeface="Calibri"/>
              </a:rPr>
              <a:t>Šiame mokyme suteikiama bendroji aplinkos, kurioje yra kristalinio silicio, vėdinimo informacija ir gairės. </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Vėdinimas yra svarbi kokybiško oro darbo aplinkoje užtikrinimo dalis. Tinkamai suprojektuota vietinė ištraukiamojo vėdinimo sistema yra vienas iš veiksmingiausių būdų mažinti silicio dulkių poveikį, kai neįmanoma išvengti dulkių sklidimo taikant atitvėrimo ar drėgnus metodus.</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Yra trys pagrindinės vėdinimo rūšys. Paprastai vietinis ištraukiamasis vėdinimas laikomas veiksmingiausia vėdinimo rūšimi, jei įmanoma, jis turėtų visada būti naudojamas.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485017" y="429114"/>
            <a:ext cx="433233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VĖDINIMĄ IR VĖDINIMO SISTEMAS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534275" cy="1409377"/>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VĖDINIMĄ IR VĖDINIMO SISTEMAS</a:t>
            </a:r>
            <a:endParaRPr lang="lt" dirty="0"/>
          </a:p>
        </p:txBody>
      </p:sp>
      <p:sp>
        <p:nvSpPr>
          <p:cNvPr id="2" name="Rectangle 1">
            <a:extLst>
              <a:ext uri="{FF2B5EF4-FFF2-40B4-BE49-F238E27FC236}">
                <a16:creationId xmlns:a16="http://schemas.microsoft.com/office/drawing/2014/main" id="{0B4C9CAB-7986-7246-85DA-293E0C28CCC7}"/>
              </a:ext>
            </a:extLst>
          </p:cNvPr>
          <p:cNvSpPr/>
          <p:nvPr/>
        </p:nvSpPr>
        <p:spPr>
          <a:xfrm>
            <a:off x="7125420" y="346364"/>
            <a:ext cx="4747926"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40614"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apie tris vėdinimo sistemos rūšis, naudojamas įkvepiamojo kristalinio silicio dioksido (ĮKSD) poveikiui darbuotojams mažinti;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gerąsias vėdinimo patirtis.</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a:p>
            <a:pPr marL="285750" indent="-285750">
              <a:lnSpc>
                <a:spcPts val="2400"/>
              </a:lnSpc>
              <a:buFont typeface="Arial" panose="020B0604020202020204" pitchFamily="34" charset="0"/>
              <a:buChar char="•"/>
            </a:pPr>
            <a:endParaRPr lang="en-US" sz="180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Vėdinimas (ir ištraukimas) yra vienas iš penkių pagrindinių dulkių kontrolės metodų.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Teisingas tokių priemonių veikimas yra esminis, siekiant apsaugoti mus nuo ĮKSD.</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r>
              <a:rPr lang="lt" sz="2800" b="1" i="0" strike="noStrike" cap="none" spc="0" baseline="0">
                <a:solidFill>
                  <a:srgbClr val="F6A317"/>
                </a:solidFill>
                <a:effectLst/>
                <a:latin typeface="Helvetica"/>
                <a:ea typeface="Helvetica"/>
                <a:cs typeface="Helvetica"/>
              </a:rPr>
              <a:t>KAIP VĖDINIMAS SUMAŽINA ĮKSD</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lnSpc>
                <a:spcPts val="2400"/>
              </a:lnSpc>
            </a:pPr>
            <a:r>
              <a:rPr lang="lt" sz="1800" b="0" i="0" strike="noStrike" cap="none" spc="0" baseline="0">
                <a:solidFill>
                  <a:srgbClr val="000000"/>
                </a:solidFill>
                <a:effectLst/>
                <a:latin typeface="Helvetica"/>
                <a:ea typeface="Helvetica"/>
                <a:cs typeface="Helvetica"/>
              </a:rPr>
              <a:t>Vėdinimas naudojamas ore esančių dulkių, apimančių įkvepiamąjį kristalinio silicio dioksidą, poveikiui darbuotojams mažinti.</a:t>
            </a:r>
          </a:p>
          <a:p>
            <a:pPr>
              <a:lnSpc>
                <a:spcPts val="2400"/>
              </a:lnSpc>
            </a:pPr>
            <a:r>
              <a:rPr lang="lt" sz="1800" b="0" i="0" strike="noStrike" cap="none" spc="0" baseline="0">
                <a:solidFill>
                  <a:srgbClr val="000000"/>
                </a:solidFill>
                <a:effectLst/>
                <a:latin typeface="Helvetica"/>
                <a:ea typeface="Helvetica"/>
                <a:cs typeface="Helvetica"/>
              </a:rPr>
              <a:t>Vėdinimo sistemų tikslas yra apsaugoti darbuotojus: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surenkant darbo procesų metu ore susidarančias dulkes iki to, kol jos galėtų mus paveikti;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užtikrinant, kad oro kokybė yra saugi, pakeičiant užterštą orą švariu.</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rotWithShape="1">
          <a:blip r:embed="rId3"/>
          <a:srcRect l="1948" r="19401"/>
          <a:stretch/>
        </p:blipFill>
        <p:spPr>
          <a:xfrm>
            <a:off x="6383547" y="2491801"/>
            <a:ext cx="538391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383547" y="5585714"/>
            <a:ext cx="5383911" cy="523220"/>
          </a:xfrm>
          <a:prstGeom prst="rect">
            <a:avLst/>
          </a:prstGeom>
          <a:noFill/>
        </p:spPr>
        <p:txBody>
          <a:bodyPr wrap="square" rtlCol="0">
            <a:spAutoFit/>
          </a:bodyPr>
          <a:lstStyle/>
          <a:p>
            <a:pPr algn="ctr"/>
            <a:r>
              <a:rPr lang="lt" sz="1400" b="0" i="0" strike="noStrike" cap="none" spc="0" baseline="0">
                <a:solidFill>
                  <a:srgbClr val="000000"/>
                </a:solidFill>
                <a:effectLst/>
                <a:latin typeface="Helvetica"/>
                <a:ea typeface="Helvetica"/>
                <a:cs typeface="Helvetica"/>
              </a:rPr>
              <a:t>Įrankiuose sumontuotos ištraukiamosios vėdinimo sistemos surenka dulkes jų susidarymo vietoje.</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VĖDINIMO METODAI</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858761" cy="3682369"/>
          </a:xfrm>
        </p:spPr>
        <p:txBody>
          <a:bodyPr anchor="t"/>
          <a:lstStyle/>
          <a:p>
            <a:pPr>
              <a:lnSpc>
                <a:spcPts val="2400"/>
              </a:lnSpc>
              <a:spcAft>
                <a:spcPts val="1000"/>
              </a:spcAft>
            </a:pPr>
            <a:r>
              <a:rPr lang="lt" sz="1800" b="0" i="0" strike="noStrike" cap="none" spc="0" baseline="0">
                <a:solidFill>
                  <a:srgbClr val="000000"/>
                </a:solidFill>
                <a:effectLst/>
                <a:latin typeface="Helvetica"/>
                <a:ea typeface="Helvetica"/>
                <a:cs typeface="Helvetica"/>
              </a:rPr>
              <a:t>Yra trijų tipų vėdinimo sistemos, atliekančios skirtingas funkcijas:</a:t>
            </a:r>
          </a:p>
          <a:p>
            <a:pPr marL="285750" indent="-285750">
              <a:lnSpc>
                <a:spcPts val="2400"/>
              </a:lnSpc>
              <a:spcBef>
                <a:spcPts val="600"/>
              </a:spcBef>
              <a:buFont typeface="Arial" panose="020B0604020202020204" pitchFamily="34" charset="0"/>
              <a:buChar char="•"/>
            </a:pPr>
            <a:r>
              <a:rPr lang="lt" sz="1800" b="1" i="0" strike="noStrike" cap="none" spc="0" baseline="0">
                <a:solidFill>
                  <a:srgbClr val="000000"/>
                </a:solidFill>
                <a:effectLst/>
                <a:latin typeface="Helvetica"/>
                <a:ea typeface="Helvetica"/>
                <a:cs typeface="Helvetica"/>
              </a:rPr>
              <a:t>Natūralus vėdinimas</a:t>
            </a:r>
            <a:r>
              <a:rPr lang="lt" sz="1800" b="0" i="0" strike="noStrike" cap="none" spc="0" baseline="0">
                <a:solidFill>
                  <a:srgbClr val="000000"/>
                </a:solidFill>
                <a:effectLst/>
                <a:latin typeface="Helvetica"/>
                <a:ea typeface="Helvetica"/>
                <a:cs typeface="Helvetica"/>
              </a:rPr>
              <a:t> – (pvz., pro langus, duris ir pan. patenkantis šviežias oras) leidžia orui judėti, natūraliai sumažindamas ore sklandančius teršalus.</a:t>
            </a:r>
          </a:p>
          <a:p>
            <a:pPr marL="285750" indent="-285750">
              <a:lnSpc>
                <a:spcPts val="2400"/>
              </a:lnSpc>
              <a:spcBef>
                <a:spcPts val="600"/>
              </a:spcBef>
              <a:buFont typeface="Arial" panose="020B0604020202020204" pitchFamily="34" charset="0"/>
              <a:buChar char="•"/>
            </a:pPr>
            <a:r>
              <a:rPr lang="lt" sz="1800" b="1" i="0" strike="noStrike" cap="none" spc="0" baseline="0">
                <a:solidFill>
                  <a:srgbClr val="000000"/>
                </a:solidFill>
                <a:effectLst/>
                <a:latin typeface="Helvetica"/>
                <a:ea typeface="Helvetica"/>
                <a:cs typeface="Helvetica"/>
              </a:rPr>
              <a:t>Sienose montuojami ventiliatoriai</a:t>
            </a:r>
            <a:r>
              <a:rPr lang="lt" sz="1800" b="0" i="0" strike="noStrike" cap="none" spc="0" baseline="0">
                <a:solidFill>
                  <a:srgbClr val="000000"/>
                </a:solidFill>
                <a:effectLst/>
                <a:latin typeface="Helvetica"/>
                <a:ea typeface="Helvetica"/>
                <a:cs typeface="Helvetica"/>
              </a:rPr>
              <a:t> – naudojami oro srautui sukurti, kad užterštas oras būtų pakeistas švariu.</a:t>
            </a:r>
          </a:p>
          <a:p>
            <a:pPr marL="285750" indent="-285750">
              <a:lnSpc>
                <a:spcPts val="2400"/>
              </a:lnSpc>
              <a:spcBef>
                <a:spcPts val="600"/>
              </a:spcBef>
              <a:buFont typeface="Arial" panose="020B0604020202020204" pitchFamily="34" charset="0"/>
              <a:buChar char="•"/>
            </a:pPr>
            <a:r>
              <a:rPr lang="lt" sz="1800" b="1" i="0" strike="noStrike" cap="none" spc="0" baseline="0">
                <a:solidFill>
                  <a:srgbClr val="000000"/>
                </a:solidFill>
                <a:effectLst/>
                <a:latin typeface="Helvetica"/>
                <a:ea typeface="Helvetica"/>
                <a:cs typeface="Helvetica"/>
              </a:rPr>
              <a:t>Ištraukiamasis vėdinimas</a:t>
            </a:r>
            <a:r>
              <a:rPr lang="lt" sz="1800" b="0" i="0" strike="noStrike" cap="none" spc="0" baseline="0">
                <a:solidFill>
                  <a:srgbClr val="000000"/>
                </a:solidFill>
                <a:effectLst/>
                <a:latin typeface="Helvetica"/>
                <a:ea typeface="Helvetica"/>
                <a:cs typeface="Helvetica"/>
              </a:rPr>
              <a:t> – naudojamas ore sklandančioms dulkėms surinkti prieš joms patenkant į darbuotojų kvėpavimo zoną ir saugiai jas ištraukti.</a:t>
            </a:r>
          </a:p>
          <a:p>
            <a:pPr marL="285750" indent="-285750">
              <a:lnSpc>
                <a:spcPts val="2400"/>
              </a:lnSpc>
              <a:buFont typeface="Arial" panose="020B0604020202020204" pitchFamily="34" charset="0"/>
              <a:buChar char="•"/>
            </a:pPr>
            <a:endParaRPr lang="en-US" sz="180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42340" y="1949295"/>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5453623" cy="722737"/>
          </a:xfrm>
        </p:spPr>
        <p:txBody>
          <a:bodyPr/>
          <a:lstStyle/>
          <a:p>
            <a:r>
              <a:rPr lang="lt" sz="2800" b="1" i="0" strike="noStrike" cap="none" spc="0" baseline="0">
                <a:solidFill>
                  <a:srgbClr val="F6A317"/>
                </a:solidFill>
                <a:effectLst/>
                <a:latin typeface="Helvetica"/>
                <a:ea typeface="Helvetica"/>
                <a:cs typeface="Helvetica"/>
              </a:rPr>
              <a:t>VĖDINIMO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363638"/>
            <a:ext cx="11039620" cy="3230407"/>
          </a:xfrm>
        </p:spPr>
        <p:txBody>
          <a:bodyPr/>
          <a:lstStyle/>
          <a:p>
            <a:pPr>
              <a:lnSpc>
                <a:spcPct val="100000"/>
              </a:lnSpc>
            </a:pPr>
            <a:r>
              <a:rPr lang="lt" sz="16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Naudokite vėdinimo sistemas, jei tik įmanoma.</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Praneškite apie bet kokias su vėdinimo sistemomis susijusias problemas ar gedimus.</a:t>
            </a:r>
          </a:p>
          <a:p>
            <a:pPr marL="285750" indent="-285750">
              <a:lnSpc>
                <a:spcPct val="100000"/>
              </a:lnSpc>
              <a:spcAft>
                <a:spcPts val="1000"/>
              </a:spcAft>
              <a:buSzPct val="85000"/>
              <a:buFont typeface=".Apple Color Emoji UI"/>
              <a:buChar char="✅"/>
            </a:pPr>
            <a:r>
              <a:rPr lang="lt" sz="1600" b="0" i="0" strike="noStrike" cap="none" spc="0" baseline="0">
                <a:solidFill>
                  <a:srgbClr val="FF0000"/>
                </a:solidFill>
                <a:effectLst/>
                <a:latin typeface="Helvetica"/>
                <a:ea typeface="Helvetica"/>
                <a:cs typeface="Helvetica"/>
              </a:rPr>
              <a:t>Mokytojo tekstas – įrašykite papildomą tekstą apie jūsų kontekstą atitinkančią bendrąją vėdinimo informaciją.</a:t>
            </a:r>
          </a:p>
          <a:p>
            <a:pPr>
              <a:lnSpc>
                <a:spcPct val="100000"/>
              </a:lnSpc>
            </a:pPr>
            <a:r>
              <a:rPr lang="lt" sz="16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Patys nieko nekeiskite vėdinimo sistemose.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Šalia ištraukiamojo vėdinimo sistemų nenaudokite kilnojamų ventiliatorių, galinčių sutrikdyti oro tėkmę arba vėl sukelti nusėdusias dulkes į orą.</a:t>
            </a:r>
          </a:p>
          <a:p>
            <a:pPr marL="285750" indent="-285750">
              <a:lnSpc>
                <a:spcPct val="100000"/>
              </a:lnSpc>
              <a:buSzPct val="85000"/>
              <a:buFont typeface=".Apple Color Emoji UI"/>
              <a:buChar char="❌"/>
            </a:pPr>
            <a:r>
              <a:rPr lang="lt" sz="1600" b="0" i="0" strike="noStrike" cap="none" spc="0" baseline="0">
                <a:solidFill>
                  <a:srgbClr val="FF0000"/>
                </a:solidFill>
                <a:effectLst/>
                <a:latin typeface="Helvetica"/>
                <a:ea typeface="Helvetica"/>
                <a:cs typeface="Helvetica"/>
              </a:rPr>
              <a:t>Mokytojo tekstas – įrašykite papildomą tekstą apie jūsų kontekstą atitinkančią bendrąją vėdinimo informaciją.</a:t>
            </a:r>
          </a:p>
          <a:p>
            <a:pPr marL="285750" indent="-285750">
              <a:lnSpc>
                <a:spcPct val="100000"/>
              </a:lnSpc>
              <a:buSzPct val="85000"/>
              <a:buFont typeface=".Apple Color Emoji UI"/>
              <a:buChar char="✅"/>
            </a:pPr>
            <a:endParaRPr lang="en-US">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Vėdinimas yra svarbi dulkių kontrolės dalis, padedanti išlaikyti saugų oro kokybės lygį.</a:t>
            </a:r>
          </a:p>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Atminkite: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kai įmanoma, visada naudokitės vėdinimo sistemomis;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nieko nekeiskite vėdinimo sistemose;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jei įtariate, kad vėdinimo sistema neveikia tinkamai, informuokite padalinyje esantį vadovą.</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TOLESNIS MOKYMASIS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bendrojo vėdinimo patirtis (2.1.9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5" history="0"/>
              </a:rPr>
              <a:t>NEPSI vadovas mažoms ir vidutinėms įmonėms</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42918"/>
            <a:ext cx="10022946" cy="477054"/>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a:t>
            </a:r>
            <a:r>
              <a:rPr lang="lt" b="0" i="0" strike="noStrike" cap="none" spc="0" baseline="0">
                <a:solidFill>
                  <a:srgbClr val="000000"/>
                </a:solidFill>
                <a:effectLst/>
                <a:latin typeface="Calibri"/>
                <a:ea typeface="Calibri"/>
                <a:cs typeface="Calibri"/>
              </a:rPr>
              <a:t> </a:t>
            </a:r>
            <a:r>
              <a:rPr lang="lt" b="0" i="0" strike="noStrike" cap="none" spc="0" baseline="0">
                <a:solidFill>
                  <a:srgbClr val="000000"/>
                </a:solidFill>
                <a:effectLst/>
                <a:latin typeface="Calibri"/>
                <a:ea typeface="Calibri"/>
                <a:cs typeface="Calibri"/>
                <a:hlinkClick r:id="rId6"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12D81FB-4D54-4281-A3F3-DA3D8EE41B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120</TotalTime>
  <Words>861</Words>
  <Application>Microsoft Macintosh PowerPoint</Application>
  <PresentationFormat>Widescreen</PresentationFormat>
  <Paragraphs>83</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24</cp:revision>
  <dcterms:created xsi:type="dcterms:W3CDTF">2020-06-24T14:34:32Z</dcterms:created>
  <dcterms:modified xsi:type="dcterms:W3CDTF">2024-11-13T11:59:44Z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