
<file path=[Content_Types].xml><?xml version="1.0" encoding="utf-8"?>
<Types xmlns="http://schemas.openxmlformats.org/package/2006/content-types">
  <Default Extension="emf" ContentType="image/x-emf"/>
  <Default Extension="jpeg" ContentType="image/jpeg"/>
  <Default Extension="mp4" ContentType="video/mp4"/>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tags/tag2.xml" ContentType="application/vnd.openxmlformats-officedocument.presentationml.tags+xml"/>
  <Override PartName="/ppt/notesSlides/notesSlide9.xml" ContentType="application/vnd.openxmlformats-officedocument.presentationml.notesSlide+xml"/>
  <Override PartName="/ppt/tags/tag3.xml" ContentType="application/vnd.openxmlformats-officedocument.presentationml.tags+xml"/>
  <Override PartName="/ppt/tags/tag4.xml" ContentType="application/vnd.openxmlformats-officedocument.presentationml.tags+xml"/>
  <Override PartName="/ppt/notesSlides/notesSlide10.xml" ContentType="application/vnd.openxmlformats-officedocument.presentationml.notesSlide+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notesSlides/notesSlide11.xml" ContentType="application/vnd.openxmlformats-officedocument.presentationml.notesSlide+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notesSlides/notesSlide12.xml" ContentType="application/vnd.openxmlformats-officedocument.presentationml.notesSlide+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notesSlides/notesSlide13.xml" ContentType="application/vnd.openxmlformats-officedocument.presentationml.notesSlide+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20"/>
  </p:notesMasterIdLst>
  <p:sldIdLst>
    <p:sldId id="256" r:id="rId5"/>
    <p:sldId id="280" r:id="rId6"/>
    <p:sldId id="278" r:id="rId7"/>
    <p:sldId id="268" r:id="rId8"/>
    <p:sldId id="276" r:id="rId9"/>
    <p:sldId id="279" r:id="rId10"/>
    <p:sldId id="269" r:id="rId11"/>
    <p:sldId id="259" r:id="rId12"/>
    <p:sldId id="260" r:id="rId13"/>
    <p:sldId id="277" r:id="rId14"/>
    <p:sldId id="272" r:id="rId15"/>
    <p:sldId id="274" r:id="rId16"/>
    <p:sldId id="266" r:id="rId17"/>
    <p:sldId id="264" r:id="rId18"/>
    <p:sldId id="267" r:id="rId19"/>
  </p:sldIdLst>
  <p:sldSz cx="12192000" cy="6858000"/>
  <p:notesSz cx="6858000" cy="9144000"/>
  <p:custDataLst>
    <p:tags r:id="rId2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Oded Kiva" initials="OK" lastIdx="0" clrIdx="0">
    <p:extLst>
      <p:ext uri="{19B8F6BF-5375-455C-9EA6-DF929625EA0E}">
        <p15:presenceInfo xmlns:p15="http://schemas.microsoft.com/office/powerpoint/2012/main" userId="S::Oded.Kiva@caesarstone.com::e86d9d0c-3126-4952-85d0-773a2bdc62e3"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6A317"/>
    <a:srgbClr val="A57F51"/>
    <a:srgbClr val="F1B6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6AE5D44-5D54-4916-844B-D7076CFB6889}" v="12" dt="2022-10-04T18:20:03.878"/>
    <p1510:client id="{7C512564-FD60-5B49-81CA-180295909D65}" v="2" dt="2020-12-09T20:22:16.86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73197"/>
  </p:normalViewPr>
  <p:slideViewPr>
    <p:cSldViewPr snapToGrid="0" snapToObjects="1">
      <p:cViewPr varScale="1">
        <p:scale>
          <a:sx n="87" d="100"/>
          <a:sy n="87" d="100"/>
        </p:scale>
        <p:origin x="1984" y="200"/>
      </p:cViewPr>
      <p:guideLst/>
    </p:cSldViewPr>
  </p:slideViewPr>
  <p:notesTextViewPr>
    <p:cViewPr>
      <p:scale>
        <a:sx n="1" d="1"/>
        <a:sy n="1" d="1"/>
      </p:scale>
      <p:origin x="0" y="0"/>
    </p:cViewPr>
  </p:notesTextViewPr>
  <p:notesViewPr>
    <p:cSldViewPr>
      <p:cViewPr>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tags" Target="tags/tag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commentAuthors" Target="commentAuthors.xml"/><Relationship Id="rId27" Type="http://schemas.microsoft.com/office/2015/10/relationships/revisionInfo" Target="revisionInfo.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9539EE-E249-D947-BF75-D3D422C0A1F6}" type="datetimeFigureOut">
              <a:rPr lang="en-US" smtClean="0"/>
              <a:t>11/13/24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3ED091-FD52-6845-85FF-5BF434D968E3}" type="slidenum">
              <a:rPr lang="en-US" smtClean="0"/>
              <a:t>‹#›</a:t>
            </a:fld>
            <a:endParaRPr lang="en-US"/>
          </a:p>
        </p:txBody>
      </p:sp>
    </p:spTree>
    <p:extLst>
      <p:ext uri="{BB962C8B-B14F-4D97-AF65-F5344CB8AC3E}">
        <p14:creationId xmlns:p14="http://schemas.microsoft.com/office/powerpoint/2010/main" val="9194094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tags" Target="../tags/tag7.xml"/><Relationship Id="rId2" Type="http://schemas.openxmlformats.org/officeDocument/2006/relationships/tags" Target="../tags/tag6.xml"/><Relationship Id="rId1" Type="http://schemas.openxmlformats.org/officeDocument/2006/relationships/tags" Target="../tags/tag5.xml"/><Relationship Id="rId5" Type="http://schemas.openxmlformats.org/officeDocument/2006/relationships/slide" Target="../slides/slide12.xml"/><Relationship Id="rId4"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tags" Target="../tags/tag13.xml"/><Relationship Id="rId2" Type="http://schemas.openxmlformats.org/officeDocument/2006/relationships/tags" Target="../tags/tag12.xml"/><Relationship Id="rId1" Type="http://schemas.openxmlformats.org/officeDocument/2006/relationships/tags" Target="../tags/tag11.xml"/><Relationship Id="rId5" Type="http://schemas.openxmlformats.org/officeDocument/2006/relationships/slide" Target="../slides/slide13.xml"/><Relationship Id="rId4"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3" Type="http://schemas.openxmlformats.org/officeDocument/2006/relationships/tags" Target="../tags/tag19.xml"/><Relationship Id="rId2" Type="http://schemas.openxmlformats.org/officeDocument/2006/relationships/tags" Target="../tags/tag18.xml"/><Relationship Id="rId1" Type="http://schemas.openxmlformats.org/officeDocument/2006/relationships/tags" Target="../tags/tag17.xml"/><Relationship Id="rId5" Type="http://schemas.openxmlformats.org/officeDocument/2006/relationships/slide" Target="../slides/slide14.xml"/><Relationship Id="rId4"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3" Type="http://schemas.openxmlformats.org/officeDocument/2006/relationships/tags" Target="../tags/tag26.xml"/><Relationship Id="rId2" Type="http://schemas.openxmlformats.org/officeDocument/2006/relationships/tags" Target="../tags/tag25.xml"/><Relationship Id="rId1" Type="http://schemas.openxmlformats.org/officeDocument/2006/relationships/tags" Target="../tags/tag24.xml"/><Relationship Id="rId5" Type="http://schemas.openxmlformats.org/officeDocument/2006/relationships/slide" Target="../slides/slide15.xml"/><Relationship Id="rId4"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3</a:t>
            </a:fld>
            <a:endParaRPr lang="en-US"/>
          </a:p>
        </p:txBody>
      </p:sp>
    </p:spTree>
    <p:extLst>
      <p:ext uri="{BB962C8B-B14F-4D97-AF65-F5344CB8AC3E}">
        <p14:creationId xmlns:p14="http://schemas.microsoft.com/office/powerpoint/2010/main" val="355729963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lt" sz="1200" b="0" i="0" strike="noStrike" cap="none" spc="0" baseline="0">
                <a:solidFill>
                  <a:srgbClr val="000000"/>
                </a:solidFill>
                <a:effectLst/>
                <a:latin typeface="+mn-lt"/>
                <a:ea typeface="Calibri"/>
                <a:cs typeface="Calibri"/>
              </a:rPr>
              <a:t>Didelis įkvepiamo kristalinio silicio dioksido (ĮKSD) poveikis ilguoju laikotarpiu gali rimtai paveikti darbuotojų sveikatą. Dėl šios priežasties svarbu, kad darbuotojai išmanytų gerąją patirtį, padedančią išvengti arba sumažinti silicio dulkių poveikį.</a:t>
            </a:r>
          </a:p>
          <a:p>
            <a:endParaRPr lang="en-US" sz="1200">
              <a:latin typeface="+mn-lt"/>
            </a:endParaRPr>
          </a:p>
          <a:p>
            <a:pPr marL="0" marR="0" lvl="0" indent="0" algn="l" defTabSz="914400" rtl="0" eaLnBrk="1" fontAlgn="auto" latinLnBrk="0" hangingPunct="1">
              <a:lnSpc>
                <a:spcPct val="100000"/>
              </a:lnSpc>
              <a:spcBef>
                <a:spcPct val="0"/>
              </a:spcBef>
              <a:spcAft>
                <a:spcPct val="0"/>
              </a:spcAft>
              <a:buClrTx/>
              <a:buSzTx/>
              <a:buFontTx/>
              <a:buNone/>
              <a:defRPr/>
            </a:pPr>
            <a:r>
              <a:rPr lang="lt" sz="1200" b="0" i="0" strike="noStrike" cap="none" spc="0" baseline="0">
                <a:solidFill>
                  <a:srgbClr val="000000"/>
                </a:solidFill>
                <a:effectLst/>
                <a:latin typeface="+mn-lt"/>
                <a:ea typeface="Calibri"/>
                <a:cs typeface="Calibri"/>
              </a:rPr>
              <a:t>Šiame mokyme suteikiamos techninės priežiūros, aptarnavimo ir remonto darbų, atliekamų aplinkoje, kur naudojamos medžiagos su kristaliniu siliciu, gairės.</a:t>
            </a:r>
          </a:p>
        </p:txBody>
      </p:sp>
      <p:sp>
        <p:nvSpPr>
          <p:cNvPr id="4" name="Slide Number Placeholder 3"/>
          <p:cNvSpPr>
            <a:spLocks noGrp="1"/>
          </p:cNvSpPr>
          <p:nvPr>
            <p:ph type="sldNum" sz="quarter" idx="5"/>
          </p:nvPr>
        </p:nvSpPr>
        <p:spPr/>
        <p:txBody>
          <a:bodyPr/>
          <a:lstStyle/>
          <a:p>
            <a:fld id="{333ED091-FD52-6845-85FF-5BF434D968E3}" type="slidenum">
              <a:rPr lang="en-US" smtClean="0"/>
              <a:t>4</a:t>
            </a:fld>
            <a:endParaRPr lang="en-US"/>
          </a:p>
        </p:txBody>
      </p:sp>
    </p:spTree>
    <p:extLst>
      <p:ext uri="{BB962C8B-B14F-4D97-AF65-F5344CB8AC3E}">
        <p14:creationId xmlns:p14="http://schemas.microsoft.com/office/powerpoint/2010/main" val="213166553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5</a:t>
            </a:fld>
            <a:endParaRPr lang="en-US"/>
          </a:p>
        </p:txBody>
      </p:sp>
    </p:spTree>
    <p:extLst>
      <p:ext uri="{BB962C8B-B14F-4D97-AF65-F5344CB8AC3E}">
        <p14:creationId xmlns:p14="http://schemas.microsoft.com/office/powerpoint/2010/main" val="218998981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lang="en-GB" sz="1200"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6</a:t>
            </a:fld>
            <a:endParaRPr lang="en-US"/>
          </a:p>
        </p:txBody>
      </p:sp>
    </p:spTree>
    <p:extLst>
      <p:ext uri="{BB962C8B-B14F-4D97-AF65-F5344CB8AC3E}">
        <p14:creationId xmlns:p14="http://schemas.microsoft.com/office/powerpoint/2010/main" val="4688891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lt" sz="1200" b="0" i="0" strike="noStrike" cap="none" spc="0" baseline="0">
                <a:solidFill>
                  <a:srgbClr val="000000"/>
                </a:solidFill>
                <a:effectLst/>
                <a:latin typeface="+mn-lt"/>
                <a:ea typeface="Calibri"/>
                <a:cs typeface="Calibri"/>
              </a:rPr>
              <a:t>Kai kuriems darbuotojams ir rangovams, pvz., montuotojams, elektrikams, patruliuojantiems remontininkams ir darbininkams, gali tekti atlikti techninės priežiūros, aptarnavimo ir remonto darbus. Darbuotojai gali imtis keleto priemonių, kad užtikrintų, jog ši veikla būtų vykdoma netrukdomai.</a:t>
            </a:r>
          </a:p>
        </p:txBody>
      </p:sp>
      <p:sp>
        <p:nvSpPr>
          <p:cNvPr id="4" name="Slide Number Placeholder 3"/>
          <p:cNvSpPr>
            <a:spLocks noGrp="1"/>
          </p:cNvSpPr>
          <p:nvPr>
            <p:ph type="sldNum" sz="quarter" idx="5"/>
          </p:nvPr>
        </p:nvSpPr>
        <p:spPr/>
        <p:txBody>
          <a:bodyPr/>
          <a:lstStyle/>
          <a:p>
            <a:fld id="{333ED091-FD52-6845-85FF-5BF434D968E3}" type="slidenum">
              <a:rPr lang="en-US" smtClean="0"/>
              <a:t>7</a:t>
            </a:fld>
            <a:endParaRPr lang="en-US"/>
          </a:p>
        </p:txBody>
      </p:sp>
    </p:spTree>
    <p:extLst>
      <p:ext uri="{BB962C8B-B14F-4D97-AF65-F5344CB8AC3E}">
        <p14:creationId xmlns:p14="http://schemas.microsoft.com/office/powerpoint/2010/main" val="293073790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lt" sz="1200" b="0" i="0" strike="noStrike" cap="none" spc="0" baseline="0">
                <a:solidFill>
                  <a:srgbClr val="000000"/>
                </a:solidFill>
                <a:effectLst/>
                <a:latin typeface="+mn-lt"/>
                <a:ea typeface="Calibri"/>
                <a:cs typeface="Calibri"/>
              </a:rPr>
              <a:t>Darbo vietose visko daug vyksta. Apsvarstykite ekrane matomus aplinkos veiksnius techninės priežiūros, aptarnavimo ir remonto darbams palengvinti. </a:t>
            </a:r>
          </a:p>
          <a:p>
            <a:endParaRPr lang="en-US" sz="1200">
              <a:latin typeface="+mn-lt"/>
            </a:endParaRPr>
          </a:p>
          <a:p>
            <a:r>
              <a:rPr lang="lt" sz="1200" b="0" i="0" strike="noStrike" cap="none" spc="0" baseline="0">
                <a:solidFill>
                  <a:srgbClr val="000000"/>
                </a:solidFill>
                <a:effectLst/>
                <a:latin typeface="+mn-lt"/>
                <a:ea typeface="Calibri"/>
                <a:cs typeface="Calibri"/>
              </a:rPr>
              <a:t>Įsitikinkite, kad darbo vietoje nėra ištekėjusių ar išbirusių medžiagų, o ištraukimo sistemos yra įjungtos ir veikia. Tai sumažins susižeidimų riziką – švari aplinka yra saugi aplinka.</a:t>
            </a:r>
          </a:p>
          <a:p>
            <a:endParaRPr lang="en-US" sz="1200">
              <a:latin typeface="+mn-lt"/>
            </a:endParaRPr>
          </a:p>
          <a:p>
            <a:r>
              <a:rPr lang="lt" sz="1200" b="0" i="0" strike="noStrike" cap="none" spc="0" baseline="0">
                <a:solidFill>
                  <a:srgbClr val="000000"/>
                </a:solidFill>
                <a:effectLst/>
                <a:latin typeface="+mn-lt"/>
                <a:ea typeface="Calibri"/>
                <a:cs typeface="Calibri"/>
              </a:rPr>
              <a:t>Suteikus konvejerių diržų grandiklius bus mažiau išsiliejusių ar išbirusių medžiagų.</a:t>
            </a:r>
          </a:p>
          <a:p>
            <a:endParaRPr lang="en-US" sz="1200">
              <a:latin typeface="+mn-lt"/>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8</a:t>
            </a:fld>
            <a:endParaRPr lang="en-US"/>
          </a:p>
        </p:txBody>
      </p:sp>
    </p:spTree>
    <p:extLst>
      <p:ext uri="{BB962C8B-B14F-4D97-AF65-F5344CB8AC3E}">
        <p14:creationId xmlns:p14="http://schemas.microsoft.com/office/powerpoint/2010/main" val="416648592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lt" sz="1800" b="0" i="0" strike="noStrike" cap="none" spc="0" baseline="0">
                <a:solidFill>
                  <a:srgbClr val="000000"/>
                </a:solidFill>
                <a:effectLst/>
                <a:latin typeface="Calibri"/>
                <a:ea typeface="Calibri"/>
                <a:cs typeface="Calibri"/>
              </a:rPr>
              <a:t>Nors dulkių poveikis kelia susirūpinimą dėl visų padalinyje dirbančių darbuotojų, papildomi pavojai gali kelti riziką techninę priežiūrą, aptarnavimą ir remontą atliekantiems asmenims. Prieš pradedant tokią veiklą apsvarstykite kitus ekrane matomus pavojus, ne vien ĮKSD poveikį.</a:t>
            </a:r>
          </a:p>
        </p:txBody>
      </p:sp>
      <p:sp>
        <p:nvSpPr>
          <p:cNvPr id="4" name="Slide Number Placeholder 3"/>
          <p:cNvSpPr>
            <a:spLocks noGrp="1"/>
          </p:cNvSpPr>
          <p:nvPr>
            <p:ph type="sldNum" sz="quarter" idx="5"/>
          </p:nvPr>
        </p:nvSpPr>
        <p:spPr/>
        <p:txBody>
          <a:bodyPr/>
          <a:lstStyle/>
          <a:p>
            <a:fld id="{333ED091-FD52-6845-85FF-5BF434D968E3}" type="slidenum">
              <a:rPr lang="en-US" smtClean="0"/>
              <a:t>9</a:t>
            </a:fld>
            <a:endParaRPr lang="en-US"/>
          </a:p>
        </p:txBody>
      </p:sp>
    </p:spTree>
    <p:extLst>
      <p:ext uri="{BB962C8B-B14F-4D97-AF65-F5344CB8AC3E}">
        <p14:creationId xmlns:p14="http://schemas.microsoft.com/office/powerpoint/2010/main" val="17802226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10</a:t>
            </a:fld>
            <a:endParaRPr lang="en-US"/>
          </a:p>
        </p:txBody>
      </p:sp>
    </p:spTree>
    <p:extLst>
      <p:ext uri="{BB962C8B-B14F-4D97-AF65-F5344CB8AC3E}">
        <p14:creationId xmlns:p14="http://schemas.microsoft.com/office/powerpoint/2010/main" val="59872101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lt" sz="1200" b="0" i="0" strike="noStrike" cap="none" spc="0" baseline="0">
                <a:solidFill>
                  <a:srgbClr val="000000"/>
                </a:solidFill>
                <a:effectLst/>
                <a:latin typeface="+mn-lt"/>
                <a:ea typeface="Calibri"/>
                <a:cs typeface="Calibri"/>
              </a:rPr>
              <a:t>Šiame vaizdo įraše apžvelgiama techninės priežiūros, aptarnavimo ir remonto darbų geroji patirtis.</a:t>
            </a:r>
          </a:p>
          <a:p>
            <a:endParaRPr lang="en-US" sz="1200">
              <a:latin typeface="+mn-lt"/>
            </a:endParaRPr>
          </a:p>
          <a:p>
            <a:r>
              <a:rPr lang="lt" sz="1200" b="0" i="0" strike="noStrike" cap="none" spc="0" baseline="0">
                <a:solidFill>
                  <a:srgbClr val="000000"/>
                </a:solidFill>
                <a:effectLst/>
                <a:latin typeface="+mn-lt"/>
                <a:ea typeface="Calibri"/>
                <a:cs typeface="Calibri"/>
              </a:rPr>
              <a:t>Šalia vaizdo įrašo nuotraukos matote diagramą ir raudoną stulpelį, vaizduojantį dulkių koncentraciją mg/m3.</a:t>
            </a:r>
          </a:p>
          <a:p>
            <a:endParaRPr lang="en-GB" sz="1200" b="0" i="0" u="none" strike="noStrike" kern="1200">
              <a:solidFill>
                <a:schemeClr val="tx1"/>
              </a:solidFill>
              <a:effectLst/>
              <a:latin typeface="+mn-lt"/>
              <a:ea typeface="+mn-ea"/>
              <a:cs typeface="+mn-cs"/>
            </a:endParaRPr>
          </a:p>
          <a:p>
            <a:r>
              <a:rPr lang="lt" sz="1200" b="0" i="0" strike="noStrike" cap="none" spc="0" baseline="0">
                <a:solidFill>
                  <a:srgbClr val="000000"/>
                </a:solidFill>
                <a:effectLst/>
                <a:latin typeface="+mn-lt"/>
                <a:ea typeface="Calibri"/>
                <a:cs typeface="Calibri"/>
              </a:rPr>
              <a:t>Dulkių koncentracijos matavimas nėra susijęs su įkvepiamu kristaliniu silicio dioksidu, jis pagrįstas pusiau kiekybiniu matavimu. Čia esminė ne dulkių koncentracijos vertė, tačiau santykinis poveikio skirtumas laikantis rekomenduojamų praktikų ir kitų praktikų.</a:t>
            </a:r>
          </a:p>
          <a:p>
            <a:endParaRPr lang="en-US" sz="1200">
              <a:latin typeface="+mn-lt"/>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11</a:t>
            </a:fld>
            <a:endParaRPr lang="en-US"/>
          </a:p>
        </p:txBody>
      </p:sp>
    </p:spTree>
    <p:extLst>
      <p:ext uri="{BB962C8B-B14F-4D97-AF65-F5344CB8AC3E}">
        <p14:creationId xmlns:p14="http://schemas.microsoft.com/office/powerpoint/2010/main" val="416261591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endParaRPr lang="en-US"/>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12</a:t>
            </a:fld>
            <a:endParaRPr lang="en-US"/>
          </a:p>
        </p:txBody>
      </p:sp>
    </p:spTree>
    <p:extLst>
      <p:ext uri="{BB962C8B-B14F-4D97-AF65-F5344CB8AC3E}">
        <p14:creationId xmlns:p14="http://schemas.microsoft.com/office/powerpoint/2010/main" val="110181586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endParaRPr lang="en-US"/>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13</a:t>
            </a:fld>
            <a:endParaRPr lang="en-US"/>
          </a:p>
        </p:txBody>
      </p:sp>
    </p:spTree>
    <p:extLst>
      <p:ext uri="{BB962C8B-B14F-4D97-AF65-F5344CB8AC3E}">
        <p14:creationId xmlns:p14="http://schemas.microsoft.com/office/powerpoint/2010/main" val="421135105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r>
              <a:rPr lang="lt" sz="1200" b="0" i="0" strike="noStrike" cap="none" spc="0" baseline="0">
                <a:solidFill>
                  <a:srgbClr val="000000"/>
                </a:solidFill>
                <a:effectLst/>
                <a:latin typeface="+mn-lt"/>
                <a:ea typeface="Calibri"/>
                <a:cs typeface="Calibri"/>
              </a:rPr>
              <a:t>Techninės priežiūros, aptarnavimo ir remonto darbai yra būtinos ir įprastos procedūros visose pramonės šakose. Patikrinkite ir taikykite darbuotojams padedančias priemones. </a:t>
            </a:r>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14</a:t>
            </a:fld>
            <a:endParaRPr lang="en-US"/>
          </a:p>
        </p:txBody>
      </p:sp>
    </p:spTree>
    <p:extLst>
      <p:ext uri="{BB962C8B-B14F-4D97-AF65-F5344CB8AC3E}">
        <p14:creationId xmlns:p14="http://schemas.microsoft.com/office/powerpoint/2010/main" val="294657807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pPr marL="0" marR="0" lvl="0" indent="0" algn="l" defTabSz="914400" rtl="0" eaLnBrk="1" fontAlgn="auto" latinLnBrk="0" hangingPunct="1">
              <a:lnSpc>
                <a:spcPts val="2300"/>
              </a:lnSpc>
              <a:spcBef>
                <a:spcPts val="600"/>
              </a:spcBef>
              <a:spcAft>
                <a:spcPts val="600"/>
              </a:spcAft>
              <a:buClrTx/>
              <a:buSzTx/>
              <a:buFontTx/>
              <a:buNone/>
              <a:defRPr/>
            </a:pPr>
            <a:endParaRPr lang="en-GB" sz="1200" b="0" i="0" kern="1200">
              <a:solidFill>
                <a:schemeClr val="tx1"/>
              </a:solidFill>
              <a:effectLst/>
              <a:latin typeface="Helvetica" pitchFamily="2" charset="0"/>
              <a:ea typeface="+mn-ea"/>
              <a:cs typeface="+mn-cs"/>
            </a:endParaRPr>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15</a:t>
            </a:fld>
            <a:endParaRPr lang="en-US"/>
          </a:p>
        </p:txBody>
      </p:sp>
    </p:spTree>
    <p:extLst>
      <p:ext uri="{BB962C8B-B14F-4D97-AF65-F5344CB8AC3E}">
        <p14:creationId xmlns:p14="http://schemas.microsoft.com/office/powerpoint/2010/main" val="418587623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334EC76-F13F-9E44-B53C-FA6C908E4372}"/>
              </a:ext>
            </a:extLst>
          </p:cNvPr>
          <p:cNvSpPr/>
          <p:nvPr userDrawn="1"/>
        </p:nvSpPr>
        <p:spPr>
          <a:xfrm>
            <a:off x="406304" y="1275644"/>
            <a:ext cx="11411322" cy="4763912"/>
          </a:xfrm>
          <a:prstGeom prst="rect">
            <a:avLst/>
          </a:prstGeom>
          <a:solidFill>
            <a:srgbClr val="F6A3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3" name="Picture 42">
            <a:extLst>
              <a:ext uri="{FF2B5EF4-FFF2-40B4-BE49-F238E27FC236}">
                <a16:creationId xmlns:a16="http://schemas.microsoft.com/office/drawing/2014/main" id="{0087D4E1-2B13-D24C-95C9-A2A32A704CE1}"/>
              </a:ext>
            </a:extLst>
          </p:cNvPr>
          <p:cNvPicPr>
            <a:picLocks noChangeAspect="1"/>
          </p:cNvPicPr>
          <p:nvPr userDrawn="1"/>
        </p:nvPicPr>
        <p:blipFill>
          <a:blip r:embed="rId2"/>
          <a:stretch>
            <a:fillRect/>
          </a:stretch>
        </p:blipFill>
        <p:spPr>
          <a:xfrm>
            <a:off x="11256975" y="6184495"/>
            <a:ext cx="570035" cy="324787"/>
          </a:xfrm>
          <a:prstGeom prst="rect">
            <a:avLst/>
          </a:prstGeom>
        </p:spPr>
      </p:pic>
      <p:sp>
        <p:nvSpPr>
          <p:cNvPr id="5" name="Text Placeholder 4">
            <a:extLst>
              <a:ext uri="{FF2B5EF4-FFF2-40B4-BE49-F238E27FC236}">
                <a16:creationId xmlns:a16="http://schemas.microsoft.com/office/drawing/2014/main" id="{FEBB0CC3-3343-434A-92B9-70FC47D209E5}"/>
              </a:ext>
            </a:extLst>
          </p:cNvPr>
          <p:cNvSpPr>
            <a:spLocks noGrp="1"/>
          </p:cNvSpPr>
          <p:nvPr>
            <p:ph type="body" sz="quarter" idx="10" hasCustomPrompt="1"/>
          </p:nvPr>
        </p:nvSpPr>
        <p:spPr>
          <a:xfrm>
            <a:off x="1096032" y="2902987"/>
            <a:ext cx="7534275" cy="850900"/>
          </a:xfrm>
          <a:prstGeom prst="rect">
            <a:avLst/>
          </a:prstGeom>
        </p:spPr>
        <p:txBody>
          <a:bodyPr/>
          <a:lstStyle>
            <a:lvl1pPr marL="0" indent="0">
              <a:buFontTx/>
              <a:buNone/>
              <a:defRPr sz="3200" b="1" i="0">
                <a:solidFill>
                  <a:schemeClr val="bg1"/>
                </a:solidFill>
                <a:latin typeface="Helvetica" pitchFamily="2" charset="0"/>
              </a:defRPr>
            </a:lvl1pPr>
          </a:lstStyle>
          <a:p>
            <a:pPr lvl="0"/>
            <a:r>
              <a:rPr lang="en-GB"/>
              <a:t>GOOD PRACTICES TRAINING </a:t>
            </a:r>
            <a:br>
              <a:rPr lang="en-GB"/>
            </a:br>
            <a:r>
              <a:rPr lang="en-GB"/>
              <a:t>FOR TOPIC HEADING</a:t>
            </a:r>
            <a:endParaRPr lang="en-US"/>
          </a:p>
        </p:txBody>
      </p:sp>
      <p:sp>
        <p:nvSpPr>
          <p:cNvPr id="9" name="Text Placeholder 4">
            <a:extLst>
              <a:ext uri="{FF2B5EF4-FFF2-40B4-BE49-F238E27FC236}">
                <a16:creationId xmlns:a16="http://schemas.microsoft.com/office/drawing/2014/main" id="{14CA27C6-C209-A845-B8E3-193A5E6CE9E0}"/>
              </a:ext>
            </a:extLst>
          </p:cNvPr>
          <p:cNvSpPr>
            <a:spLocks noGrp="1"/>
          </p:cNvSpPr>
          <p:nvPr>
            <p:ph type="body" sz="quarter" idx="11" hasCustomPrompt="1"/>
          </p:nvPr>
        </p:nvSpPr>
        <p:spPr>
          <a:xfrm>
            <a:off x="1096032" y="4045821"/>
            <a:ext cx="7534275" cy="850900"/>
          </a:xfrm>
          <a:prstGeom prst="rect">
            <a:avLst/>
          </a:prstGeom>
        </p:spPr>
        <p:txBody>
          <a:bodyPr/>
          <a:lstStyle>
            <a:lvl1pPr marL="0" indent="0">
              <a:buFontTx/>
              <a:buNone/>
              <a:defRPr sz="1400" b="0" i="0">
                <a:solidFill>
                  <a:schemeClr val="bg1"/>
                </a:solidFill>
                <a:latin typeface="Helvetica" pitchFamily="2" charset="0"/>
              </a:defRPr>
            </a:lvl1pPr>
          </a:lstStyle>
          <a:p>
            <a:pPr lvl="0"/>
            <a:r>
              <a:rPr lang="en-GB"/>
              <a:t>Date:</a:t>
            </a:r>
          </a:p>
          <a:p>
            <a:pPr lvl="0"/>
            <a:r>
              <a:rPr lang="en-GB"/>
              <a:t>Details:</a:t>
            </a:r>
            <a:endParaRPr lang="en-US"/>
          </a:p>
        </p:txBody>
      </p:sp>
    </p:spTree>
    <p:extLst>
      <p:ext uri="{BB962C8B-B14F-4D97-AF65-F5344CB8AC3E}">
        <p14:creationId xmlns:p14="http://schemas.microsoft.com/office/powerpoint/2010/main" val="487795867"/>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ex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E748082C-CC9B-AB48-BD61-920B28F2A329}"/>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5" name="Text Placeholder 4">
            <a:extLst>
              <a:ext uri="{FF2B5EF4-FFF2-40B4-BE49-F238E27FC236}">
                <a16:creationId xmlns:a16="http://schemas.microsoft.com/office/drawing/2014/main" id="{DE6844B5-C065-754D-B429-AFE9E68D70D8}"/>
              </a:ext>
            </a:extLst>
          </p:cNvPr>
          <p:cNvSpPr>
            <a:spLocks noGrp="1"/>
          </p:cNvSpPr>
          <p:nvPr>
            <p:ph type="body" sz="quarter" idx="11" hasCustomPrompt="1"/>
          </p:nvPr>
        </p:nvSpPr>
        <p:spPr>
          <a:xfrm>
            <a:off x="777243" y="2362676"/>
            <a:ext cx="10333122" cy="3601153"/>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959414856"/>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and image">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2BF2A751-0B5F-074C-91B2-A74C8E7AB09D}"/>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6" name="Text Placeholder 4">
            <a:extLst>
              <a:ext uri="{FF2B5EF4-FFF2-40B4-BE49-F238E27FC236}">
                <a16:creationId xmlns:a16="http://schemas.microsoft.com/office/drawing/2014/main" id="{B06366EC-2B28-8C4D-98A6-805C70162820}"/>
              </a:ext>
            </a:extLst>
          </p:cNvPr>
          <p:cNvSpPr>
            <a:spLocks noGrp="1"/>
          </p:cNvSpPr>
          <p:nvPr>
            <p:ph type="body" sz="quarter" idx="11" hasCustomPrompt="1"/>
          </p:nvPr>
        </p:nvSpPr>
        <p:spPr>
          <a:xfrm>
            <a:off x="777243" y="2362676"/>
            <a:ext cx="5453624"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
        <p:nvSpPr>
          <p:cNvPr id="3" name="Picture Placeholder 2">
            <a:extLst>
              <a:ext uri="{FF2B5EF4-FFF2-40B4-BE49-F238E27FC236}">
                <a16:creationId xmlns:a16="http://schemas.microsoft.com/office/drawing/2014/main" id="{95AE49C1-4763-1D46-86E6-7FA4962E9CFC}"/>
              </a:ext>
            </a:extLst>
          </p:cNvPr>
          <p:cNvSpPr>
            <a:spLocks noGrp="1"/>
          </p:cNvSpPr>
          <p:nvPr>
            <p:ph type="pic" sz="quarter" idx="12"/>
          </p:nvPr>
        </p:nvSpPr>
        <p:spPr>
          <a:xfrm>
            <a:off x="6592888" y="1608138"/>
            <a:ext cx="5224462"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1091667891"/>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ullet points">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C382C2BB-E259-FB47-9A52-B495131B9653}"/>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BULLET POINTS</a:t>
            </a:r>
            <a:endParaRPr lang="en-US"/>
          </a:p>
        </p:txBody>
      </p:sp>
      <p:sp>
        <p:nvSpPr>
          <p:cNvPr id="5" name="Text Placeholder 4">
            <a:extLst>
              <a:ext uri="{FF2B5EF4-FFF2-40B4-BE49-F238E27FC236}">
                <a16:creationId xmlns:a16="http://schemas.microsoft.com/office/drawing/2014/main" id="{13B58B15-7863-8542-BFF3-B0337ED51ED3}"/>
              </a:ext>
            </a:extLst>
          </p:cNvPr>
          <p:cNvSpPr>
            <a:spLocks noGrp="1"/>
          </p:cNvSpPr>
          <p:nvPr>
            <p:ph type="body" sz="quarter" idx="11" hasCustomPrompt="1"/>
          </p:nvPr>
        </p:nvSpPr>
        <p:spPr>
          <a:xfrm>
            <a:off x="777242" y="2362677"/>
            <a:ext cx="10745815" cy="3568786"/>
          </a:xfrm>
          <a:prstGeom prst="rect">
            <a:avLst/>
          </a:prstGeom>
        </p:spPr>
        <p:txBody>
          <a:bodyPr numCol="2"/>
          <a:lstStyle>
            <a:lvl1pPr marL="285750" indent="-285750">
              <a:buFont typeface="Arial" panose="020B0604020202020204" pitchFamily="34" charset="0"/>
              <a:buChar char="•"/>
              <a:defRPr sz="1600" b="0" i="0">
                <a:solidFill>
                  <a:schemeClr val="tx1"/>
                </a:solidFill>
                <a:latin typeface="Helvetica" pitchFamily="2" charset="0"/>
              </a:defRPr>
            </a:lvl1pPr>
          </a:lstStyle>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endParaRPr lang="en-US"/>
          </a:p>
        </p:txBody>
      </p:sp>
    </p:spTree>
    <p:extLst>
      <p:ext uri="{BB962C8B-B14F-4D97-AF65-F5344CB8AC3E}">
        <p14:creationId xmlns:p14="http://schemas.microsoft.com/office/powerpoint/2010/main" val="685002768"/>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hecklis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85A97084-C1EA-B74C-8BAC-F1401D6091F1}"/>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CHECKLIST</a:t>
            </a:r>
            <a:endParaRPr lang="en-US"/>
          </a:p>
        </p:txBody>
      </p:sp>
      <p:sp>
        <p:nvSpPr>
          <p:cNvPr id="5" name="Text Placeholder 4">
            <a:extLst>
              <a:ext uri="{FF2B5EF4-FFF2-40B4-BE49-F238E27FC236}">
                <a16:creationId xmlns:a16="http://schemas.microsoft.com/office/drawing/2014/main" id="{9AFE9360-42D4-C049-A636-9B760981C6AF}"/>
              </a:ext>
            </a:extLst>
          </p:cNvPr>
          <p:cNvSpPr>
            <a:spLocks noGrp="1"/>
          </p:cNvSpPr>
          <p:nvPr>
            <p:ph type="body" sz="quarter" idx="11" hasCustomPrompt="1"/>
          </p:nvPr>
        </p:nvSpPr>
        <p:spPr>
          <a:xfrm>
            <a:off x="777243" y="2362676"/>
            <a:ext cx="10333122" cy="3601153"/>
          </a:xfrm>
          <a:prstGeom prst="rect">
            <a:avLst/>
          </a:prstGeom>
        </p:spPr>
        <p:txBody>
          <a:bodyPr/>
          <a:lstStyle>
            <a:lvl1pPr marL="285750" indent="-285750" algn="l">
              <a:lnSpc>
                <a:spcPts val="2300"/>
              </a:lnSpc>
              <a:spcBef>
                <a:spcPts val="600"/>
              </a:spcBef>
              <a:spcAft>
                <a:spcPts val="600"/>
              </a:spcAft>
              <a:buClr>
                <a:srgbClr val="A57F51"/>
              </a:buClr>
              <a:buSzPct val="120000"/>
              <a:buFont typeface="Wingdings" pitchFamily="2" charset="2"/>
              <a:buChar char="q"/>
              <a:defRPr sz="1600" b="0" i="0">
                <a:solidFill>
                  <a:schemeClr val="tx1"/>
                </a:solidFill>
                <a:latin typeface="Helvetica" pitchFamily="2" charset="0"/>
              </a:defRPr>
            </a:lvl1pPr>
          </a:lstStyle>
          <a:p>
            <a:pPr algn="l">
              <a:lnSpc>
                <a:spcPts val="2300"/>
              </a:lnSpc>
              <a:spcBef>
                <a:spcPts val="600"/>
              </a:spcBef>
              <a:spcAft>
                <a:spcPts val="600"/>
              </a:spcAft>
            </a:pPr>
            <a:r>
              <a:rPr lang="en-GB" sz="1600" b="0" i="0" kern="1200">
                <a:solidFill>
                  <a:schemeClr val="tx1"/>
                </a:solidFill>
                <a:effectLst/>
                <a:latin typeface="Helvetica" pitchFamily="2" charset="0"/>
                <a:ea typeface="+mn-ea"/>
                <a:cs typeface="+mn-cs"/>
              </a:rPr>
              <a:t>Lorem ipsum dolor sit amet, consectetur adipiscing elit:</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Sed do eiusmod tempor incididunt ut labore et dolore magna aliqua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Uternas enim ad minim veniam, quis nostrud nisi ut aliquip ex earterste art commododare consequat. Duis aute irure dolor in reprehenderit in voluptate velit esse cillum dolore eu fugiat nulla pariatur.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Excepteur sint occaecat cupidatat non proident, sunt in culpa qui officia deserunt mollit anim.</a:t>
            </a:r>
          </a:p>
        </p:txBody>
      </p:sp>
    </p:spTree>
    <p:extLst>
      <p:ext uri="{BB962C8B-B14F-4D97-AF65-F5344CB8AC3E}">
        <p14:creationId xmlns:p14="http://schemas.microsoft.com/office/powerpoint/2010/main" val="823952103"/>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ouble image">
    <p:spTree>
      <p:nvGrpSpPr>
        <p:cNvPr id="1" name=""/>
        <p:cNvGrpSpPr/>
        <p:nvPr/>
      </p:nvGrpSpPr>
      <p:grpSpPr>
        <a:xfrm>
          <a:off x="0" y="0"/>
          <a:ext cx="0" cy="0"/>
          <a:chOff x="0" y="0"/>
          <a:chExt cx="0" cy="0"/>
        </a:xfrm>
      </p:grpSpPr>
      <p:sp>
        <p:nvSpPr>
          <p:cNvPr id="4" name="Picture Placeholder 2">
            <a:extLst>
              <a:ext uri="{FF2B5EF4-FFF2-40B4-BE49-F238E27FC236}">
                <a16:creationId xmlns:a16="http://schemas.microsoft.com/office/drawing/2014/main" id="{D62AFA78-38F7-EC42-9DE4-B2D7308DC139}"/>
              </a:ext>
            </a:extLst>
          </p:cNvPr>
          <p:cNvSpPr>
            <a:spLocks noGrp="1"/>
          </p:cNvSpPr>
          <p:nvPr>
            <p:ph type="pic" sz="quarter" idx="12"/>
          </p:nvPr>
        </p:nvSpPr>
        <p:spPr>
          <a:xfrm>
            <a:off x="408774"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
        <p:nvSpPr>
          <p:cNvPr id="5" name="Picture Placeholder 2">
            <a:extLst>
              <a:ext uri="{FF2B5EF4-FFF2-40B4-BE49-F238E27FC236}">
                <a16:creationId xmlns:a16="http://schemas.microsoft.com/office/drawing/2014/main" id="{36A2846B-5A8B-2B4B-B7BA-42C86CE123CE}"/>
              </a:ext>
            </a:extLst>
          </p:cNvPr>
          <p:cNvSpPr>
            <a:spLocks noGrp="1"/>
          </p:cNvSpPr>
          <p:nvPr>
            <p:ph type="pic" sz="quarter" idx="13"/>
          </p:nvPr>
        </p:nvSpPr>
        <p:spPr>
          <a:xfrm>
            <a:off x="6202672"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471360412"/>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sp>
        <p:nvSpPr>
          <p:cNvPr id="4" name="Media Placeholder 3">
            <a:extLst>
              <a:ext uri="{FF2B5EF4-FFF2-40B4-BE49-F238E27FC236}">
                <a16:creationId xmlns:a16="http://schemas.microsoft.com/office/drawing/2014/main" id="{5B1DF181-0294-304E-AE4A-33D8B535E42B}"/>
              </a:ext>
            </a:extLst>
          </p:cNvPr>
          <p:cNvSpPr>
            <a:spLocks noGrp="1"/>
          </p:cNvSpPr>
          <p:nvPr>
            <p:ph type="media" sz="quarter" idx="10" hasCustomPrompt="1"/>
          </p:nvPr>
        </p:nvSpPr>
        <p:spPr>
          <a:xfrm>
            <a:off x="3927475" y="1608138"/>
            <a:ext cx="7875588" cy="4437062"/>
          </a:xfrm>
          <a:prstGeom prst="rect">
            <a:avLst/>
          </a:prstGeom>
        </p:spPr>
        <p:txBody>
          <a:bodyPr/>
          <a:lstStyle>
            <a:lvl1pPr>
              <a:defRPr sz="1600">
                <a:latin typeface="Helvetica" pitchFamily="2" charset="0"/>
              </a:defRPr>
            </a:lvl1pPr>
          </a:lstStyle>
          <a:p>
            <a:r>
              <a:rPr lang="en-US"/>
              <a:t>Media/video</a:t>
            </a:r>
          </a:p>
        </p:txBody>
      </p:sp>
      <p:sp>
        <p:nvSpPr>
          <p:cNvPr id="10" name="Text Placeholder 4">
            <a:extLst>
              <a:ext uri="{FF2B5EF4-FFF2-40B4-BE49-F238E27FC236}">
                <a16:creationId xmlns:a16="http://schemas.microsoft.com/office/drawing/2014/main" id="{933159BB-8CEB-D54F-8C98-3AB22A594DCF}"/>
              </a:ext>
            </a:extLst>
          </p:cNvPr>
          <p:cNvSpPr>
            <a:spLocks noGrp="1"/>
          </p:cNvSpPr>
          <p:nvPr>
            <p:ph type="body" sz="quarter" idx="11" hasCustomPrompt="1"/>
          </p:nvPr>
        </p:nvSpPr>
        <p:spPr>
          <a:xfrm>
            <a:off x="777245" y="1640901"/>
            <a:ext cx="2928908"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VIDEO</a:t>
            </a:r>
            <a:endParaRPr lang="en-US"/>
          </a:p>
        </p:txBody>
      </p:sp>
      <p:sp>
        <p:nvSpPr>
          <p:cNvPr id="11" name="Text Placeholder 4">
            <a:extLst>
              <a:ext uri="{FF2B5EF4-FFF2-40B4-BE49-F238E27FC236}">
                <a16:creationId xmlns:a16="http://schemas.microsoft.com/office/drawing/2014/main" id="{D91A637F-9B88-9A4A-9225-F8DAB3254AD8}"/>
              </a:ext>
            </a:extLst>
          </p:cNvPr>
          <p:cNvSpPr>
            <a:spLocks noGrp="1"/>
          </p:cNvSpPr>
          <p:nvPr>
            <p:ph type="body" sz="quarter" idx="12" hasCustomPrompt="1"/>
          </p:nvPr>
        </p:nvSpPr>
        <p:spPr>
          <a:xfrm>
            <a:off x="777243" y="2362676"/>
            <a:ext cx="2928909"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670979433"/>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ist relevant task sheets">
    <p:spTree>
      <p:nvGrpSpPr>
        <p:cNvPr id="1" name=""/>
        <p:cNvGrpSpPr/>
        <p:nvPr/>
      </p:nvGrpSpPr>
      <p:grpSpPr>
        <a:xfrm>
          <a:off x="0" y="0"/>
          <a:ext cx="0" cy="0"/>
          <a:chOff x="0" y="0"/>
          <a:chExt cx="0" cy="0"/>
        </a:xfrm>
      </p:grpSpPr>
      <p:sp>
        <p:nvSpPr>
          <p:cNvPr id="3" name="Text Placeholder 4">
            <a:extLst>
              <a:ext uri="{FF2B5EF4-FFF2-40B4-BE49-F238E27FC236}">
                <a16:creationId xmlns:a16="http://schemas.microsoft.com/office/drawing/2014/main" id="{B1FCB6BD-7FDE-174C-87C5-231D460885D2}"/>
              </a:ext>
            </a:extLst>
          </p:cNvPr>
          <p:cNvSpPr>
            <a:spLocks noGrp="1"/>
          </p:cNvSpPr>
          <p:nvPr>
            <p:ph type="body" sz="quarter" idx="10" hasCustomPrompt="1"/>
          </p:nvPr>
        </p:nvSpPr>
        <p:spPr>
          <a:xfrm>
            <a:off x="777244" y="1640901"/>
            <a:ext cx="9483457"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LIST RELEVANT TASK SHEETS</a:t>
            </a:r>
            <a:endParaRPr lang="en-US"/>
          </a:p>
        </p:txBody>
      </p:sp>
      <p:sp>
        <p:nvSpPr>
          <p:cNvPr id="4" name="Text Placeholder 4">
            <a:extLst>
              <a:ext uri="{FF2B5EF4-FFF2-40B4-BE49-F238E27FC236}">
                <a16:creationId xmlns:a16="http://schemas.microsoft.com/office/drawing/2014/main" id="{E3BB6AF1-D396-8648-BB4B-66EC2E5BD9BC}"/>
              </a:ext>
            </a:extLst>
          </p:cNvPr>
          <p:cNvSpPr>
            <a:spLocks noGrp="1"/>
          </p:cNvSpPr>
          <p:nvPr>
            <p:ph type="body" sz="quarter" idx="11" hasCustomPrompt="1"/>
          </p:nvPr>
        </p:nvSpPr>
        <p:spPr>
          <a:xfrm>
            <a:off x="777242" y="2362677"/>
            <a:ext cx="10745815" cy="3568786"/>
          </a:xfrm>
          <a:prstGeom prst="rect">
            <a:avLst/>
          </a:prstGeom>
        </p:spPr>
        <p:txBody>
          <a:bodyPr numCol="1"/>
          <a:lstStyle>
            <a:lvl1pPr marL="285750" indent="-285750">
              <a:buFont typeface="Arial" panose="020B0604020202020204" pitchFamily="34" charset="0"/>
              <a:buChar char="•"/>
              <a:defRPr sz="1600" b="0" i="0">
                <a:solidFill>
                  <a:schemeClr val="tx1"/>
                </a:solidFill>
                <a:latin typeface="Helvetica" pitchFamily="2" charset="0"/>
              </a:defRPr>
            </a:lvl1pPr>
          </a:lstStyle>
          <a:p>
            <a:r>
              <a:rPr lang="en-US"/>
              <a:t>List relevant task sheets and link to download bundle</a:t>
            </a:r>
          </a:p>
        </p:txBody>
      </p:sp>
    </p:spTree>
    <p:extLst>
      <p:ext uri="{BB962C8B-B14F-4D97-AF65-F5344CB8AC3E}">
        <p14:creationId xmlns:p14="http://schemas.microsoft.com/office/powerpoint/2010/main" val="3704189371"/>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emf"/><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C3123B6-0F67-0E48-895E-734B361B1F57}"/>
              </a:ext>
            </a:extLst>
          </p:cNvPr>
          <p:cNvSpPr txBox="1"/>
          <p:nvPr userDrawn="1"/>
        </p:nvSpPr>
        <p:spPr>
          <a:xfrm>
            <a:off x="319834" y="6327115"/>
            <a:ext cx="9489186" cy="244084"/>
          </a:xfrm>
          <a:prstGeom prst="rect">
            <a:avLst/>
          </a:prstGeom>
          <a:noFill/>
        </p:spPr>
        <p:txBody>
          <a:bodyPr wrap="square" rtlCol="0" anchor="b">
            <a:spAutoFit/>
          </a:bodyPr>
          <a:lstStyle/>
          <a:p>
            <a:pPr algn="l"/>
            <a:r>
              <a:rPr lang="lt" sz="1000" b="0" i="0" strike="noStrike" cap="none" spc="0" baseline="0">
                <a:solidFill>
                  <a:srgbClr val="000000"/>
                </a:solidFill>
                <a:effectLst/>
                <a:latin typeface="Helvetica"/>
                <a:ea typeface="Helvetica"/>
                <a:cs typeface="Helvetica"/>
              </a:rPr>
              <a:t>Ši mokymo medžiaga sudaro dalį NEPSI gerosios patirties vadovo – apsilankykite guide.nepsi.eu.</a:t>
            </a:r>
          </a:p>
        </p:txBody>
      </p:sp>
      <p:cxnSp>
        <p:nvCxnSpPr>
          <p:cNvPr id="6" name="Straight Connector 5">
            <a:extLst>
              <a:ext uri="{FF2B5EF4-FFF2-40B4-BE49-F238E27FC236}">
                <a16:creationId xmlns:a16="http://schemas.microsoft.com/office/drawing/2014/main" id="{EEF89B71-CE49-9241-9006-BD45EFB60699}"/>
              </a:ext>
            </a:extLst>
          </p:cNvPr>
          <p:cNvCxnSpPr/>
          <p:nvPr userDrawn="1"/>
        </p:nvCxnSpPr>
        <p:spPr>
          <a:xfrm>
            <a:off x="395111" y="1275645"/>
            <a:ext cx="11413067" cy="0"/>
          </a:xfrm>
          <a:prstGeom prst="line">
            <a:avLst/>
          </a:prstGeom>
          <a:ln w="19050">
            <a:solidFill>
              <a:srgbClr val="F6A317"/>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413F6C85-61B6-714A-AA5E-9744FB5D6C79}"/>
              </a:ext>
            </a:extLst>
          </p:cNvPr>
          <p:cNvPicPr>
            <a:picLocks noChangeAspect="1"/>
          </p:cNvPicPr>
          <p:nvPr userDrawn="1"/>
        </p:nvPicPr>
        <p:blipFill>
          <a:blip r:embed="rId10"/>
          <a:stretch>
            <a:fillRect/>
          </a:stretch>
        </p:blipFill>
        <p:spPr>
          <a:xfrm>
            <a:off x="406346" y="366936"/>
            <a:ext cx="1000588" cy="630000"/>
          </a:xfrm>
          <a:prstGeom prst="rect">
            <a:avLst/>
          </a:prstGeom>
        </p:spPr>
      </p:pic>
      <p:sp>
        <p:nvSpPr>
          <p:cNvPr id="8" name="Text Placeholder 4">
            <a:extLst>
              <a:ext uri="{FF2B5EF4-FFF2-40B4-BE49-F238E27FC236}">
                <a16:creationId xmlns:a16="http://schemas.microsoft.com/office/drawing/2014/main" id="{73262F70-A16D-944E-B24A-4BAF8E82FECB}"/>
              </a:ext>
            </a:extLst>
          </p:cNvPr>
          <p:cNvSpPr txBox="1"/>
          <p:nvPr userDrawn="1"/>
        </p:nvSpPr>
        <p:spPr>
          <a:xfrm>
            <a:off x="7920507" y="429114"/>
            <a:ext cx="3896844" cy="850900"/>
          </a:xfrm>
          <a:prstGeom prst="rect">
            <a:avLst/>
          </a:prstGeom>
        </p:spPr>
        <p:txBody>
          <a:bodyPr/>
          <a:lstStyle>
            <a:lvl1pPr marL="0" indent="0" algn="r" defTabSz="914400" rtl="0" eaLnBrk="1" latinLnBrk="0" hangingPunct="1">
              <a:lnSpc>
                <a:spcPct val="90000"/>
              </a:lnSpc>
              <a:spcBef>
                <a:spcPts val="1000"/>
              </a:spcBef>
              <a:buFontTx/>
              <a:buNone/>
              <a:defRPr sz="1400" b="1" i="0" kern="1200">
                <a:solidFill>
                  <a:srgbClr val="F6A317"/>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lt" sz="1400" b="1" i="0" strike="noStrike" cap="none" spc="0" baseline="0">
                <a:solidFill>
                  <a:srgbClr val="F6A317"/>
                </a:solidFill>
                <a:effectLst/>
                <a:latin typeface="Helvetica"/>
                <a:ea typeface="Helvetica"/>
                <a:cs typeface="Helvetica"/>
              </a:rPr>
              <a:t>GEROSIOS PATIRTIES MOKYMAS APIE TECHNINĖS PRIEŽIŪROS, APTARNAVIMO IR REMONTO DARBUS</a:t>
            </a:r>
          </a:p>
        </p:txBody>
      </p:sp>
    </p:spTree>
    <p:extLst>
      <p:ext uri="{BB962C8B-B14F-4D97-AF65-F5344CB8AC3E}">
        <p14:creationId xmlns:p14="http://schemas.microsoft.com/office/powerpoint/2010/main" val="3320638671"/>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50" r:id="rId3"/>
    <p:sldLayoutId id="2147483654" r:id="rId4"/>
    <p:sldLayoutId id="2147483657" r:id="rId5"/>
    <p:sldLayoutId id="2147483653" r:id="rId6"/>
    <p:sldLayoutId id="2147483658" r:id="rId7"/>
    <p:sldLayoutId id="2147483655" r:id="rId8"/>
  </p:sldLayoutIdLst>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3.xml"/><Relationship Id="rId4" Type="http://schemas.openxmlformats.org/officeDocument/2006/relationships/image" Target="../media/image4.tiff"/></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openxmlformats.org/officeDocument/2006/relationships/image" Target="../media/image7.jpeg"/></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3.xml"/><Relationship Id="rId4" Type="http://schemas.openxmlformats.org/officeDocument/2006/relationships/image" Target="../media/image8.jpeg"/></Relationships>
</file>

<file path=ppt/slides/_rels/slide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tags" Target="../tags/tag2.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11.png"/><Relationship Id="rId5" Type="http://schemas.openxmlformats.org/officeDocument/2006/relationships/notesSlide" Target="../notesSlides/notesSlide9.xml"/><Relationship Id="rId4"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tags" Target="../tags/tag4.xml"/><Relationship Id="rId1" Type="http://schemas.openxmlformats.org/officeDocument/2006/relationships/tags" Target="../tags/tag3.xml"/><Relationship Id="rId4" Type="http://schemas.openxmlformats.org/officeDocument/2006/relationships/notesSlide" Target="../notesSlides/notesSlide10.xml"/></Relationships>
</file>

<file path=ppt/slides/_rels/slide13.xml.rels><?xml version="1.0" encoding="UTF-8" standalone="yes"?>
<Relationships xmlns="http://schemas.openxmlformats.org/package/2006/relationships"><Relationship Id="rId3" Type="http://schemas.openxmlformats.org/officeDocument/2006/relationships/tags" Target="../tags/tag10.xml"/><Relationship Id="rId2" Type="http://schemas.openxmlformats.org/officeDocument/2006/relationships/tags" Target="../tags/tag9.xml"/><Relationship Id="rId1" Type="http://schemas.openxmlformats.org/officeDocument/2006/relationships/tags" Target="../tags/tag8.xml"/><Relationship Id="rId6" Type="http://schemas.openxmlformats.org/officeDocument/2006/relationships/image" Target="../media/image12.tiff"/><Relationship Id="rId5" Type="http://schemas.openxmlformats.org/officeDocument/2006/relationships/notesSlide" Target="../notesSlides/notesSlide11.xml"/><Relationship Id="rId4"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tags" Target="../tags/tag16.xml"/><Relationship Id="rId2" Type="http://schemas.openxmlformats.org/officeDocument/2006/relationships/tags" Target="../tags/tag15.xml"/><Relationship Id="rId1" Type="http://schemas.openxmlformats.org/officeDocument/2006/relationships/tags" Target="../tags/tag14.xml"/><Relationship Id="rId6" Type="http://schemas.openxmlformats.org/officeDocument/2006/relationships/image" Target="../media/image13.tiff"/><Relationship Id="rId5" Type="http://schemas.openxmlformats.org/officeDocument/2006/relationships/notesSlide" Target="../notesSlides/notesSlide12.xml"/><Relationship Id="rId4"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8" Type="http://schemas.openxmlformats.org/officeDocument/2006/relationships/hyperlink" Target="https://guide.nepsi.eu/" TargetMode="External"/><Relationship Id="rId3" Type="http://schemas.openxmlformats.org/officeDocument/2006/relationships/tags" Target="../tags/tag22.xml"/><Relationship Id="rId7" Type="http://schemas.openxmlformats.org/officeDocument/2006/relationships/hyperlink" Target="https://guide.nepsi.eu/sheets" TargetMode="External"/><Relationship Id="rId2" Type="http://schemas.openxmlformats.org/officeDocument/2006/relationships/tags" Target="../tags/tag21.xml"/><Relationship Id="rId1" Type="http://schemas.openxmlformats.org/officeDocument/2006/relationships/tags" Target="../tags/tag20.xml"/><Relationship Id="rId6" Type="http://schemas.openxmlformats.org/officeDocument/2006/relationships/notesSlide" Target="../notesSlides/notesSlide13.xml"/><Relationship Id="rId5" Type="http://schemas.openxmlformats.org/officeDocument/2006/relationships/slideLayout" Target="../slideLayouts/slideLayout3.xml"/><Relationship Id="rId10" Type="http://schemas.openxmlformats.org/officeDocument/2006/relationships/hyperlink" Target="https://training.nepsi.eu/" TargetMode="External"/><Relationship Id="rId4" Type="http://schemas.openxmlformats.org/officeDocument/2006/relationships/tags" Target="../tags/tag23.xml"/><Relationship Id="rId9" Type="http://schemas.openxmlformats.org/officeDocument/2006/relationships/hyperlink" Target="https://toolkit.nepsi.e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3302E89-B061-3248-A4DD-EEC96D8F9285}"/>
              </a:ext>
            </a:extLst>
          </p:cNvPr>
          <p:cNvSpPr>
            <a:spLocks noGrp="1"/>
          </p:cNvSpPr>
          <p:nvPr>
            <p:ph type="body" sz="quarter" idx="10"/>
          </p:nvPr>
        </p:nvSpPr>
        <p:spPr>
          <a:xfrm>
            <a:off x="1096033" y="2622849"/>
            <a:ext cx="7534274" cy="1691348"/>
          </a:xfrm>
        </p:spPr>
        <p:txBody>
          <a:bodyPr lIns="91440" tIns="45720" rIns="91440" bIns="45720" anchor="t"/>
          <a:lstStyle/>
          <a:p>
            <a:pPr>
              <a:lnSpc>
                <a:spcPct val="100000"/>
              </a:lnSpc>
            </a:pPr>
            <a:r>
              <a:rPr lang="lt" sz="2800" b="1" i="0" strike="noStrike" cap="none" spc="0" baseline="0" dirty="0">
                <a:solidFill>
                  <a:srgbClr val="FFFFFF"/>
                </a:solidFill>
                <a:effectLst/>
                <a:latin typeface="Helvetica"/>
                <a:ea typeface="Helvetica"/>
                <a:cs typeface="Helvetica"/>
              </a:rPr>
              <a:t>GEROSIOS PATIRTIES MOKYMAS</a:t>
            </a:r>
            <a:endParaRPr lang="lt-LT" dirty="0"/>
          </a:p>
          <a:p>
            <a:pPr>
              <a:lnSpc>
                <a:spcPct val="100000"/>
              </a:lnSpc>
            </a:pPr>
            <a:r>
              <a:rPr lang="lt" sz="2800" b="1" i="0" strike="noStrike" cap="none" spc="0" baseline="0" dirty="0">
                <a:solidFill>
                  <a:srgbClr val="FFFFFF"/>
                </a:solidFill>
                <a:effectLst/>
                <a:latin typeface="Helvetica"/>
                <a:ea typeface="Helvetica"/>
                <a:cs typeface="Helvetica"/>
              </a:rPr>
              <a:t>APIE TECHNINĖS PRIEŽIŪROS, APTARNAVIMO IR REMONTO DARBUS</a:t>
            </a:r>
            <a:endParaRPr lang="lt" dirty="0"/>
          </a:p>
        </p:txBody>
      </p:sp>
      <p:sp>
        <p:nvSpPr>
          <p:cNvPr id="4" name="Text Placeholder 3">
            <a:extLst>
              <a:ext uri="{FF2B5EF4-FFF2-40B4-BE49-F238E27FC236}">
                <a16:creationId xmlns:a16="http://schemas.microsoft.com/office/drawing/2014/main" id="{99B3863F-47E7-0946-AB9D-9520355AE3B7}"/>
              </a:ext>
            </a:extLst>
          </p:cNvPr>
          <p:cNvSpPr>
            <a:spLocks noGrp="1"/>
          </p:cNvSpPr>
          <p:nvPr>
            <p:ph type="body" sz="quarter" idx="11"/>
          </p:nvPr>
        </p:nvSpPr>
        <p:spPr>
          <a:xfrm>
            <a:off x="1096032" y="4314197"/>
            <a:ext cx="7534275" cy="850900"/>
          </a:xfrm>
        </p:spPr>
        <p:txBody>
          <a:bodyPr/>
          <a:lstStyle/>
          <a:p>
            <a:endParaRPr lang="en-US"/>
          </a:p>
        </p:txBody>
      </p:sp>
      <p:sp>
        <p:nvSpPr>
          <p:cNvPr id="2" name="Rectangle 1">
            <a:extLst>
              <a:ext uri="{FF2B5EF4-FFF2-40B4-BE49-F238E27FC236}">
                <a16:creationId xmlns:a16="http://schemas.microsoft.com/office/drawing/2014/main" id="{38DA2A35-C7D5-2D42-BBF6-9ECD4BF6FA32}"/>
              </a:ext>
            </a:extLst>
          </p:cNvPr>
          <p:cNvSpPr/>
          <p:nvPr/>
        </p:nvSpPr>
        <p:spPr>
          <a:xfrm>
            <a:off x="7817223" y="257175"/>
            <a:ext cx="3984251" cy="7429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95964686"/>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pPr>
              <a:lnSpc>
                <a:spcPct val="100000"/>
              </a:lnSpc>
            </a:pPr>
            <a:r>
              <a:rPr lang="lt-LT" sz="2800" dirty="0"/>
              <a:t>ĮŽANGA (INSTRUKTORIUI)</a:t>
            </a:r>
          </a:p>
        </p:txBody>
      </p:sp>
      <p:sp>
        <p:nvSpPr>
          <p:cNvPr id="3" name="Text Placeholder 2">
            <a:extLst>
              <a:ext uri="{FF2B5EF4-FFF2-40B4-BE49-F238E27FC236}">
                <a16:creationId xmlns:a16="http://schemas.microsoft.com/office/drawing/2014/main" id="{778F63C9-1C70-4F4D-9234-7DEE4FC33B21}"/>
              </a:ext>
            </a:extLst>
          </p:cNvPr>
          <p:cNvSpPr>
            <a:spLocks noGrp="1"/>
          </p:cNvSpPr>
          <p:nvPr>
            <p:ph type="body" sz="quarter" idx="11"/>
          </p:nvPr>
        </p:nvSpPr>
        <p:spPr>
          <a:xfrm>
            <a:off x="777243" y="2362676"/>
            <a:ext cx="10536216" cy="3601153"/>
          </a:xfrm>
        </p:spPr>
        <p:txBody>
          <a:bodyPr lIns="91440" tIns="45720" rIns="91440" bIns="45720" anchor="t"/>
          <a:lstStyle/>
          <a:p>
            <a:pPr>
              <a:lnSpc>
                <a:spcPts val="2400"/>
              </a:lnSpc>
            </a:pPr>
            <a:r>
              <a:rPr lang="lt-LT" sz="1800" dirty="0">
                <a:latin typeface="Helvetica"/>
                <a:cs typeface="Helvetica"/>
              </a:rPr>
              <a:t>Įgyvendindama gerosios patirties nuostatas, NEPSI parengė švietimo priemonių rinkinį.</a:t>
            </a:r>
          </a:p>
          <a:p>
            <a:pPr>
              <a:lnSpc>
                <a:spcPts val="2400"/>
              </a:lnSpc>
            </a:pPr>
            <a:r>
              <a:rPr lang="lt-LT" sz="1800" dirty="0">
                <a:latin typeface="Helvetica"/>
                <a:cs typeface="Helvetica"/>
              </a:rPr>
              <a:t>Kiekviename „PowerPoint“ mokymo pakete aptariama tema, aktuali visų pramonės šakų darbuotojams, naudojantiems medžiagas, kurių sudėtyje yra kristalinio silicio dioksido. Paketuose pateikiama informacija apie su tema susijusią dulkių poveikio riziką ir gerąją patirtį bei priemones tokiai rizikai mažinti. Mokymo tikslas – informuoti ir šviesti darbuotojus, kad jie galėtų veiksmingai naudoti kontrolės priemones ir sumažinti įkvepiamojo kristalinio silicio dioksido (ĮKSD) poveikį darbo vietoje.</a:t>
            </a:r>
          </a:p>
          <a:p>
            <a:pPr>
              <a:lnSpc>
                <a:spcPts val="2400"/>
              </a:lnSpc>
            </a:pPr>
            <a:r>
              <a:rPr lang="lt-LT" sz="1800" dirty="0">
                <a:latin typeface="Helvetica"/>
                <a:cs typeface="Helvetica"/>
              </a:rPr>
              <a:t>Jei reikia, naudokite tuščią šabloną ir vietos žymeklius, kad į šį mokymo paketą įtrauktumėte papildomos informacijos.</a:t>
            </a:r>
          </a:p>
        </p:txBody>
      </p:sp>
    </p:spTree>
    <p:extLst>
      <p:ext uri="{BB962C8B-B14F-4D97-AF65-F5344CB8AC3E}">
        <p14:creationId xmlns:p14="http://schemas.microsoft.com/office/powerpoint/2010/main" val="2934335539"/>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pPr>
              <a:lnSpc>
                <a:spcPct val="100000"/>
              </a:lnSpc>
            </a:pPr>
            <a:r>
              <a:rPr lang="lt" sz="2800" b="1" i="0" strike="noStrike" cap="none" spc="0" baseline="0">
                <a:solidFill>
                  <a:srgbClr val="F6A317"/>
                </a:solidFill>
                <a:effectLst/>
                <a:latin typeface="Helvetica"/>
                <a:ea typeface="Helvetica"/>
                <a:cs typeface="Helvetica"/>
              </a:rPr>
              <a:t>ATKREIPKITE DĖMESĮ</a:t>
            </a:r>
          </a:p>
        </p:txBody>
      </p:sp>
      <p:sp>
        <p:nvSpPr>
          <p:cNvPr id="7" name="Text Placeholder 2">
            <a:extLst>
              <a:ext uri="{FF2B5EF4-FFF2-40B4-BE49-F238E27FC236}">
                <a16:creationId xmlns:a16="http://schemas.microsoft.com/office/drawing/2014/main" id="{11EB7C82-4052-B846-89A4-42945DBEBA56}"/>
              </a:ext>
            </a:extLst>
          </p:cNvPr>
          <p:cNvSpPr txBox="1">
            <a:spLocks noGrp="1"/>
          </p:cNvSpPr>
          <p:nvPr>
            <p:ph type="body" sz="quarter" idx="11"/>
          </p:nvPr>
        </p:nvSpPr>
        <p:spPr>
          <a:prstGeom prst="rect">
            <a:avLst/>
          </a:prstGeom>
        </p:spPr>
        <p:txBody>
          <a:bodyPr/>
          <a:lstStyle>
            <a:lvl1pPr marL="0" indent="0" algn="l" defTabSz="914400" rtl="0" eaLnBrk="1" latinLnBrk="0" hangingPunct="1">
              <a:lnSpc>
                <a:spcPct val="90000"/>
              </a:lnSpc>
              <a:spcBef>
                <a:spcPts val="1000"/>
              </a:spcBef>
              <a:buFontTx/>
              <a:buNone/>
              <a:defRPr sz="1400" b="0" i="0" kern="1200">
                <a:solidFill>
                  <a:schemeClr val="bg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2400"/>
              </a:lnSpc>
            </a:pPr>
            <a:r>
              <a:rPr lang="lt" sz="1800" b="0" i="0" strike="noStrike" cap="none" spc="0" baseline="0">
                <a:solidFill>
                  <a:srgbClr val="000000"/>
                </a:solidFill>
                <a:effectLst/>
                <a:latin typeface="Helvetica"/>
                <a:ea typeface="Helvetica"/>
                <a:cs typeface="Helvetica"/>
              </a:rPr>
              <a:t>Šioje „PowerPoint“ mokymosi medžiagoje pateikta informacija yra patariamojo pobūdžio ir informacinio turinio. Tai nėra standartas ar reglamentas, ji nesukuria naujų teisinių įsipareigojimų ir nekeičia esamų įpareigojimų, kuriuos nustato sveikatos teisės aktai ir politika.</a:t>
            </a:r>
          </a:p>
        </p:txBody>
      </p:sp>
    </p:spTree>
    <p:extLst>
      <p:ext uri="{BB962C8B-B14F-4D97-AF65-F5344CB8AC3E}">
        <p14:creationId xmlns:p14="http://schemas.microsoft.com/office/powerpoint/2010/main" val="3358073172"/>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p:txBody>
          <a:bodyPr/>
          <a:lstStyle/>
          <a:p>
            <a:pPr>
              <a:lnSpc>
                <a:spcPct val="100000"/>
              </a:lnSpc>
            </a:pPr>
            <a:r>
              <a:rPr lang="lt" sz="2800" b="1" i="0" strike="noStrike" cap="none" spc="0" baseline="0">
                <a:solidFill>
                  <a:srgbClr val="F6A317"/>
                </a:solidFill>
                <a:effectLst/>
                <a:latin typeface="Helvetica"/>
                <a:ea typeface="Helvetica"/>
                <a:cs typeface="Helvetica"/>
              </a:rPr>
              <a:t>ĮVADAS</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2" y="2362676"/>
            <a:ext cx="6080757" cy="3682369"/>
          </a:xfrm>
        </p:spPr>
        <p:txBody>
          <a:bodyPr/>
          <a:lstStyle/>
          <a:p>
            <a:pPr>
              <a:lnSpc>
                <a:spcPts val="2400"/>
              </a:lnSpc>
              <a:spcAft>
                <a:spcPts val="1000"/>
              </a:spcAft>
            </a:pPr>
            <a:r>
              <a:rPr lang="lt" sz="1800" b="1" i="0" strike="noStrike" cap="none" spc="0" baseline="0">
                <a:solidFill>
                  <a:srgbClr val="000000"/>
                </a:solidFill>
                <a:effectLst/>
                <a:latin typeface="Helvetica"/>
                <a:ea typeface="Helvetica"/>
                <a:cs typeface="Helvetica"/>
              </a:rPr>
              <a:t>Išmokti apsisaugoti nuo darbe kylančių pavojų yra labai svarbu.</a:t>
            </a:r>
          </a:p>
          <a:p>
            <a:pPr>
              <a:lnSpc>
                <a:spcPts val="2400"/>
              </a:lnSpc>
            </a:pPr>
            <a:r>
              <a:rPr lang="lt" sz="1800" b="0" i="0" strike="noStrike" cap="none" spc="0" baseline="0">
                <a:solidFill>
                  <a:srgbClr val="000000"/>
                </a:solidFill>
                <a:effectLst/>
                <a:latin typeface="Helvetica"/>
                <a:ea typeface="Helvetica"/>
                <a:cs typeface="Helvetica"/>
              </a:rPr>
              <a:t>Šio „PowerPoint“ mokymo metu jūs išmoksite:</a:t>
            </a:r>
          </a:p>
          <a:p>
            <a:pPr marL="285750" indent="-285750">
              <a:lnSpc>
                <a:spcPts val="2400"/>
              </a:lnSpc>
              <a:buFont typeface="Arial" panose="020B0604020202020204" pitchFamily="34" charset="0"/>
              <a:buChar char="•"/>
            </a:pPr>
            <a:r>
              <a:rPr lang="lt" sz="1800" b="0" i="0" strike="noStrike" cap="none" spc="0" baseline="0">
                <a:solidFill>
                  <a:srgbClr val="000000"/>
                </a:solidFill>
                <a:effectLst/>
                <a:latin typeface="Helvetica"/>
                <a:ea typeface="Helvetica"/>
                <a:cs typeface="Helvetica"/>
              </a:rPr>
              <a:t>kaip iki minimumo sumažinti žalingų įkvepiamojo kristalinio silicio dioksido (ĮKSD) dulkių poveikį atliekant techninės priežiūros, aptarnavimo ir remonto darbus;</a:t>
            </a:r>
          </a:p>
          <a:p>
            <a:pPr marL="285750" indent="-285750">
              <a:lnSpc>
                <a:spcPts val="2400"/>
              </a:lnSpc>
              <a:buFont typeface="Arial" panose="020B0604020202020204" pitchFamily="34" charset="0"/>
              <a:buChar char="•"/>
            </a:pPr>
            <a:r>
              <a:rPr lang="lt" sz="1800" b="0" i="0" strike="noStrike" cap="none" spc="0" baseline="0">
                <a:solidFill>
                  <a:srgbClr val="000000"/>
                </a:solidFill>
                <a:effectLst/>
                <a:latin typeface="Helvetica"/>
                <a:ea typeface="Helvetica"/>
                <a:cs typeface="Helvetica"/>
              </a:rPr>
              <a:t>papildomus pavojus darbo vietoje.</a:t>
            </a:r>
          </a:p>
          <a:p>
            <a:pPr marL="285750" indent="-285750">
              <a:lnSpc>
                <a:spcPts val="2400"/>
              </a:lnSpc>
              <a:buFont typeface="Arial" panose="020B0604020202020204" pitchFamily="34" charset="0"/>
              <a:buChar char="•"/>
            </a:pPr>
            <a:r>
              <a:rPr lang="lt" sz="1800" b="0" i="0" strike="noStrike" cap="none" spc="0" baseline="0">
                <a:solidFill>
                  <a:srgbClr val="FF0000"/>
                </a:solidFill>
                <a:effectLst/>
                <a:latin typeface="Helvetica"/>
                <a:ea typeface="Helvetica"/>
                <a:cs typeface="Helvetica"/>
              </a:rPr>
              <a:t>Vieta mokytojui įrašyti tekstą – jei pridėjote pasirinktinę skaidrę, įterpkite trumpą kontekstinės medžiagos apžvalgą.</a:t>
            </a:r>
          </a:p>
          <a:p>
            <a:pPr marL="285750" indent="-285750">
              <a:lnSpc>
                <a:spcPts val="2400"/>
              </a:lnSpc>
              <a:buFont typeface="Arial" panose="020B0604020202020204" pitchFamily="34" charset="0"/>
              <a:buChar char="•"/>
            </a:pPr>
            <a:endParaRPr lang="en-US" sz="1800"/>
          </a:p>
        </p:txBody>
      </p:sp>
      <p:pic>
        <p:nvPicPr>
          <p:cNvPr id="1027" name="Picture 3" descr="page1image1800773776">
            <a:extLst>
              <a:ext uri="{FF2B5EF4-FFF2-40B4-BE49-F238E27FC236}">
                <a16:creationId xmlns:a16="http://schemas.microsoft.com/office/drawing/2014/main" id="{F193EC80-B5EB-7840-8854-22197ACED089}"/>
              </a:ext>
            </a:extLst>
          </p:cNvPr>
          <p:cNvPicPr>
            <a:picLocks noChangeAspect="1" noChangeArrowheads="1"/>
          </p:cNvPicPr>
          <p:nvPr/>
        </p:nvPicPr>
        <p:blipFill>
          <a:blip r:embed="rId3">
            <a:extLst>
              <a:ext uri="{28A0092B-C50C-407E-A947-70E740481C1C}">
                <a14:useLocalDpi xmlns:a14="http://schemas.microsoft.com/office/drawing/2010/main"/>
              </a:ext>
            </a:extLst>
          </a:blip>
          <a:stretch>
            <a:fillRect/>
          </a:stretch>
        </p:blipFill>
        <p:spPr bwMode="auto">
          <a:xfrm>
            <a:off x="0" y="0"/>
            <a:ext cx="6858000" cy="2540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Placeholder 7">
            <a:extLst>
              <a:ext uri="{FF2B5EF4-FFF2-40B4-BE49-F238E27FC236}">
                <a16:creationId xmlns:a16="http://schemas.microsoft.com/office/drawing/2014/main" id="{E598D708-AE9F-F74E-B43E-1F73CD50AB5C}"/>
              </a:ext>
            </a:extLst>
          </p:cNvPr>
          <p:cNvPicPr>
            <a:picLocks noGrp="1" noChangeAspect="1"/>
          </p:cNvPicPr>
          <p:nvPr>
            <p:ph type="pic" sz="quarter" idx="12"/>
          </p:nvPr>
        </p:nvPicPr>
        <p:blipFill rotWithShape="1">
          <a:blip r:embed="rId4"/>
          <a:srcRect l="12757" r="15101"/>
          <a:stretch/>
        </p:blipFill>
        <p:spPr>
          <a:xfrm>
            <a:off x="7010400" y="1608138"/>
            <a:ext cx="4806950" cy="4437062"/>
          </a:xfrm>
          <a:prstGeom prst="rect">
            <a:avLst/>
          </a:prstGeom>
        </p:spPr>
      </p:pic>
    </p:spTree>
    <p:extLst>
      <p:ext uri="{BB962C8B-B14F-4D97-AF65-F5344CB8AC3E}">
        <p14:creationId xmlns:p14="http://schemas.microsoft.com/office/powerpoint/2010/main" val="1606046626"/>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a:xfrm>
            <a:off x="777244" y="1640901"/>
            <a:ext cx="4484341" cy="1043870"/>
          </a:xfrm>
        </p:spPr>
        <p:txBody>
          <a:bodyPr/>
          <a:lstStyle/>
          <a:p>
            <a:pPr>
              <a:lnSpc>
                <a:spcPct val="100000"/>
              </a:lnSpc>
            </a:pPr>
            <a:r>
              <a:rPr lang="lt" sz="2800" b="1" i="0" strike="noStrike" cap="none" spc="0" baseline="0">
                <a:solidFill>
                  <a:srgbClr val="F6A317"/>
                </a:solidFill>
                <a:effectLst/>
                <a:latin typeface="Helvetica"/>
                <a:ea typeface="Helvetica"/>
                <a:cs typeface="Helvetica"/>
              </a:rPr>
              <a:t>DULKIŲ KONTROLĖS METODAI</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a:xfrm>
            <a:off x="777243" y="2719864"/>
            <a:ext cx="4594857" cy="3682369"/>
          </a:xfrm>
        </p:spPr>
        <p:txBody>
          <a:bodyPr/>
          <a:lstStyle/>
          <a:p>
            <a:pPr>
              <a:lnSpc>
                <a:spcPts val="2400"/>
              </a:lnSpc>
            </a:pPr>
            <a:r>
              <a:rPr lang="lt" sz="1800" b="0" i="0" strike="noStrike" cap="none" spc="0" baseline="0">
                <a:solidFill>
                  <a:srgbClr val="000000"/>
                </a:solidFill>
                <a:effectLst/>
                <a:latin typeface="Helvetica"/>
                <a:ea typeface="Helvetica"/>
                <a:cs typeface="Helvetica"/>
              </a:rPr>
              <a:t>Techninės priežiūros, aptarnavimo ir remonto darbus palengvina tinkama higiena ir patalpų priežiūra, kurios yra vienas iš penkių pagrindinių dulkių kontrolės metodų.</a:t>
            </a:r>
          </a:p>
        </p:txBody>
      </p:sp>
      <p:pic>
        <p:nvPicPr>
          <p:cNvPr id="22" name="Picture 21" descr="A screenshot of a cell phone&#10;&#10;Description automatically generated">
            <a:extLst>
              <a:ext uri="{FF2B5EF4-FFF2-40B4-BE49-F238E27FC236}">
                <a16:creationId xmlns:a16="http://schemas.microsoft.com/office/drawing/2014/main" id="{392BF60B-4F8B-D041-983A-8F7FA03DEA08}"/>
              </a:ext>
            </a:extLst>
          </p:cNvPr>
          <p:cNvPicPr>
            <a:picLocks noChangeAspect="1"/>
          </p:cNvPicPr>
          <p:nvPr/>
        </p:nvPicPr>
        <p:blipFill>
          <a:blip r:embed="rId3"/>
          <a:srcRect l="6858" t="62670" r="77165" b="13177"/>
          <a:stretch>
            <a:fillRect/>
          </a:stretch>
        </p:blipFill>
        <p:spPr>
          <a:xfrm>
            <a:off x="8647437" y="3170865"/>
            <a:ext cx="1073251" cy="1043870"/>
          </a:xfrm>
          <a:prstGeom prst="rect">
            <a:avLst/>
          </a:prstGeom>
        </p:spPr>
      </p:pic>
      <p:pic>
        <p:nvPicPr>
          <p:cNvPr id="23" name="Picture 22" descr="A screenshot of a cell phone&#10;&#10;Description automatically generated">
            <a:extLst>
              <a:ext uri="{FF2B5EF4-FFF2-40B4-BE49-F238E27FC236}">
                <a16:creationId xmlns:a16="http://schemas.microsoft.com/office/drawing/2014/main" id="{36F96ADB-D417-1A4D-A2FA-4797E585D355}"/>
              </a:ext>
            </a:extLst>
          </p:cNvPr>
          <p:cNvPicPr>
            <a:picLocks noChangeAspect="1"/>
          </p:cNvPicPr>
          <p:nvPr/>
        </p:nvPicPr>
        <p:blipFill>
          <a:blip r:embed="rId3"/>
          <a:srcRect l="32512" t="34616" r="51513" b="40760"/>
          <a:stretch>
            <a:fillRect/>
          </a:stretch>
        </p:blipFill>
        <p:spPr>
          <a:xfrm>
            <a:off x="8647438" y="1640901"/>
            <a:ext cx="1073250" cy="1064204"/>
          </a:xfrm>
          <a:prstGeom prst="rect">
            <a:avLst/>
          </a:prstGeom>
        </p:spPr>
      </p:pic>
      <p:pic>
        <p:nvPicPr>
          <p:cNvPr id="24" name="Picture 23" descr="A screenshot of a cell phone&#10;&#10;Description automatically generated">
            <a:extLst>
              <a:ext uri="{FF2B5EF4-FFF2-40B4-BE49-F238E27FC236}">
                <a16:creationId xmlns:a16="http://schemas.microsoft.com/office/drawing/2014/main" id="{2CFEF042-1FE5-674D-8A12-9FB735588EC6}"/>
              </a:ext>
            </a:extLst>
          </p:cNvPr>
          <p:cNvPicPr>
            <a:picLocks noChangeAspect="1"/>
          </p:cNvPicPr>
          <p:nvPr/>
        </p:nvPicPr>
        <p:blipFill>
          <a:blip r:embed="rId3"/>
          <a:srcRect l="7057" t="9146" r="76967" b="66230"/>
          <a:stretch>
            <a:fillRect/>
          </a:stretch>
        </p:blipFill>
        <p:spPr>
          <a:xfrm>
            <a:off x="5383925" y="3394767"/>
            <a:ext cx="1073250" cy="1064204"/>
          </a:xfrm>
          <a:prstGeom prst="rect">
            <a:avLst/>
          </a:prstGeom>
        </p:spPr>
      </p:pic>
      <p:pic>
        <p:nvPicPr>
          <p:cNvPr id="25" name="Picture 24" descr="A screenshot of a cell phone&#10;&#10;Description automatically generated">
            <a:extLst>
              <a:ext uri="{FF2B5EF4-FFF2-40B4-BE49-F238E27FC236}">
                <a16:creationId xmlns:a16="http://schemas.microsoft.com/office/drawing/2014/main" id="{1F07057F-8ABA-4147-A0E5-F9030C0DD712}"/>
              </a:ext>
            </a:extLst>
          </p:cNvPr>
          <p:cNvPicPr>
            <a:picLocks noChangeAspect="1"/>
          </p:cNvPicPr>
          <p:nvPr/>
        </p:nvPicPr>
        <p:blipFill>
          <a:blip r:embed="rId3">
            <a:alphaModFix/>
          </a:blip>
          <a:srcRect l="57729" t="62602" r="26295" b="13245"/>
          <a:stretch>
            <a:fillRect/>
          </a:stretch>
        </p:blipFill>
        <p:spPr>
          <a:xfrm>
            <a:off x="5383925" y="1679231"/>
            <a:ext cx="1073250" cy="1043870"/>
          </a:xfrm>
          <a:prstGeom prst="rect">
            <a:avLst/>
          </a:prstGeom>
        </p:spPr>
      </p:pic>
      <p:pic>
        <p:nvPicPr>
          <p:cNvPr id="26" name="Picture 25" descr="A screenshot of a cell phone&#10;&#10;Description automatically generated">
            <a:extLst>
              <a:ext uri="{FF2B5EF4-FFF2-40B4-BE49-F238E27FC236}">
                <a16:creationId xmlns:a16="http://schemas.microsoft.com/office/drawing/2014/main" id="{68EF1F2E-C6A3-7045-AC38-2F66C12102E6}"/>
              </a:ext>
            </a:extLst>
          </p:cNvPr>
          <p:cNvPicPr>
            <a:picLocks noChangeAspect="1"/>
          </p:cNvPicPr>
          <p:nvPr/>
        </p:nvPicPr>
        <p:blipFill>
          <a:blip r:embed="rId3"/>
          <a:srcRect l="58184" t="9878" r="26749" b="66739"/>
          <a:stretch>
            <a:fillRect/>
          </a:stretch>
        </p:blipFill>
        <p:spPr>
          <a:xfrm>
            <a:off x="5444986" y="4852473"/>
            <a:ext cx="1012189" cy="1010607"/>
          </a:xfrm>
          <a:prstGeom prst="rect">
            <a:avLst/>
          </a:prstGeom>
        </p:spPr>
      </p:pic>
      <p:sp>
        <p:nvSpPr>
          <p:cNvPr id="27" name="TextBox 26">
            <a:extLst>
              <a:ext uri="{FF2B5EF4-FFF2-40B4-BE49-F238E27FC236}">
                <a16:creationId xmlns:a16="http://schemas.microsoft.com/office/drawing/2014/main" id="{CC5133B2-26CC-B948-914C-17AADA88EE2C}"/>
              </a:ext>
            </a:extLst>
          </p:cNvPr>
          <p:cNvSpPr txBox="1"/>
          <p:nvPr/>
        </p:nvSpPr>
        <p:spPr>
          <a:xfrm>
            <a:off x="6579514" y="1702138"/>
            <a:ext cx="2134063" cy="1823002"/>
          </a:xfrm>
          <a:prstGeom prst="rect">
            <a:avLst/>
          </a:prstGeom>
          <a:noFill/>
        </p:spPr>
        <p:txBody>
          <a:bodyPr wrap="square" rtlCol="0">
            <a:spAutoFit/>
          </a:bodyPr>
          <a:lstStyle/>
          <a:p>
            <a:pPr>
              <a:spcAft>
                <a:spcPts val="300"/>
              </a:spcAft>
            </a:pPr>
            <a:r>
              <a:rPr lang="lt" sz="1050" b="1" i="0" strike="noStrike" cap="none" spc="50" baseline="0">
                <a:solidFill>
                  <a:srgbClr val="EF9A2E"/>
                </a:solidFill>
                <a:effectLst/>
                <a:latin typeface="Futura Medium"/>
                <a:ea typeface="Futura Medium"/>
                <a:cs typeface="Futura Medium"/>
              </a:rPr>
              <a:t>TINKAMA HIGIENA IR PATALPŲ PRIEŽIŪRA</a:t>
            </a:r>
          </a:p>
          <a:p>
            <a:r>
              <a:rPr lang="lt" sz="1200" b="0" i="0" strike="noStrike" cap="none" spc="0" baseline="0">
                <a:solidFill>
                  <a:srgbClr val="000000"/>
                </a:solidFill>
                <a:effectLst/>
                <a:latin typeface="Calibri"/>
                <a:ea typeface="Calibri"/>
                <a:cs typeface="Calibri"/>
              </a:rPr>
              <a:t>Plaunant darbo drabužius ir susiurbiant procesų metu atsiradusias dulkes užkertamas kelias jų kaupimuisi per laiką – švari darbo vieta yra saugi darbo vieta</a:t>
            </a:r>
          </a:p>
          <a:p>
            <a:endParaRPr lang="en-US"/>
          </a:p>
        </p:txBody>
      </p:sp>
      <p:sp>
        <p:nvSpPr>
          <p:cNvPr id="28" name="TextBox 27">
            <a:extLst>
              <a:ext uri="{FF2B5EF4-FFF2-40B4-BE49-F238E27FC236}">
                <a16:creationId xmlns:a16="http://schemas.microsoft.com/office/drawing/2014/main" id="{D4C963E3-A9CF-9543-B08F-381C8F95D59A}"/>
              </a:ext>
            </a:extLst>
          </p:cNvPr>
          <p:cNvSpPr txBox="1"/>
          <p:nvPr/>
        </p:nvSpPr>
        <p:spPr>
          <a:xfrm>
            <a:off x="6579514" y="3394767"/>
            <a:ext cx="2134063" cy="1334834"/>
          </a:xfrm>
          <a:prstGeom prst="rect">
            <a:avLst/>
          </a:prstGeom>
          <a:noFill/>
        </p:spPr>
        <p:txBody>
          <a:bodyPr wrap="square" rtlCol="0">
            <a:spAutoFit/>
          </a:bodyPr>
          <a:lstStyle/>
          <a:p>
            <a:pPr>
              <a:spcAft>
                <a:spcPts val="300"/>
              </a:spcAft>
            </a:pPr>
            <a:r>
              <a:rPr lang="lt" sz="1050" b="1" i="0" strike="noStrike" cap="none" spc="50" baseline="0">
                <a:solidFill>
                  <a:srgbClr val="EF9A2E"/>
                </a:solidFill>
                <a:effectLst/>
                <a:latin typeface="Futura Medium"/>
                <a:ea typeface="Futura Medium"/>
                <a:cs typeface="Futura Medium"/>
              </a:rPr>
              <a:t>ATITVĖRIMAS</a:t>
            </a:r>
          </a:p>
          <a:p>
            <a:pPr>
              <a:spcAft>
                <a:spcPts val="300"/>
              </a:spcAft>
            </a:pPr>
            <a:r>
              <a:rPr lang="lt" sz="1200" b="0" i="0" strike="noStrike" cap="none" spc="0" baseline="0">
                <a:solidFill>
                  <a:srgbClr val="000000"/>
                </a:solidFill>
                <a:effectLst/>
                <a:latin typeface="Calibri"/>
                <a:ea typeface="Calibri"/>
                <a:cs typeface="Calibri"/>
              </a:rPr>
              <a:t>Procesus, kurių metu susidaro ĮKSD dulkės, vykdant uždaroje aplinkoje išvengiama dulkių poveikio</a:t>
            </a:r>
          </a:p>
          <a:p>
            <a:pPr>
              <a:spcAft>
                <a:spcPts val="300"/>
              </a:spcAft>
            </a:pPr>
            <a:endParaRPr lang="en-US"/>
          </a:p>
        </p:txBody>
      </p:sp>
      <p:sp>
        <p:nvSpPr>
          <p:cNvPr id="29" name="TextBox 28">
            <a:extLst>
              <a:ext uri="{FF2B5EF4-FFF2-40B4-BE49-F238E27FC236}">
                <a16:creationId xmlns:a16="http://schemas.microsoft.com/office/drawing/2014/main" id="{9B6CC14D-78F9-7A4D-ABC3-60AA33C7D016}"/>
              </a:ext>
            </a:extLst>
          </p:cNvPr>
          <p:cNvSpPr txBox="1"/>
          <p:nvPr/>
        </p:nvSpPr>
        <p:spPr>
          <a:xfrm>
            <a:off x="6579515" y="4852474"/>
            <a:ext cx="2134063" cy="1334834"/>
          </a:xfrm>
          <a:prstGeom prst="rect">
            <a:avLst/>
          </a:prstGeom>
          <a:noFill/>
        </p:spPr>
        <p:txBody>
          <a:bodyPr wrap="square" rtlCol="0">
            <a:spAutoFit/>
          </a:bodyPr>
          <a:lstStyle/>
          <a:p>
            <a:pPr>
              <a:spcAft>
                <a:spcPts val="300"/>
              </a:spcAft>
            </a:pPr>
            <a:r>
              <a:rPr lang="lt" sz="1050" b="1" i="0" strike="noStrike" cap="none" spc="50" baseline="0">
                <a:solidFill>
                  <a:srgbClr val="EF9A2E"/>
                </a:solidFill>
                <a:effectLst/>
                <a:latin typeface="Futura Medium"/>
                <a:ea typeface="Futura Medium"/>
                <a:cs typeface="Futura Medium"/>
              </a:rPr>
              <a:t>IŠTRAUKIMAS / VĖDINIMAS</a:t>
            </a:r>
          </a:p>
          <a:p>
            <a:pPr>
              <a:spcAft>
                <a:spcPts val="300"/>
              </a:spcAft>
            </a:pPr>
            <a:r>
              <a:rPr lang="lt" sz="1200" b="0" i="0" strike="noStrike" cap="none" spc="0" baseline="0">
                <a:solidFill>
                  <a:srgbClr val="000000"/>
                </a:solidFill>
                <a:effectLst/>
                <a:latin typeface="Calibri"/>
                <a:ea typeface="Calibri"/>
                <a:cs typeface="Calibri"/>
              </a:rPr>
              <a:t>ĮKSD surinkimas atsiradimo vietoje, kol mums nepasireiškė jo poveikis, ir užteršto oro pakeitimas švariu.</a:t>
            </a:r>
          </a:p>
          <a:p>
            <a:endParaRPr lang="en-US"/>
          </a:p>
        </p:txBody>
      </p:sp>
      <p:sp>
        <p:nvSpPr>
          <p:cNvPr id="30" name="TextBox 29">
            <a:extLst>
              <a:ext uri="{FF2B5EF4-FFF2-40B4-BE49-F238E27FC236}">
                <a16:creationId xmlns:a16="http://schemas.microsoft.com/office/drawing/2014/main" id="{AF9784E2-9AB4-1249-B272-3DE93AC59001}"/>
              </a:ext>
            </a:extLst>
          </p:cNvPr>
          <p:cNvSpPr txBox="1"/>
          <p:nvPr/>
        </p:nvSpPr>
        <p:spPr>
          <a:xfrm>
            <a:off x="9787266" y="3131929"/>
            <a:ext cx="2134062" cy="1479758"/>
          </a:xfrm>
          <a:prstGeom prst="rect">
            <a:avLst/>
          </a:prstGeom>
          <a:noFill/>
        </p:spPr>
        <p:txBody>
          <a:bodyPr wrap="square" rtlCol="0">
            <a:spAutoFit/>
          </a:bodyPr>
          <a:lstStyle/>
          <a:p>
            <a:pPr>
              <a:spcAft>
                <a:spcPts val="300"/>
              </a:spcAft>
            </a:pPr>
            <a:r>
              <a:rPr lang="lt" sz="1050" b="1" i="0" strike="noStrike" cap="none" spc="50" baseline="0">
                <a:solidFill>
                  <a:srgbClr val="EF9A2E"/>
                </a:solidFill>
                <a:effectLst/>
                <a:latin typeface="Futura Medium"/>
                <a:ea typeface="Futura Medium"/>
                <a:cs typeface="Futura Medium"/>
              </a:rPr>
              <a:t>APSAUGOS PRIEMONĖS</a:t>
            </a:r>
          </a:p>
          <a:p>
            <a:r>
              <a:rPr lang="lt" sz="1200" b="0" i="0" strike="noStrike" cap="none" spc="0" baseline="0">
                <a:solidFill>
                  <a:srgbClr val="000000"/>
                </a:solidFill>
                <a:effectLst/>
                <a:latin typeface="Calibri"/>
                <a:ea typeface="Calibri"/>
                <a:cs typeface="Calibri"/>
              </a:rPr>
              <a:t>AAP (pvz., veido kaukės) apsaugo darbuotojus nuo dulkių, kai visų kitų valdymo priemonių nepakanka poveikio rizikai kontroliuoti.</a:t>
            </a:r>
          </a:p>
          <a:p>
            <a:endParaRPr lang="en-US"/>
          </a:p>
        </p:txBody>
      </p:sp>
      <p:sp>
        <p:nvSpPr>
          <p:cNvPr id="31" name="TextBox 30">
            <a:extLst>
              <a:ext uri="{FF2B5EF4-FFF2-40B4-BE49-F238E27FC236}">
                <a16:creationId xmlns:a16="http://schemas.microsoft.com/office/drawing/2014/main" id="{EF2AB30E-081B-2948-B263-EE0008671187}"/>
              </a:ext>
            </a:extLst>
          </p:cNvPr>
          <p:cNvSpPr txBox="1"/>
          <p:nvPr/>
        </p:nvSpPr>
        <p:spPr>
          <a:xfrm>
            <a:off x="9787266" y="1679231"/>
            <a:ext cx="2134062" cy="1151771"/>
          </a:xfrm>
          <a:prstGeom prst="rect">
            <a:avLst/>
          </a:prstGeom>
          <a:noFill/>
        </p:spPr>
        <p:txBody>
          <a:bodyPr wrap="square" rtlCol="0">
            <a:spAutoFit/>
          </a:bodyPr>
          <a:lstStyle/>
          <a:p>
            <a:pPr>
              <a:spcAft>
                <a:spcPts val="300"/>
              </a:spcAft>
            </a:pPr>
            <a:r>
              <a:rPr lang="lt" sz="1050" b="1" i="0" strike="noStrike" cap="none" spc="50" baseline="0">
                <a:solidFill>
                  <a:srgbClr val="EF9A2E"/>
                </a:solidFill>
                <a:effectLst/>
                <a:latin typeface="Futura Medium"/>
                <a:ea typeface="Futura Medium"/>
                <a:cs typeface="Futura Medium"/>
              </a:rPr>
              <a:t>VANDUO</a:t>
            </a:r>
          </a:p>
          <a:p>
            <a:pPr>
              <a:spcAft>
                <a:spcPts val="300"/>
              </a:spcAft>
            </a:pPr>
            <a:r>
              <a:rPr lang="lt" sz="1200" b="0" i="0" strike="noStrike" cap="none" spc="0" baseline="0">
                <a:solidFill>
                  <a:srgbClr val="000000"/>
                </a:solidFill>
                <a:effectLst/>
                <a:latin typeface="Calibri"/>
                <a:ea typeface="Calibri"/>
                <a:cs typeface="Calibri"/>
              </a:rPr>
              <a:t>Renkantis drėgnus procesus dulkės negali patekti į orą, nes daleles sulaiko vanduo.</a:t>
            </a:r>
          </a:p>
          <a:p>
            <a:pPr>
              <a:spcAft>
                <a:spcPts val="300"/>
              </a:spcAft>
            </a:pPr>
            <a:endParaRPr lang="en-US"/>
          </a:p>
        </p:txBody>
      </p:sp>
    </p:spTree>
    <p:extLst>
      <p:ext uri="{BB962C8B-B14F-4D97-AF65-F5344CB8AC3E}">
        <p14:creationId xmlns:p14="http://schemas.microsoft.com/office/powerpoint/2010/main" val="232212885"/>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a:xfrm>
            <a:off x="777245" y="1616076"/>
            <a:ext cx="5453623" cy="850900"/>
          </a:xfrm>
        </p:spPr>
        <p:txBody>
          <a:bodyPr/>
          <a:lstStyle/>
          <a:p>
            <a:pPr>
              <a:lnSpc>
                <a:spcPct val="100000"/>
              </a:lnSpc>
            </a:pPr>
            <a:r>
              <a:rPr lang="lt" sz="2800" b="1" i="0" strike="noStrike" cap="none" spc="0" baseline="0">
                <a:solidFill>
                  <a:srgbClr val="F6A317"/>
                </a:solidFill>
                <a:effectLst/>
                <a:latin typeface="Helvetica"/>
                <a:ea typeface="Helvetica"/>
                <a:cs typeface="Helvetica"/>
              </a:rPr>
              <a:t>TOKIOS VEIKLOS KELIAMI PAVOJAI</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4" y="2677432"/>
            <a:ext cx="5453624" cy="2938988"/>
          </a:xfrm>
        </p:spPr>
        <p:txBody>
          <a:bodyPr anchor="t"/>
          <a:lstStyle/>
          <a:p>
            <a:pPr marL="342900" indent="-342900">
              <a:lnSpc>
                <a:spcPts val="2400"/>
              </a:lnSpc>
              <a:buFont typeface="Arial" panose="020B0604020202020204" pitchFamily="34" charset="0"/>
              <a:buChar char="•"/>
            </a:pPr>
            <a:r>
              <a:rPr lang="lt" sz="1800" b="0" i="0" strike="noStrike" cap="none" spc="0" baseline="0">
                <a:solidFill>
                  <a:srgbClr val="000000"/>
                </a:solidFill>
                <a:effectLst/>
                <a:latin typeface="Helvetica"/>
                <a:ea typeface="Helvetica"/>
                <a:cs typeface="Helvetica"/>
              </a:rPr>
              <a:t>Tokia veikla gali kelti daug dulkių.</a:t>
            </a:r>
          </a:p>
          <a:p>
            <a:pPr marL="342900" indent="-342900">
              <a:lnSpc>
                <a:spcPts val="2400"/>
              </a:lnSpc>
              <a:buFont typeface="Arial" panose="020B0604020202020204" pitchFamily="34" charset="0"/>
              <a:buChar char="•"/>
            </a:pPr>
            <a:r>
              <a:rPr lang="lt" sz="1800" b="0" i="0" strike="noStrike" cap="none" spc="0" baseline="0">
                <a:solidFill>
                  <a:srgbClr val="000000"/>
                </a:solidFill>
                <a:effectLst/>
                <a:latin typeface="Helvetica"/>
                <a:ea typeface="Helvetica"/>
                <a:cs typeface="Helvetica"/>
              </a:rPr>
              <a:t>Ilgalaikis didelio kiekio ĮKSD poveikis gali sukelti neįgalumą sukeliančią plaučių ligą.</a:t>
            </a:r>
          </a:p>
          <a:p>
            <a:pPr>
              <a:lnSpc>
                <a:spcPts val="2400"/>
              </a:lnSpc>
            </a:pPr>
            <a:r>
              <a:rPr lang="lt" sz="1800" b="0" i="0" strike="noStrike" cap="none" spc="0" baseline="0">
                <a:solidFill>
                  <a:srgbClr val="000000"/>
                </a:solidFill>
                <a:effectLst/>
                <a:latin typeface="Helvetica"/>
                <a:ea typeface="Helvetica"/>
                <a:cs typeface="Helvetica"/>
              </a:rPr>
              <a:t>Svarbu, kad kiekvieną dieną apsisaugotume nuo šių ore esančių dulkių poveikio. </a:t>
            </a:r>
          </a:p>
          <a:p>
            <a:pPr>
              <a:lnSpc>
                <a:spcPts val="2400"/>
              </a:lnSpc>
            </a:pPr>
            <a:r>
              <a:rPr lang="lt" sz="1800" b="0" i="0" strike="noStrike" cap="none" spc="0" baseline="0">
                <a:solidFill>
                  <a:srgbClr val="000000"/>
                </a:solidFill>
                <a:effectLst/>
                <a:latin typeface="Helvetica"/>
                <a:ea typeface="Helvetica"/>
                <a:cs typeface="Helvetica"/>
              </a:rPr>
              <a:t>Vadovaudamiesi gerąją patirtimi šiandien apsaugosite savo sveikatą rytoj.</a:t>
            </a:r>
          </a:p>
          <a:p>
            <a:pPr>
              <a:lnSpc>
                <a:spcPts val="2400"/>
              </a:lnSpc>
            </a:pPr>
            <a:r>
              <a:rPr lang="lt" sz="1800" b="0" i="0" strike="noStrike" cap="none" spc="0" baseline="0">
                <a:solidFill>
                  <a:srgbClr val="000000"/>
                </a:solidFill>
                <a:effectLst/>
                <a:latin typeface="Helvetica"/>
                <a:ea typeface="Helvetica"/>
                <a:cs typeface="Helvetica"/>
              </a:rPr>
              <a:t>Ką planuojate veikti išėję į pensiją?</a:t>
            </a:r>
          </a:p>
        </p:txBody>
      </p:sp>
      <p:pic>
        <p:nvPicPr>
          <p:cNvPr id="7" name="Picture Placeholder 6" descr="A picture containing a sick person in bed.">
            <a:extLst>
              <a:ext uri="{FF2B5EF4-FFF2-40B4-BE49-F238E27FC236}">
                <a16:creationId xmlns:a16="http://schemas.microsoft.com/office/drawing/2014/main" id="{A754756E-DF66-1845-AC99-E6DF716A9054}"/>
              </a:ext>
            </a:extLst>
          </p:cNvPr>
          <p:cNvPicPr>
            <a:picLocks noChangeAspect="1"/>
          </p:cNvPicPr>
          <p:nvPr/>
        </p:nvPicPr>
        <p:blipFill>
          <a:blip r:embed="rId3" cstate="print">
            <a:extLst>
              <a:ext uri="{28A0092B-C50C-407E-A947-70E740481C1C}">
                <a14:useLocalDpi xmlns:a14="http://schemas.microsoft.com/office/drawing/2010/main"/>
              </a:ext>
            </a:extLst>
          </a:blip>
          <a:srcRect l="8011" t="31627" r="13491" b="1053"/>
          <a:stretch>
            <a:fillRect/>
          </a:stretch>
        </p:blipFill>
        <p:spPr>
          <a:xfrm>
            <a:off x="7252479" y="1742972"/>
            <a:ext cx="3548990" cy="2029091"/>
          </a:xfrm>
          <a:prstGeom prst="rect">
            <a:avLst/>
          </a:prstGeom>
        </p:spPr>
      </p:pic>
      <p:pic>
        <p:nvPicPr>
          <p:cNvPr id="8" name="Picture 7" descr="An old man riding a wave on a surfboard in the ocean.">
            <a:extLst>
              <a:ext uri="{FF2B5EF4-FFF2-40B4-BE49-F238E27FC236}">
                <a16:creationId xmlns:a16="http://schemas.microsoft.com/office/drawing/2014/main" id="{229E5784-BF93-2C48-9EF5-254842ADC57E}"/>
              </a:ext>
            </a:extLst>
          </p:cNvPr>
          <p:cNvPicPr>
            <a:picLocks noChangeAspect="1"/>
          </p:cNvPicPr>
          <p:nvPr/>
        </p:nvPicPr>
        <p:blipFill>
          <a:blip r:embed="rId4" cstate="print">
            <a:extLst>
              <a:ext uri="{28A0092B-C50C-407E-A947-70E740481C1C}">
                <a14:useLocalDpi xmlns:a14="http://schemas.microsoft.com/office/drawing/2010/main"/>
              </a:ext>
            </a:extLst>
          </a:blip>
          <a:srcRect l="30771" t="34278" r="13784" b="18172"/>
          <a:stretch>
            <a:fillRect/>
          </a:stretch>
        </p:blipFill>
        <p:spPr>
          <a:xfrm>
            <a:off x="7255341" y="3976608"/>
            <a:ext cx="3606232" cy="2061818"/>
          </a:xfrm>
          <a:prstGeom prst="rect">
            <a:avLst/>
          </a:prstGeom>
        </p:spPr>
      </p:pic>
    </p:spTree>
    <p:extLst>
      <p:ext uri="{BB962C8B-B14F-4D97-AF65-F5344CB8AC3E}">
        <p14:creationId xmlns:p14="http://schemas.microsoft.com/office/powerpoint/2010/main" val="1277173191"/>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p:txBody>
          <a:bodyPr/>
          <a:lstStyle/>
          <a:p>
            <a:pPr>
              <a:lnSpc>
                <a:spcPct val="100000"/>
              </a:lnSpc>
            </a:pPr>
            <a:r>
              <a:rPr lang="lt" sz="2800" b="1" i="0" strike="noStrike" cap="none" spc="0" baseline="0">
                <a:solidFill>
                  <a:srgbClr val="F6A317"/>
                </a:solidFill>
                <a:effectLst/>
                <a:latin typeface="Helvetica"/>
                <a:ea typeface="Helvetica"/>
                <a:cs typeface="Helvetica"/>
              </a:rPr>
              <a:t>TECHNINĖS PRIEŽIŪROS, APTARNAVIMO IR REMONTO DARBŲ RŪŠYS</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3" y="3166876"/>
            <a:ext cx="5453624" cy="3236757"/>
          </a:xfrm>
        </p:spPr>
        <p:txBody>
          <a:bodyPr/>
          <a:lstStyle/>
          <a:p>
            <a:pPr marL="285750" indent="-285750">
              <a:lnSpc>
                <a:spcPts val="2400"/>
              </a:lnSpc>
              <a:buFont typeface="Arial" panose="020B0604020202020204" pitchFamily="34" charset="0"/>
              <a:buChar char="•"/>
            </a:pPr>
            <a:r>
              <a:rPr lang="lt" sz="1800" b="0" i="0" strike="noStrike" cap="none" spc="0" baseline="0">
                <a:solidFill>
                  <a:srgbClr val="000000"/>
                </a:solidFill>
                <a:effectLst/>
                <a:latin typeface="Helvetica"/>
                <a:ea typeface="Helvetica"/>
                <a:cs typeface="Helvetica"/>
              </a:rPr>
              <a:t>Kasdienė planinė profilaktinė techninė priežiūra, aptarnavimo ir remonto darbai</a:t>
            </a:r>
          </a:p>
          <a:p>
            <a:pPr marL="285750" indent="-285750">
              <a:lnSpc>
                <a:spcPts val="2400"/>
              </a:lnSpc>
              <a:buFont typeface="Arial" panose="020B0604020202020204" pitchFamily="34" charset="0"/>
              <a:buChar char="•"/>
            </a:pPr>
            <a:r>
              <a:rPr lang="lt" sz="1800" b="0" i="0" strike="noStrike" cap="none" spc="0" baseline="0">
                <a:solidFill>
                  <a:srgbClr val="000000"/>
                </a:solidFill>
                <a:effectLst/>
                <a:latin typeface="Helvetica"/>
                <a:ea typeface="Helvetica"/>
                <a:cs typeface="Helvetica"/>
              </a:rPr>
              <a:t>Reguliari planinė profilaktinė techninė priežiūra, aptarnavimo ir remonto darbai</a:t>
            </a:r>
          </a:p>
          <a:p>
            <a:pPr marL="285750" indent="-285750">
              <a:lnSpc>
                <a:spcPts val="2400"/>
              </a:lnSpc>
              <a:buFont typeface="Arial" panose="020B0604020202020204" pitchFamily="34" charset="0"/>
              <a:buChar char="•"/>
            </a:pPr>
            <a:r>
              <a:rPr lang="lt" sz="1800" b="0" i="0" strike="noStrike" cap="none" spc="0" baseline="0">
                <a:solidFill>
                  <a:srgbClr val="000000"/>
                </a:solidFill>
                <a:effectLst/>
                <a:latin typeface="Helvetica"/>
                <a:ea typeface="Helvetica"/>
                <a:cs typeface="Helvetica"/>
              </a:rPr>
              <a:t>Gedimai ir skubūs atvejai</a:t>
            </a:r>
          </a:p>
          <a:p>
            <a:pPr>
              <a:lnSpc>
                <a:spcPts val="2400"/>
              </a:lnSpc>
            </a:pPr>
            <a:endParaRPr lang="en-US" sz="1800">
              <a:solidFill>
                <a:schemeClr val="bg1">
                  <a:lumMod val="65000"/>
                </a:schemeClr>
              </a:solidFill>
            </a:endParaRPr>
          </a:p>
          <a:p>
            <a:pPr>
              <a:lnSpc>
                <a:spcPts val="2400"/>
              </a:lnSpc>
            </a:pPr>
            <a:r>
              <a:rPr lang="lt" sz="1800" b="0" i="0" strike="noStrike" cap="none" spc="0" baseline="0">
                <a:solidFill>
                  <a:srgbClr val="A6A6A6"/>
                </a:solidFill>
                <a:effectLst/>
                <a:latin typeface="Helvetica"/>
                <a:ea typeface="Helvetica"/>
                <a:cs typeface="Helvetica"/>
              </a:rPr>
              <a:t>    (Šis sąrašas nėra baigtinis).</a:t>
            </a:r>
          </a:p>
          <a:p>
            <a:pPr>
              <a:lnSpc>
                <a:spcPts val="2400"/>
              </a:lnSpc>
            </a:pPr>
            <a:endParaRPr lang="en-US" sz="1800"/>
          </a:p>
        </p:txBody>
      </p:sp>
      <p:pic>
        <p:nvPicPr>
          <p:cNvPr id="1027" name="Picture 3" descr="page1image1800773776">
            <a:extLst>
              <a:ext uri="{FF2B5EF4-FFF2-40B4-BE49-F238E27FC236}">
                <a16:creationId xmlns:a16="http://schemas.microsoft.com/office/drawing/2014/main" id="{F193EC80-B5EB-7840-8854-22197ACED089}"/>
              </a:ext>
            </a:extLst>
          </p:cNvPr>
          <p:cNvPicPr>
            <a:picLocks noChangeAspect="1" noChangeArrowheads="1"/>
          </p:cNvPicPr>
          <p:nvPr/>
        </p:nvPicPr>
        <p:blipFill>
          <a:blip r:embed="rId3">
            <a:extLst>
              <a:ext uri="{28A0092B-C50C-407E-A947-70E740481C1C}">
                <a14:useLocalDpi xmlns:a14="http://schemas.microsoft.com/office/drawing/2010/main"/>
              </a:ext>
            </a:extLst>
          </a:blip>
          <a:stretch>
            <a:fillRect/>
          </a:stretch>
        </p:blipFill>
        <p:spPr bwMode="auto">
          <a:xfrm>
            <a:off x="0" y="0"/>
            <a:ext cx="6858000" cy="2540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Placeholder 5">
            <a:extLst>
              <a:ext uri="{FF2B5EF4-FFF2-40B4-BE49-F238E27FC236}">
                <a16:creationId xmlns:a16="http://schemas.microsoft.com/office/drawing/2014/main" id="{3E211259-1BED-6143-BCD2-AD222D26CAE0}"/>
              </a:ext>
            </a:extLst>
          </p:cNvPr>
          <p:cNvPicPr>
            <a:picLocks noGrp="1" noChangeAspect="1"/>
          </p:cNvPicPr>
          <p:nvPr>
            <p:ph type="pic" sz="quarter" idx="12"/>
          </p:nvPr>
        </p:nvPicPr>
        <p:blipFill>
          <a:blip r:embed="rId4" cstate="print">
            <a:extLst>
              <a:ext uri="{28A0092B-C50C-407E-A947-70E740481C1C}">
                <a14:useLocalDpi xmlns:a14="http://schemas.microsoft.com/office/drawing/2010/main"/>
              </a:ext>
            </a:extLst>
          </a:blip>
          <a:srcRect l="22467" t="-738" r="-12" b="738"/>
          <a:stretch>
            <a:fillRect/>
          </a:stretch>
        </p:blipFill>
        <p:spPr>
          <a:xfrm>
            <a:off x="6592888" y="1608138"/>
            <a:ext cx="5224462" cy="4437062"/>
          </a:xfrm>
          <a:prstGeom prst="rect">
            <a:avLst/>
          </a:prstGeom>
        </p:spPr>
      </p:pic>
    </p:spTree>
    <p:extLst>
      <p:ext uri="{BB962C8B-B14F-4D97-AF65-F5344CB8AC3E}">
        <p14:creationId xmlns:p14="http://schemas.microsoft.com/office/powerpoint/2010/main" val="1653469592"/>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a:xfrm>
            <a:off x="777244" y="1640901"/>
            <a:ext cx="5936072" cy="850900"/>
          </a:xfrm>
        </p:spPr>
        <p:txBody>
          <a:bodyPr/>
          <a:lstStyle/>
          <a:p>
            <a:pPr>
              <a:lnSpc>
                <a:spcPct val="100000"/>
              </a:lnSpc>
            </a:pPr>
            <a:r>
              <a:rPr lang="lt" sz="2800" b="1" i="0" strike="noStrike" cap="none" spc="0" baseline="0">
                <a:solidFill>
                  <a:srgbClr val="F6A317"/>
                </a:solidFill>
                <a:effectLst/>
                <a:latin typeface="Helvetica"/>
                <a:ea typeface="Helvetica"/>
                <a:cs typeface="Helvetica"/>
              </a:rPr>
              <a:t>APLINKOS VEIKSNIAI</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4" y="2295032"/>
            <a:ext cx="5815644" cy="3301845"/>
          </a:xfrm>
        </p:spPr>
        <p:txBody>
          <a:bodyPr/>
          <a:lstStyle/>
          <a:p>
            <a:pPr>
              <a:lnSpc>
                <a:spcPct val="100000"/>
              </a:lnSpc>
              <a:spcBef>
                <a:spcPts val="500"/>
              </a:spcBef>
            </a:pPr>
            <a:r>
              <a:rPr lang="lt" sz="1600" b="0" i="0" strike="noStrike" cap="none" spc="0" baseline="0">
                <a:solidFill>
                  <a:srgbClr val="000000"/>
                </a:solidFill>
                <a:effectLst/>
                <a:latin typeface="Helvetica"/>
                <a:ea typeface="Helvetica"/>
                <a:cs typeface="Helvetica"/>
              </a:rPr>
              <a:t>Padėkite:</a:t>
            </a:r>
          </a:p>
          <a:p>
            <a:pPr marL="285750" indent="-285750">
              <a:lnSpc>
                <a:spcPct val="100000"/>
              </a:lnSpc>
              <a:spcBef>
                <a:spcPts val="500"/>
              </a:spcBef>
              <a:buFont typeface="Arial" panose="020B0604020202020204" pitchFamily="34" charset="0"/>
              <a:buChar char="•"/>
            </a:pPr>
            <a:r>
              <a:rPr lang="lt" sz="1600" b="0" i="0" strike="noStrike" cap="none" spc="0" baseline="0">
                <a:solidFill>
                  <a:srgbClr val="000000"/>
                </a:solidFill>
                <a:effectLst/>
                <a:latin typeface="Helvetica"/>
                <a:ea typeface="Helvetica"/>
                <a:cs typeface="Helvetica"/>
              </a:rPr>
              <a:t>planuodami iš anksto, kad turėtumėte paruoštas procedūras ir įrangą (apimančią ir asmens apsaugos priemones), padedančią saugiai tvarkytis su gedimais, avarijomis ir išsiliejimais;</a:t>
            </a:r>
          </a:p>
          <a:p>
            <a:pPr marL="285750" indent="-285750">
              <a:lnSpc>
                <a:spcPct val="100000"/>
              </a:lnSpc>
              <a:spcBef>
                <a:spcPts val="500"/>
              </a:spcBef>
              <a:buFont typeface="Arial" panose="020B0604020202020204" pitchFamily="34" charset="0"/>
              <a:buChar char="•"/>
            </a:pPr>
            <a:r>
              <a:rPr lang="lt" sz="1600" b="0" i="0" strike="noStrike" cap="none" spc="0" baseline="0">
                <a:solidFill>
                  <a:srgbClr val="000000"/>
                </a:solidFill>
                <a:effectLst/>
                <a:latin typeface="Helvetica"/>
                <a:ea typeface="Helvetica"/>
                <a:cs typeface="Helvetica"/>
              </a:rPr>
              <a:t>užtikrindami, kad darbo vieta yra švari ir kad yra naudojami tinkami valymo metodai;</a:t>
            </a:r>
          </a:p>
          <a:p>
            <a:pPr marL="285750" indent="-285750">
              <a:lnSpc>
                <a:spcPct val="100000"/>
              </a:lnSpc>
              <a:spcBef>
                <a:spcPts val="500"/>
              </a:spcBef>
              <a:buFont typeface="Arial" panose="020B0604020202020204" pitchFamily="34" charset="0"/>
              <a:buChar char="•"/>
            </a:pPr>
            <a:r>
              <a:rPr lang="lt" sz="1600" b="0" i="0" strike="noStrike" cap="none" spc="0" baseline="0">
                <a:solidFill>
                  <a:srgbClr val="000000"/>
                </a:solidFill>
                <a:effectLst/>
                <a:latin typeface="Helvetica"/>
                <a:ea typeface="Helvetica"/>
                <a:cs typeface="Helvetica"/>
              </a:rPr>
              <a:t>grindis ir įrangą valydami vandeniu iš žemo slėgio žarnų ar drėgnai šluodami – niekada nevalykite dulkių sausu šepečiu; </a:t>
            </a:r>
          </a:p>
          <a:p>
            <a:pPr marL="285750" indent="-285750">
              <a:lnSpc>
                <a:spcPct val="100000"/>
              </a:lnSpc>
              <a:spcBef>
                <a:spcPts val="500"/>
              </a:spcBef>
              <a:buFont typeface="Arial" panose="020B0604020202020204" pitchFamily="34" charset="0"/>
              <a:buChar char="•"/>
            </a:pPr>
            <a:r>
              <a:rPr lang="lt" sz="1600" b="0" i="0" strike="noStrike" cap="none" spc="0" baseline="0">
                <a:solidFill>
                  <a:srgbClr val="000000"/>
                </a:solidFill>
                <a:effectLst/>
                <a:latin typeface="Helvetica"/>
                <a:ea typeface="Helvetica"/>
                <a:cs typeface="Helvetica"/>
              </a:rPr>
              <a:t>sausas išbirusias medžiagas valydami HEPA siurbimo sistemomis – niekada valymui nenaudokite suspausto oro;</a:t>
            </a:r>
          </a:p>
          <a:p>
            <a:pPr marL="285750" indent="-285750">
              <a:lnSpc>
                <a:spcPct val="100000"/>
              </a:lnSpc>
              <a:spcBef>
                <a:spcPts val="500"/>
              </a:spcBef>
              <a:buFont typeface="Arial" panose="020B0604020202020204" pitchFamily="34" charset="0"/>
              <a:buChar char="•"/>
            </a:pPr>
            <a:r>
              <a:rPr lang="lt" sz="1600" b="0" i="0" strike="noStrike" cap="none" spc="0" baseline="0">
                <a:solidFill>
                  <a:srgbClr val="000000"/>
                </a:solidFill>
                <a:effectLst/>
                <a:latin typeface="Helvetica"/>
                <a:ea typeface="Helvetica"/>
                <a:cs typeface="Helvetica"/>
              </a:rPr>
              <a:t>patikrindami, ar įjungtos dulkių ištraukimo sistemos;</a:t>
            </a:r>
          </a:p>
          <a:p>
            <a:pPr marL="285750" indent="-285750">
              <a:lnSpc>
                <a:spcPct val="100000"/>
              </a:lnSpc>
              <a:spcBef>
                <a:spcPts val="500"/>
              </a:spcBef>
              <a:buFont typeface="Arial" panose="020B0604020202020204" pitchFamily="34" charset="0"/>
              <a:buChar char="•"/>
            </a:pPr>
            <a:r>
              <a:rPr lang="lt" sz="1600" b="0" i="0" strike="noStrike" cap="none" spc="0" baseline="0">
                <a:solidFill>
                  <a:srgbClr val="000000"/>
                </a:solidFill>
                <a:effectLst/>
                <a:latin typeface="Helvetica"/>
                <a:ea typeface="Helvetica"/>
                <a:cs typeface="Helvetica"/>
              </a:rPr>
              <a:t>suteikdami konvejerių diržų grandiklius.</a:t>
            </a:r>
          </a:p>
        </p:txBody>
      </p:sp>
      <p:pic>
        <p:nvPicPr>
          <p:cNvPr id="5" name="Picture Placeholder 4">
            <a:extLst>
              <a:ext uri="{FF2B5EF4-FFF2-40B4-BE49-F238E27FC236}">
                <a16:creationId xmlns:a16="http://schemas.microsoft.com/office/drawing/2014/main" id="{CA762BA1-5BA8-4548-B232-2BEB41A1E1F8}"/>
              </a:ext>
            </a:extLst>
          </p:cNvPr>
          <p:cNvPicPr>
            <a:picLocks noGrp="1" noChangeAspect="1"/>
          </p:cNvPicPr>
          <p:nvPr>
            <p:ph type="pic" sz="quarter" idx="12"/>
          </p:nvPr>
        </p:nvPicPr>
        <p:blipFill rotWithShape="1">
          <a:blip r:embed="rId3" cstate="print">
            <a:extLst>
              <a:ext uri="{28A0092B-C50C-407E-A947-70E740481C1C}">
                <a14:useLocalDpi xmlns:a14="http://schemas.microsoft.com/office/drawing/2010/main"/>
              </a:ext>
            </a:extLst>
          </a:blip>
          <a:srcRect l="10953" t="404" r="13829" b="-404"/>
          <a:stretch/>
        </p:blipFill>
        <p:spPr>
          <a:xfrm>
            <a:off x="6795246" y="1608138"/>
            <a:ext cx="5022103" cy="4437062"/>
          </a:xfrm>
          <a:prstGeom prst="rect">
            <a:avLst/>
          </a:prstGeom>
        </p:spPr>
      </p:pic>
    </p:spTree>
    <p:extLst>
      <p:ext uri="{BB962C8B-B14F-4D97-AF65-F5344CB8AC3E}">
        <p14:creationId xmlns:p14="http://schemas.microsoft.com/office/powerpoint/2010/main" val="1751283086"/>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8231808-E220-4096-BF3C-5214D029F957}"/>
              </a:ext>
            </a:extLst>
          </p:cNvPr>
          <p:cNvSpPr>
            <a:spLocks noGrp="1"/>
          </p:cNvSpPr>
          <p:nvPr>
            <p:ph type="body" sz="quarter" idx="10"/>
          </p:nvPr>
        </p:nvSpPr>
        <p:spPr/>
        <p:txBody>
          <a:bodyPr/>
          <a:lstStyle/>
          <a:p>
            <a:pPr>
              <a:lnSpc>
                <a:spcPct val="100000"/>
              </a:lnSpc>
            </a:pPr>
            <a:r>
              <a:rPr lang="lt" sz="2800" b="1" i="0" strike="noStrike" cap="none" spc="0" baseline="0">
                <a:solidFill>
                  <a:srgbClr val="F6A317"/>
                </a:solidFill>
                <a:effectLst/>
                <a:latin typeface="Helvetica"/>
                <a:ea typeface="Helvetica"/>
                <a:cs typeface="Helvetica"/>
              </a:rPr>
              <a:t>KITI PAVOJAI</a:t>
            </a:r>
          </a:p>
        </p:txBody>
      </p:sp>
      <p:sp>
        <p:nvSpPr>
          <p:cNvPr id="3" name="Text Placeholder 2">
            <a:extLst>
              <a:ext uri="{FF2B5EF4-FFF2-40B4-BE49-F238E27FC236}">
                <a16:creationId xmlns:a16="http://schemas.microsoft.com/office/drawing/2014/main" id="{4EA60F48-9DCE-4AB7-A29C-D1E19894E3FF}"/>
              </a:ext>
            </a:extLst>
          </p:cNvPr>
          <p:cNvSpPr>
            <a:spLocks noGrp="1"/>
          </p:cNvSpPr>
          <p:nvPr>
            <p:ph type="body" sz="quarter" idx="11"/>
          </p:nvPr>
        </p:nvSpPr>
        <p:spPr/>
        <p:txBody>
          <a:bodyPr/>
          <a:lstStyle/>
          <a:p>
            <a:pPr marL="0" indent="0">
              <a:lnSpc>
                <a:spcPts val="2400"/>
              </a:lnSpc>
              <a:buNone/>
            </a:pPr>
            <a:r>
              <a:rPr lang="lt" sz="1800" b="0" i="0" strike="noStrike" cap="none" spc="0" baseline="0">
                <a:solidFill>
                  <a:srgbClr val="000000"/>
                </a:solidFill>
                <a:effectLst/>
                <a:latin typeface="Helvetica"/>
                <a:ea typeface="Helvetica"/>
                <a:cs typeface="Helvetica"/>
              </a:rPr>
              <a:t>Prieš pradėdami techninės priežiūros, aptarnavimo ir remonto darbus apsvarstykite šiuos pavojus:</a:t>
            </a:r>
          </a:p>
          <a:p>
            <a:pPr>
              <a:lnSpc>
                <a:spcPts val="2400"/>
              </a:lnSpc>
            </a:pPr>
            <a:r>
              <a:rPr lang="lt" sz="1800" b="0" i="0" strike="noStrike" cap="none" spc="0" baseline="0">
                <a:solidFill>
                  <a:srgbClr val="000000"/>
                </a:solidFill>
                <a:effectLst/>
                <a:latin typeface="Helvetica"/>
                <a:ea typeface="Helvetica"/>
                <a:cs typeface="Helvetica"/>
              </a:rPr>
              <a:t>pernelyg didelis triukšmas;</a:t>
            </a:r>
          </a:p>
          <a:p>
            <a:pPr>
              <a:lnSpc>
                <a:spcPts val="2400"/>
              </a:lnSpc>
            </a:pPr>
            <a:r>
              <a:rPr lang="lt" sz="1800" b="0" i="0" strike="noStrike" cap="none" spc="0" baseline="0">
                <a:solidFill>
                  <a:srgbClr val="000000"/>
                </a:solidFill>
                <a:effectLst/>
                <a:latin typeface="Helvetica"/>
                <a:ea typeface="Helvetica"/>
                <a:cs typeface="Helvetica"/>
              </a:rPr>
              <a:t>darbas aukštyje;</a:t>
            </a:r>
          </a:p>
          <a:p>
            <a:pPr>
              <a:lnSpc>
                <a:spcPts val="2400"/>
              </a:lnSpc>
            </a:pPr>
            <a:r>
              <a:rPr lang="lt" sz="1800" b="0" i="0" strike="noStrike" cap="none" spc="0" baseline="0">
                <a:solidFill>
                  <a:srgbClr val="000000"/>
                </a:solidFill>
                <a:effectLst/>
                <a:latin typeface="Helvetica"/>
                <a:ea typeface="Helvetica"/>
                <a:cs typeface="Helvetica"/>
              </a:rPr>
              <a:t>judančios mašinos;</a:t>
            </a:r>
          </a:p>
          <a:p>
            <a:pPr>
              <a:lnSpc>
                <a:spcPts val="2400"/>
              </a:lnSpc>
            </a:pPr>
            <a:r>
              <a:rPr lang="lt" sz="1800" b="0" i="0" strike="noStrike" cap="none" spc="0" baseline="0">
                <a:solidFill>
                  <a:srgbClr val="000000"/>
                </a:solidFill>
                <a:effectLst/>
                <a:latin typeface="Helvetica"/>
                <a:ea typeface="Helvetica"/>
                <a:cs typeface="Helvetica"/>
              </a:rPr>
              <a:t>uždaros patalpos;</a:t>
            </a:r>
          </a:p>
          <a:p>
            <a:pPr>
              <a:lnSpc>
                <a:spcPts val="2400"/>
              </a:lnSpc>
            </a:pPr>
            <a:r>
              <a:rPr lang="lt" sz="1800" b="0" i="0" strike="noStrike" cap="none" spc="0" baseline="0">
                <a:solidFill>
                  <a:srgbClr val="000000"/>
                </a:solidFill>
                <a:effectLst/>
                <a:latin typeface="Helvetica"/>
                <a:ea typeface="Helvetica"/>
                <a:cs typeface="Helvetica"/>
              </a:rPr>
              <a:t>suvirinimo, deginimo, pjaustymo ir šlifavimo procesai.</a:t>
            </a:r>
          </a:p>
        </p:txBody>
      </p:sp>
      <p:pic>
        <p:nvPicPr>
          <p:cNvPr id="6" name="Picture 5">
            <a:extLst>
              <a:ext uri="{FF2B5EF4-FFF2-40B4-BE49-F238E27FC236}">
                <a16:creationId xmlns:a16="http://schemas.microsoft.com/office/drawing/2014/main" id="{8B107721-2844-BC4A-924A-E8FD8178FA3C}"/>
              </a:ext>
            </a:extLst>
          </p:cNvPr>
          <p:cNvPicPr>
            <a:picLocks noChangeAspect="1"/>
          </p:cNvPicPr>
          <p:nvPr/>
        </p:nvPicPr>
        <p:blipFill>
          <a:blip r:embed="rId3" cstate="print">
            <a:extLst>
              <a:ext uri="{28A0092B-C50C-407E-A947-70E740481C1C}">
                <a14:useLocalDpi xmlns:a14="http://schemas.microsoft.com/office/drawing/2010/main"/>
              </a:ext>
            </a:extLst>
          </a:blip>
          <a:srcRect l="11698"/>
          <a:stretch>
            <a:fillRect/>
          </a:stretch>
        </p:blipFill>
        <p:spPr>
          <a:xfrm>
            <a:off x="6592888" y="1608138"/>
            <a:ext cx="5224462" cy="4437459"/>
          </a:xfrm>
          <a:prstGeom prst="rect">
            <a:avLst/>
          </a:prstGeom>
        </p:spPr>
      </p:pic>
      <p:sp>
        <p:nvSpPr>
          <p:cNvPr id="4" name="Rectangle 3">
            <a:extLst>
              <a:ext uri="{FF2B5EF4-FFF2-40B4-BE49-F238E27FC236}">
                <a16:creationId xmlns:a16="http://schemas.microsoft.com/office/drawing/2014/main" id="{E8A7D836-0FBB-4BBD-94BA-0D9CD9537E3F}"/>
              </a:ext>
            </a:extLst>
          </p:cNvPr>
          <p:cNvSpPr/>
          <p:nvPr/>
        </p:nvSpPr>
        <p:spPr>
          <a:xfrm>
            <a:off x="777242" y="5608297"/>
            <a:ext cx="5229687" cy="701741"/>
          </a:xfrm>
          <a:prstGeom prst="rect">
            <a:avLst/>
          </a:prstGeom>
        </p:spPr>
        <p:txBody>
          <a:bodyPr wrap="square">
            <a:spAutoFit/>
          </a:bodyPr>
          <a:lstStyle/>
          <a:p>
            <a:pPr lvl="0">
              <a:lnSpc>
                <a:spcPts val="2400"/>
              </a:lnSpc>
              <a:spcBef>
                <a:spcPts val="1000"/>
              </a:spcBef>
              <a:spcAft>
                <a:spcPts val="1000"/>
              </a:spcAft>
            </a:pPr>
            <a:r>
              <a:rPr lang="lt" sz="1800" b="0" i="0" strike="noStrike" cap="none" spc="0" baseline="0">
                <a:solidFill>
                  <a:srgbClr val="000000"/>
                </a:solidFill>
                <a:effectLst/>
                <a:latin typeface="Helvetica"/>
                <a:ea typeface="Helvetica"/>
                <a:cs typeface="Helvetica"/>
              </a:rPr>
              <a:t>Ribokite prieigą, suteikdami ją tik įgaliotam personalui.</a:t>
            </a:r>
          </a:p>
        </p:txBody>
      </p:sp>
    </p:spTree>
    <p:extLst>
      <p:ext uri="{BB962C8B-B14F-4D97-AF65-F5344CB8AC3E}">
        <p14:creationId xmlns:p14="http://schemas.microsoft.com/office/powerpoint/2010/main" val="1060919577"/>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p:txBody>
          <a:bodyPr/>
          <a:lstStyle/>
          <a:p>
            <a:pPr>
              <a:lnSpc>
                <a:spcPct val="100000"/>
              </a:lnSpc>
            </a:pPr>
            <a:r>
              <a:rPr lang="lt" sz="2800" b="1" i="0" strike="noStrike" cap="none" spc="0" baseline="0">
                <a:solidFill>
                  <a:srgbClr val="F6A317"/>
                </a:solidFill>
                <a:effectLst/>
                <a:latin typeface="Helvetica"/>
                <a:ea typeface="Helvetica"/>
                <a:cs typeface="Helvetica"/>
              </a:rPr>
              <a:t>TINKAMOS HIGIENOS PRAKTIKA</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3" y="2743200"/>
            <a:ext cx="5453624" cy="3301845"/>
          </a:xfrm>
        </p:spPr>
        <p:txBody>
          <a:bodyPr/>
          <a:lstStyle/>
          <a:p>
            <a:pPr marL="285750" indent="-285750">
              <a:lnSpc>
                <a:spcPts val="2400"/>
              </a:lnSpc>
              <a:spcAft>
                <a:spcPts val="1000"/>
              </a:spcAft>
              <a:buFont typeface="Arial" panose="020B0604020202020204" pitchFamily="34" charset="0"/>
              <a:buChar char="•"/>
            </a:pPr>
            <a:r>
              <a:rPr lang="lt" sz="1800" b="0" i="0" strike="noStrike" cap="none" spc="0" baseline="0">
                <a:solidFill>
                  <a:srgbClr val="000000"/>
                </a:solidFill>
                <a:effectLst/>
                <a:latin typeface="Helvetica"/>
                <a:ea typeface="Helvetica"/>
                <a:cs typeface="Helvetica"/>
              </a:rPr>
              <a:t>Valgykite vietoje, esančioje atokiau nuo darbo procesų, kurių metu gali atsirasti ĮKSD poveikis.</a:t>
            </a:r>
          </a:p>
          <a:p>
            <a:pPr marL="285750" indent="-285750">
              <a:lnSpc>
                <a:spcPts val="2400"/>
              </a:lnSpc>
              <a:spcAft>
                <a:spcPts val="1000"/>
              </a:spcAft>
              <a:buFont typeface="Arial" panose="020B0604020202020204" pitchFamily="34" charset="0"/>
              <a:buChar char="•"/>
            </a:pPr>
            <a:r>
              <a:rPr lang="lt" sz="1800" b="0" i="0" strike="noStrike" cap="none" spc="0" baseline="0">
                <a:solidFill>
                  <a:srgbClr val="000000"/>
                </a:solidFill>
                <a:effectLst/>
                <a:latin typeface="Helvetica"/>
                <a:ea typeface="Helvetica"/>
                <a:cs typeface="Helvetica"/>
              </a:rPr>
              <a:t>Prieš valgydami, gerdami arba rūkydami darbuotojai privalo nusiplauti rankas, veidą ir persirengti.</a:t>
            </a:r>
          </a:p>
          <a:p>
            <a:pPr marL="285750" indent="-285750">
              <a:lnSpc>
                <a:spcPts val="2400"/>
              </a:lnSpc>
              <a:spcAft>
                <a:spcPts val="1000"/>
              </a:spcAft>
              <a:buFont typeface="Arial" panose="020B0604020202020204" pitchFamily="34" charset="0"/>
              <a:buChar char="•"/>
            </a:pPr>
            <a:r>
              <a:rPr lang="lt" sz="1800" b="0" i="0" strike="noStrike" cap="none" spc="0" baseline="0">
                <a:solidFill>
                  <a:srgbClr val="000000"/>
                </a:solidFill>
                <a:effectLst/>
                <a:latin typeface="Helvetica"/>
                <a:ea typeface="Helvetica"/>
                <a:cs typeface="Helvetica"/>
              </a:rPr>
              <a:t>Rūkymas kenkia jūsų sveikatai ir gali sustiprinti su kristalinio silicio dulkėmis siejamą žalą sveikatai.</a:t>
            </a:r>
          </a:p>
        </p:txBody>
      </p:sp>
    </p:spTree>
    <p:extLst>
      <p:ext uri="{BB962C8B-B14F-4D97-AF65-F5344CB8AC3E}">
        <p14:creationId xmlns:p14="http://schemas.microsoft.com/office/powerpoint/2010/main" val="1649028996"/>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MaintenanceServicesRepair.mp4" descr="MaintenanceServicesRepair.mp4">
            <a:hlinkClick r:id="" action="ppaction://media"/>
            <a:extLst>
              <a:ext uri="{FF2B5EF4-FFF2-40B4-BE49-F238E27FC236}">
                <a16:creationId xmlns:a16="http://schemas.microsoft.com/office/drawing/2014/main" id="{A1B0DBED-A470-1B4F-813C-DD533A889EC4}"/>
              </a:ext>
            </a:extLst>
          </p:cNvPr>
          <p:cNvPicPr>
            <a:picLocks noGrp="1" noChangeAspect="1"/>
          </p:cNvPicPr>
          <p:nvPr>
            <p:ph type="media" sz="quarter" idx="10"/>
            <a:videoFile r:link="rId2"/>
            <p:custDataLst>
              <p:tags r:id="rId3"/>
            </p:custDataLst>
            <p:extLst>
              <p:ext uri="{DAA4B4D4-6D71-4841-9C94-3DE7FCFB9230}">
                <p14:media xmlns:p14="http://schemas.microsoft.com/office/powerpoint/2010/main" r:embed="rId1"/>
              </p:ext>
            </p:extLst>
          </p:nvPr>
        </p:nvPicPr>
        <p:blipFill>
          <a:blip r:embed="rId6"/>
          <a:stretch>
            <a:fillRect/>
          </a:stretch>
        </p:blipFill>
        <p:spPr>
          <a:xfrm>
            <a:off x="3322638" y="1608138"/>
            <a:ext cx="5546725" cy="4437062"/>
          </a:xfrm>
          <a:prstGeom prst="rect">
            <a:avLst/>
          </a:prstGeom>
        </p:spPr>
      </p:pic>
    </p:spTree>
    <p:extLst>
      <p:ext uri="{BB962C8B-B14F-4D97-AF65-F5344CB8AC3E}">
        <p14:creationId xmlns:p14="http://schemas.microsoft.com/office/powerpoint/2010/main" val="3327312720"/>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 presetClass="mediacall" presetSubtype="0" fill="hold" nodeType="clickEffect">
                                  <p:stCondLst>
                                    <p:cond delay="0"/>
                                  </p:stCondLst>
                                  <p:childTnLst>
                                    <p:cmd type="call" cmd="playFrom(0.0)">
                                      <p:cBhvr>
                                        <p:cTn id="6" dur="144426"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4"/>
                    </p:tgtEl>
                  </p:cond>
                </p:stCondLst>
                <p:endSync evt="end" delay="0">
                  <p:rtn val="all"/>
                </p:endSync>
                <p:childTnLst>
                  <p:par>
                    <p:cTn id="8" fill="hold" nodeType="clickPar">
                      <p:stCondLst>
                        <p:cond delay="indefinite"/>
                      </p:stCondLst>
                      <p:childTnLst>
                        <p:par>
                          <p:cTn id="9" fill="hold" nodeType="afterGroup">
                            <p:stCondLst>
                              <p:cond delay="0"/>
                            </p:stCondLst>
                            <p:childTnLst>
                              <p:par>
                                <p:cTn id="10" presetID="2" presetClass="mediacall" presetSubtype="0" fill="hold" nodeType="clickEffect">
                                  <p:stCondLst>
                                    <p:cond delay="0"/>
                                  </p:stCondLst>
                                  <p:childTnLst>
                                    <p:cmd type="call" cmd="togglePause">
                                      <p:cBhvr>
                                        <p:cTn id="11" dur="1" fill="hold"/>
                                        <p:tgtEl>
                                          <p:spTgt spid="4"/>
                                        </p:tgtEl>
                                      </p:cBhvr>
                                    </p:cmd>
                                  </p:childTnLst>
                                </p:cTn>
                              </p:par>
                            </p:childTnLst>
                          </p:cTn>
                        </p:par>
                      </p:childTnLst>
                    </p:cTn>
                  </p:par>
                </p:childTnLst>
              </p:cTn>
              <p:nextCondLst>
                <p:cond evt="onClick" delay="0">
                  <p:tgtEl>
                    <p:spTgt spid="4"/>
                  </p:tgtEl>
                </p:cond>
              </p:nextCondLst>
            </p:seq>
            <p:video>
              <p:cMediaNode>
                <p:cTn id="12" fill="hold" display="0">
                  <p:stCondLst>
                    <p:cond delay="indefinite"/>
                  </p:stCondLst>
                </p:cTn>
                <p:tgtEl>
                  <p:spTgt spid="4"/>
                </p:tgtEl>
              </p:cMediaNode>
            </p:vide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3C7B79F-A549-D34A-B351-A94C89AF8B0F}"/>
              </a:ext>
            </a:extLst>
          </p:cNvPr>
          <p:cNvSpPr>
            <a:spLocks noGrp="1"/>
          </p:cNvSpPr>
          <p:nvPr>
            <p:ph type="body" sz="quarter" idx="10"/>
            <p:custDataLst>
              <p:tags r:id="rId1"/>
            </p:custDataLst>
          </p:nvPr>
        </p:nvSpPr>
        <p:spPr>
          <a:xfrm>
            <a:off x="777244" y="1640901"/>
            <a:ext cx="7434427" cy="850900"/>
          </a:xfrm>
        </p:spPr>
        <p:txBody>
          <a:bodyPr/>
          <a:lstStyle/>
          <a:p>
            <a:pPr>
              <a:lnSpc>
                <a:spcPct val="100000"/>
              </a:lnSpc>
            </a:pPr>
            <a:r>
              <a:rPr lang="lt" sz="2800" b="1" i="0" strike="noStrike" cap="none" spc="0" baseline="0">
                <a:solidFill>
                  <a:srgbClr val="F6A317"/>
                </a:solidFill>
                <a:effectLst/>
                <a:latin typeface="Helvetica"/>
                <a:ea typeface="Helvetica"/>
                <a:cs typeface="Helvetica"/>
              </a:rPr>
              <a:t>TECHNINĖS PRIEŽIŪROS, APTARNAVIMO IR REMONTO DARBŲ TAIP IR NE</a:t>
            </a:r>
          </a:p>
        </p:txBody>
      </p:sp>
      <p:sp>
        <p:nvSpPr>
          <p:cNvPr id="3" name="Text Placeholder 2">
            <a:extLst>
              <a:ext uri="{FF2B5EF4-FFF2-40B4-BE49-F238E27FC236}">
                <a16:creationId xmlns:a16="http://schemas.microsoft.com/office/drawing/2014/main" id="{D02FD246-F495-D545-93DD-1087536EA9F3}"/>
              </a:ext>
            </a:extLst>
          </p:cNvPr>
          <p:cNvSpPr>
            <a:spLocks noGrp="1"/>
          </p:cNvSpPr>
          <p:nvPr>
            <p:ph type="body" sz="quarter" idx="11"/>
            <p:custDataLst>
              <p:tags r:id="rId2"/>
            </p:custDataLst>
          </p:nvPr>
        </p:nvSpPr>
        <p:spPr>
          <a:xfrm>
            <a:off x="777242" y="2814638"/>
            <a:ext cx="10536217" cy="3230407"/>
          </a:xfrm>
        </p:spPr>
        <p:txBody>
          <a:bodyPr/>
          <a:lstStyle/>
          <a:p>
            <a:pPr>
              <a:lnSpc>
                <a:spcPct val="100000"/>
              </a:lnSpc>
              <a:spcBef>
                <a:spcPts val="600"/>
              </a:spcBef>
            </a:pPr>
            <a:r>
              <a:rPr lang="lt" sz="1600" b="1" i="0" strike="noStrike" cap="none" spc="0" baseline="0">
                <a:solidFill>
                  <a:srgbClr val="000000"/>
                </a:solidFill>
                <a:effectLst/>
                <a:latin typeface="Helvetica"/>
                <a:ea typeface="Helvetica"/>
                <a:cs typeface="Helvetica"/>
              </a:rPr>
              <a:t>TAIP</a:t>
            </a:r>
          </a:p>
          <a:p>
            <a:pPr marL="285750" indent="-285750">
              <a:lnSpc>
                <a:spcPct val="100000"/>
              </a:lnSpc>
              <a:spcBef>
                <a:spcPts val="600"/>
              </a:spcBef>
              <a:buSzPct val="85000"/>
              <a:buFont typeface=".Apple Color Emoji UI"/>
              <a:buChar char="✅"/>
            </a:pPr>
            <a:r>
              <a:rPr lang="lt" sz="1600" b="0" i="0" strike="noStrike" cap="none" spc="0" baseline="0">
                <a:solidFill>
                  <a:srgbClr val="000000"/>
                </a:solidFill>
                <a:effectLst/>
                <a:latin typeface="Helvetica"/>
                <a:ea typeface="Helvetica"/>
                <a:cs typeface="Helvetica"/>
              </a:rPr>
              <a:t>Iš anksto planuokite, kaip tvarkytis su gedimais, avarijomis ir išsiliejusiomis ar išbyrėjusiomis medžiagomis.</a:t>
            </a:r>
          </a:p>
          <a:p>
            <a:pPr marL="285750" indent="-285750">
              <a:lnSpc>
                <a:spcPct val="100000"/>
              </a:lnSpc>
              <a:spcBef>
                <a:spcPts val="600"/>
              </a:spcBef>
              <a:buSzPct val="85000"/>
              <a:buFont typeface=".Apple Color Emoji UI"/>
              <a:buChar char="✅"/>
            </a:pPr>
            <a:r>
              <a:rPr lang="lt" sz="1600" b="0" i="0" strike="noStrike" cap="none" spc="0" baseline="0">
                <a:solidFill>
                  <a:srgbClr val="000000"/>
                </a:solidFill>
                <a:effectLst/>
                <a:latin typeface="Helvetica"/>
                <a:ea typeface="Helvetica"/>
                <a:cs typeface="Helvetica"/>
              </a:rPr>
              <a:t>Užtikrinkite, kad darbo vieta būtų švari.</a:t>
            </a:r>
          </a:p>
          <a:p>
            <a:pPr marL="285750" indent="-285750">
              <a:lnSpc>
                <a:spcPct val="100000"/>
              </a:lnSpc>
              <a:spcBef>
                <a:spcPts val="600"/>
              </a:spcBef>
              <a:buSzPct val="85000"/>
              <a:buFont typeface=".Apple Color Emoji UI"/>
              <a:buChar char="✅"/>
            </a:pPr>
            <a:r>
              <a:rPr lang="lt" sz="1600" b="0" i="0" strike="noStrike" cap="none" spc="0" baseline="0">
                <a:solidFill>
                  <a:srgbClr val="000000"/>
                </a:solidFill>
                <a:effectLst/>
                <a:latin typeface="Helvetica"/>
                <a:ea typeface="Helvetica"/>
                <a:cs typeface="Helvetica"/>
              </a:rPr>
              <a:t>Nedelsdami išvalykite išbirusias ar išsiliejusias medžiagas.</a:t>
            </a:r>
          </a:p>
          <a:p>
            <a:pPr marL="285750" indent="-285750">
              <a:lnSpc>
                <a:spcPct val="100000"/>
              </a:lnSpc>
              <a:spcBef>
                <a:spcPts val="600"/>
              </a:spcBef>
              <a:spcAft>
                <a:spcPts val="1000"/>
              </a:spcAft>
              <a:buSzPct val="85000"/>
              <a:buFont typeface=".Apple Color Emoji UI"/>
              <a:buChar char="✅"/>
            </a:pPr>
            <a:r>
              <a:rPr lang="lt" sz="1600" b="0" i="0" strike="noStrike" cap="none" spc="0" baseline="0">
                <a:solidFill>
                  <a:srgbClr val="000000"/>
                </a:solidFill>
                <a:effectLst/>
                <a:latin typeface="Helvetica"/>
                <a:ea typeface="Helvetica"/>
                <a:cs typeface="Helvetica"/>
              </a:rPr>
              <a:t>Praneškite apie sugadintą įrangą ir infrastruktūrą.</a:t>
            </a:r>
          </a:p>
          <a:p>
            <a:pPr>
              <a:lnSpc>
                <a:spcPct val="100000"/>
              </a:lnSpc>
              <a:spcBef>
                <a:spcPts val="600"/>
              </a:spcBef>
            </a:pPr>
            <a:r>
              <a:rPr lang="lt" sz="1600" b="1" i="0" strike="noStrike" cap="none" spc="0" baseline="0">
                <a:solidFill>
                  <a:srgbClr val="000000"/>
                </a:solidFill>
                <a:effectLst/>
                <a:latin typeface="Helvetica"/>
                <a:ea typeface="Helvetica"/>
                <a:cs typeface="Helvetica"/>
              </a:rPr>
              <a:t>NE</a:t>
            </a:r>
          </a:p>
          <a:p>
            <a:pPr marL="285750" indent="-285750">
              <a:lnSpc>
                <a:spcPct val="100000"/>
              </a:lnSpc>
              <a:spcBef>
                <a:spcPts val="600"/>
              </a:spcBef>
              <a:buSzPct val="85000"/>
              <a:buFont typeface=".Apple Color Emoji UI"/>
              <a:buChar char="❌"/>
            </a:pPr>
            <a:r>
              <a:rPr lang="lt" sz="1600" b="0" i="0" strike="noStrike" cap="none" spc="0" baseline="0">
                <a:solidFill>
                  <a:srgbClr val="000000"/>
                </a:solidFill>
                <a:effectLst/>
                <a:latin typeface="Helvetica"/>
                <a:ea typeface="Helvetica"/>
                <a:cs typeface="Helvetica"/>
              </a:rPr>
              <a:t>Nenaudokite sugedusios ar susidėvėjusios įrangos.</a:t>
            </a:r>
          </a:p>
          <a:p>
            <a:pPr marL="285750" indent="-285750">
              <a:lnSpc>
                <a:spcPct val="100000"/>
              </a:lnSpc>
              <a:spcBef>
                <a:spcPts val="600"/>
              </a:spcBef>
              <a:buSzPct val="85000"/>
              <a:buFont typeface=".Apple Color Emoji UI"/>
              <a:buChar char="❌"/>
            </a:pPr>
            <a:r>
              <a:rPr lang="lt" sz="1600" b="0" i="0" strike="noStrike" cap="none" spc="0" baseline="0">
                <a:solidFill>
                  <a:srgbClr val="000000"/>
                </a:solidFill>
                <a:effectLst/>
                <a:latin typeface="Helvetica"/>
                <a:ea typeface="Helvetica"/>
                <a:cs typeface="Helvetica"/>
              </a:rPr>
              <a:t>Valymui nenaudokite sauso šepečio ar suspausto oro.</a:t>
            </a:r>
          </a:p>
          <a:p>
            <a:pPr marL="285750" indent="-285750">
              <a:lnSpc>
                <a:spcPct val="100000"/>
              </a:lnSpc>
              <a:spcBef>
                <a:spcPts val="600"/>
              </a:spcBef>
              <a:buSzPct val="85000"/>
              <a:buFont typeface=".Apple Color Emoji UI"/>
              <a:buChar char="❌"/>
            </a:pPr>
            <a:r>
              <a:rPr lang="lt" sz="1600" b="0" i="0" strike="noStrike" cap="none" spc="0" baseline="0">
                <a:solidFill>
                  <a:srgbClr val="FF0000"/>
                </a:solidFill>
                <a:effectLst/>
                <a:latin typeface="Helvetica"/>
                <a:ea typeface="Helvetica"/>
                <a:cs typeface="Helvetica"/>
              </a:rPr>
              <a:t>Mokytojo tekstas – reikiama papildoma informacija.</a:t>
            </a:r>
          </a:p>
          <a:p>
            <a:pPr>
              <a:lnSpc>
                <a:spcPct val="100000"/>
              </a:lnSpc>
              <a:spcBef>
                <a:spcPts val="600"/>
              </a:spcBef>
              <a:buSzPct val="85000"/>
            </a:pPr>
            <a:endParaRPr lang="en-US"/>
          </a:p>
          <a:p>
            <a:pPr marL="285750" indent="-285750">
              <a:lnSpc>
                <a:spcPct val="100000"/>
              </a:lnSpc>
              <a:spcBef>
                <a:spcPts val="600"/>
              </a:spcBef>
              <a:buSzPct val="85000"/>
              <a:buFont typeface=".Apple Color Emoji UI"/>
              <a:buChar char="✅"/>
            </a:pPr>
            <a:endParaRPr lang="en-US"/>
          </a:p>
        </p:txBody>
      </p:sp>
    </p:spTree>
    <p:extLst>
      <p:ext uri="{BB962C8B-B14F-4D97-AF65-F5344CB8AC3E}">
        <p14:creationId xmlns:p14="http://schemas.microsoft.com/office/powerpoint/2010/main" val="1358796535"/>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custDataLst>
              <p:tags r:id="rId1"/>
            </p:custDataLst>
          </p:nvPr>
        </p:nvSpPr>
        <p:spPr/>
        <p:txBody>
          <a:bodyPr/>
          <a:lstStyle/>
          <a:p>
            <a:pPr>
              <a:lnSpc>
                <a:spcPct val="100000"/>
              </a:lnSpc>
            </a:pPr>
            <a:r>
              <a:rPr lang="lt" sz="2800" b="1" i="0" strike="noStrike" cap="none" spc="0" baseline="0">
                <a:solidFill>
                  <a:srgbClr val="F6A317"/>
                </a:solidFill>
                <a:effectLst/>
                <a:latin typeface="Helvetica"/>
                <a:ea typeface="Helvetica"/>
                <a:cs typeface="Helvetica"/>
              </a:rPr>
              <a:t>TUŠČIA SKAIDRĖ</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custDataLst>
              <p:tags r:id="rId2"/>
            </p:custDataLst>
          </p:nvPr>
        </p:nvSpPr>
        <p:spPr/>
        <p:txBody>
          <a:bodyPr/>
          <a:lstStyle/>
          <a:p>
            <a:pPr>
              <a:lnSpc>
                <a:spcPts val="2400"/>
              </a:lnSpc>
            </a:pPr>
            <a:r>
              <a:rPr lang="lt" sz="1800" b="0" i="0" strike="noStrike" cap="none" spc="0" baseline="0">
                <a:solidFill>
                  <a:srgbClr val="000000"/>
                </a:solidFill>
                <a:effectLst/>
                <a:latin typeface="Helvetica"/>
                <a:ea typeface="Helvetica"/>
                <a:cs typeface="Helvetica"/>
              </a:rPr>
              <a:t>Naudokite šią skaidrę darbo aplinkai ir (arba) kontekstui pritaikytai mokymo medžiagai sukurti.</a:t>
            </a:r>
          </a:p>
          <a:p>
            <a:pPr>
              <a:lnSpc>
                <a:spcPts val="2400"/>
              </a:lnSpc>
            </a:pPr>
            <a:r>
              <a:rPr lang="lt" sz="1800" b="0" i="0" strike="noStrike" cap="none" spc="0" baseline="0">
                <a:solidFill>
                  <a:srgbClr val="000000"/>
                </a:solidFill>
                <a:effectLst/>
                <a:latin typeface="Helvetica"/>
                <a:ea typeface="Helvetica"/>
                <a:cs typeface="Helvetica"/>
              </a:rPr>
              <a:t>Norėdami pakeisti paveikslą spauskite dešinį pelės mygtuką &gt; keisti paveikslą &gt; iš failo.</a:t>
            </a:r>
          </a:p>
          <a:p>
            <a:pPr>
              <a:lnSpc>
                <a:spcPts val="2400"/>
              </a:lnSpc>
            </a:pPr>
            <a:r>
              <a:rPr lang="lt" sz="1800" b="0" i="0" strike="noStrike" cap="none" spc="0" baseline="0">
                <a:solidFill>
                  <a:srgbClr val="000000"/>
                </a:solidFill>
                <a:effectLst/>
                <a:latin typeface="Helvetica"/>
                <a:ea typeface="Helvetica"/>
                <a:cs typeface="Helvetica"/>
              </a:rPr>
              <a:t>Norėdami sukurti daugiau skaidrių, spustelėkite viršuje esantį skirtuką „Nauja skaidrė“.</a:t>
            </a:r>
          </a:p>
        </p:txBody>
      </p:sp>
      <p:pic>
        <p:nvPicPr>
          <p:cNvPr id="5" name="Picture 4">
            <a:extLst>
              <a:ext uri="{FF2B5EF4-FFF2-40B4-BE49-F238E27FC236}">
                <a16:creationId xmlns:a16="http://schemas.microsoft.com/office/drawing/2014/main" id="{CCBA8D20-98C2-1040-9A50-289B5FCF0FF1}"/>
              </a:ext>
            </a:extLst>
          </p:cNvPr>
          <p:cNvPicPr>
            <a:picLocks noChangeAspect="1"/>
          </p:cNvPicPr>
          <p:nvPr>
            <p:custDataLst>
              <p:tags r:id="rId3"/>
            </p:custDataLst>
          </p:nvPr>
        </p:nvPicPr>
        <p:blipFill>
          <a:blip r:embed="rId6"/>
          <a:srcRect l="5438" r="16056"/>
          <a:stretch>
            <a:fillRect/>
          </a:stretch>
        </p:blipFill>
        <p:spPr>
          <a:xfrm>
            <a:off x="6592708" y="1608531"/>
            <a:ext cx="5224384" cy="4436510"/>
          </a:xfrm>
          <a:prstGeom prst="rect">
            <a:avLst/>
          </a:prstGeom>
        </p:spPr>
      </p:pic>
    </p:spTree>
    <p:extLst>
      <p:ext uri="{BB962C8B-B14F-4D97-AF65-F5344CB8AC3E}">
        <p14:creationId xmlns:p14="http://schemas.microsoft.com/office/powerpoint/2010/main" val="2295009371"/>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9755A8C-0491-4D4D-B0C0-03C52FE6100C}"/>
              </a:ext>
            </a:extLst>
          </p:cNvPr>
          <p:cNvSpPr>
            <a:spLocks noGrp="1"/>
          </p:cNvSpPr>
          <p:nvPr>
            <p:ph type="body" sz="quarter" idx="10"/>
            <p:custDataLst>
              <p:tags r:id="rId1"/>
            </p:custDataLst>
          </p:nvPr>
        </p:nvSpPr>
        <p:spPr/>
        <p:txBody>
          <a:bodyPr/>
          <a:lstStyle/>
          <a:p>
            <a:pPr>
              <a:lnSpc>
                <a:spcPct val="100000"/>
              </a:lnSpc>
            </a:pPr>
            <a:r>
              <a:rPr lang="lt" sz="2800" b="1" i="0" strike="noStrike" cap="none" spc="0" baseline="0">
                <a:solidFill>
                  <a:srgbClr val="F6A317"/>
                </a:solidFill>
                <a:effectLst/>
                <a:latin typeface="Helvetica"/>
                <a:ea typeface="Helvetica"/>
                <a:cs typeface="Helvetica"/>
              </a:rPr>
              <a:t>IŠVADA</a:t>
            </a:r>
          </a:p>
        </p:txBody>
      </p:sp>
      <p:sp>
        <p:nvSpPr>
          <p:cNvPr id="3" name="Text Placeholder 2">
            <a:extLst>
              <a:ext uri="{FF2B5EF4-FFF2-40B4-BE49-F238E27FC236}">
                <a16:creationId xmlns:a16="http://schemas.microsoft.com/office/drawing/2014/main" id="{8D1981DF-FF6D-334E-A61C-977A636291F3}"/>
              </a:ext>
            </a:extLst>
          </p:cNvPr>
          <p:cNvSpPr>
            <a:spLocks noGrp="1"/>
          </p:cNvSpPr>
          <p:nvPr>
            <p:ph type="body" sz="quarter" idx="11"/>
            <p:custDataLst>
              <p:tags r:id="rId2"/>
            </p:custDataLst>
          </p:nvPr>
        </p:nvSpPr>
        <p:spPr>
          <a:xfrm>
            <a:off x="777242" y="2362676"/>
            <a:ext cx="6179369" cy="3682369"/>
          </a:xfrm>
        </p:spPr>
        <p:txBody>
          <a:bodyPr lIns="91440" tIns="45720" rIns="91440" bIns="45720" anchor="t"/>
          <a:lstStyle/>
          <a:p>
            <a:pPr>
              <a:lnSpc>
                <a:spcPts val="2400"/>
              </a:lnSpc>
              <a:spcBef>
                <a:spcPts val="600"/>
              </a:spcBef>
              <a:spcAft>
                <a:spcPts val="1000"/>
              </a:spcAft>
            </a:pPr>
            <a:r>
              <a:rPr lang="lt" sz="1800" b="0" i="0" strike="noStrike" cap="none" spc="0" baseline="0" dirty="0">
                <a:solidFill>
                  <a:srgbClr val="000000"/>
                </a:solidFill>
                <a:effectLst/>
                <a:latin typeface="Helvetica"/>
                <a:ea typeface="Helvetica"/>
                <a:cs typeface="Helvetica"/>
              </a:rPr>
              <a:t>Techninės priežiūros, aptarnavimo ir remonto darbai yra būtinos ir įprastos procedūros visose pramonės šakose. Atminkite:</a:t>
            </a:r>
          </a:p>
          <a:p>
            <a:pPr marL="285750" indent="-285750">
              <a:lnSpc>
                <a:spcPts val="2400"/>
              </a:lnSpc>
              <a:spcBef>
                <a:spcPts val="600"/>
              </a:spcBef>
              <a:spcAft>
                <a:spcPts val="600"/>
              </a:spcAft>
              <a:buClr>
                <a:srgbClr val="F1B600"/>
              </a:buClr>
              <a:buSzPct val="120000"/>
              <a:buFont typeface="Wingdings" pitchFamily="2" charset="2"/>
              <a:buChar char="q"/>
            </a:pPr>
            <a:r>
              <a:rPr lang="lt" sz="1800" dirty="0">
                <a:solidFill>
                  <a:srgbClr val="000000"/>
                </a:solidFill>
                <a:latin typeface="Helvetica"/>
                <a:ea typeface="Helvetica"/>
                <a:cs typeface="Helvetica"/>
              </a:rPr>
              <a:t>iš</a:t>
            </a:r>
            <a:r>
              <a:rPr lang="lt" sz="1800" b="0" i="0" strike="noStrike" cap="none" spc="0" baseline="0" dirty="0">
                <a:solidFill>
                  <a:srgbClr val="000000"/>
                </a:solidFill>
                <a:effectLst/>
                <a:latin typeface="Helvetica"/>
                <a:ea typeface="Helvetica"/>
                <a:cs typeface="Helvetica"/>
              </a:rPr>
              <a:t> anksto planuokite, kaip tvarkytis su gedimais, avarijomis ir išsiliejusiomis ar išbyrėjusiomis medžiagomis.</a:t>
            </a:r>
          </a:p>
          <a:p>
            <a:pPr marL="285750" indent="-285750">
              <a:lnSpc>
                <a:spcPts val="2400"/>
              </a:lnSpc>
              <a:spcBef>
                <a:spcPts val="600"/>
              </a:spcBef>
              <a:spcAft>
                <a:spcPts val="600"/>
              </a:spcAft>
              <a:buClr>
                <a:srgbClr val="F1B600"/>
              </a:buClr>
              <a:buSzPct val="120000"/>
              <a:buFont typeface="Wingdings" pitchFamily="2" charset="2"/>
              <a:buChar char="q"/>
            </a:pPr>
            <a:r>
              <a:rPr lang="lt" sz="1800" b="0" i="0" strike="noStrike" cap="none" spc="0" baseline="0" dirty="0">
                <a:solidFill>
                  <a:srgbClr val="000000"/>
                </a:solidFill>
                <a:effectLst/>
                <a:latin typeface="Helvetica"/>
                <a:ea typeface="Helvetica"/>
                <a:cs typeface="Helvetica"/>
              </a:rPr>
              <a:t>Palaikykite darbo vietą švarią ir gerai vėdinamą. </a:t>
            </a:r>
          </a:p>
          <a:p>
            <a:pPr marL="285750" indent="-285750">
              <a:lnSpc>
                <a:spcPts val="2400"/>
              </a:lnSpc>
              <a:spcBef>
                <a:spcPts val="600"/>
              </a:spcBef>
              <a:spcAft>
                <a:spcPts val="600"/>
              </a:spcAft>
              <a:buClr>
                <a:srgbClr val="F1B600"/>
              </a:buClr>
              <a:buSzPct val="120000"/>
              <a:buFont typeface="Wingdings" pitchFamily="2" charset="2"/>
              <a:buChar char="q"/>
            </a:pPr>
            <a:r>
              <a:rPr lang="lt" sz="1800" b="0" i="0" strike="noStrike" cap="none" spc="0" baseline="0" dirty="0">
                <a:solidFill>
                  <a:srgbClr val="000000"/>
                </a:solidFill>
                <a:effectLst/>
                <a:latin typeface="Helvetica"/>
                <a:ea typeface="Helvetica"/>
                <a:cs typeface="Helvetica"/>
              </a:rPr>
              <a:t>Saugokitės papildomų pavojų darbo vietoje.</a:t>
            </a:r>
          </a:p>
          <a:p>
            <a:pPr marL="285750" indent="-285750">
              <a:lnSpc>
                <a:spcPts val="2400"/>
              </a:lnSpc>
              <a:spcBef>
                <a:spcPts val="600"/>
              </a:spcBef>
              <a:spcAft>
                <a:spcPts val="600"/>
              </a:spcAft>
              <a:buClr>
                <a:srgbClr val="F1B600"/>
              </a:buClr>
              <a:buSzPct val="120000"/>
              <a:buFont typeface="Wingdings" pitchFamily="2" charset="2"/>
              <a:buChar char="q"/>
            </a:pPr>
            <a:r>
              <a:rPr lang="lt" sz="1800" b="0" i="0" strike="noStrike" cap="none" spc="0" baseline="0" dirty="0">
                <a:solidFill>
                  <a:srgbClr val="FF0000"/>
                </a:solidFill>
                <a:effectLst/>
                <a:latin typeface="Helvetica"/>
                <a:ea typeface="Helvetica"/>
                <a:cs typeface="Helvetica"/>
              </a:rPr>
              <a:t>Mokytojas įrašo pagal kontekstą tinkamas išvadas.</a:t>
            </a:r>
          </a:p>
          <a:p>
            <a:pPr marL="285750" indent="-285750">
              <a:lnSpc>
                <a:spcPts val="2400"/>
              </a:lnSpc>
              <a:spcBef>
                <a:spcPts val="600"/>
              </a:spcBef>
              <a:spcAft>
                <a:spcPts val="600"/>
              </a:spcAft>
              <a:buClr>
                <a:srgbClr val="F1B600"/>
              </a:buClr>
              <a:buSzPct val="120000"/>
              <a:buFont typeface="Wingdings" pitchFamily="2" charset="2"/>
              <a:buChar char="q"/>
            </a:pPr>
            <a:endParaRPr lang="en-GB" sz="1800"/>
          </a:p>
          <a:p>
            <a:pPr marL="285750" indent="-285750">
              <a:lnSpc>
                <a:spcPts val="2400"/>
              </a:lnSpc>
              <a:spcBef>
                <a:spcPts val="600"/>
              </a:spcBef>
              <a:spcAft>
                <a:spcPts val="600"/>
              </a:spcAft>
              <a:buClr>
                <a:srgbClr val="F1B600"/>
              </a:buClr>
              <a:buSzPct val="120000"/>
              <a:buFont typeface="Wingdings" pitchFamily="2" charset="2"/>
              <a:buChar char="q"/>
            </a:pPr>
            <a:endParaRPr lang="en-GB" sz="1800"/>
          </a:p>
          <a:p>
            <a:pPr marL="285750" indent="-285750">
              <a:lnSpc>
                <a:spcPts val="2400"/>
              </a:lnSpc>
              <a:spcBef>
                <a:spcPts val="600"/>
              </a:spcBef>
              <a:spcAft>
                <a:spcPts val="600"/>
              </a:spcAft>
              <a:buClr>
                <a:srgbClr val="F1B600"/>
              </a:buClr>
              <a:buSzPct val="120000"/>
              <a:buFont typeface="Wingdings" pitchFamily="2" charset="2"/>
              <a:buChar char="q"/>
            </a:pPr>
            <a:endParaRPr lang="en-GB" sz="1800"/>
          </a:p>
          <a:p>
            <a:pPr marL="285750" indent="-285750">
              <a:lnSpc>
                <a:spcPts val="2400"/>
              </a:lnSpc>
              <a:spcBef>
                <a:spcPts val="600"/>
              </a:spcBef>
              <a:spcAft>
                <a:spcPts val="600"/>
              </a:spcAft>
              <a:buClr>
                <a:srgbClr val="F1B600"/>
              </a:buClr>
              <a:buSzPct val="120000"/>
              <a:buFont typeface="Wingdings" pitchFamily="2" charset="2"/>
              <a:buChar char="q"/>
            </a:pPr>
            <a:endParaRPr lang="en-GB" sz="1800"/>
          </a:p>
          <a:p>
            <a:pPr marL="285750" indent="-285750">
              <a:lnSpc>
                <a:spcPts val="2400"/>
              </a:lnSpc>
              <a:spcBef>
                <a:spcPts val="600"/>
              </a:spcBef>
              <a:spcAft>
                <a:spcPts val="600"/>
              </a:spcAft>
              <a:buClr>
                <a:srgbClr val="F1B600"/>
              </a:buClr>
              <a:buSzPct val="120000"/>
              <a:buFont typeface="Wingdings" pitchFamily="2" charset="2"/>
              <a:buChar char="q"/>
            </a:pPr>
            <a:endParaRPr lang="en-GB" sz="1800"/>
          </a:p>
          <a:p>
            <a:pPr>
              <a:lnSpc>
                <a:spcPts val="2400"/>
              </a:lnSpc>
            </a:pPr>
            <a:endParaRPr lang="en-US" sz="1800"/>
          </a:p>
        </p:txBody>
      </p:sp>
      <p:pic>
        <p:nvPicPr>
          <p:cNvPr id="5" name="Picture 4">
            <a:extLst>
              <a:ext uri="{FF2B5EF4-FFF2-40B4-BE49-F238E27FC236}">
                <a16:creationId xmlns:a16="http://schemas.microsoft.com/office/drawing/2014/main" id="{0B390723-ECD8-4745-934F-06F7A23C5080}"/>
              </a:ext>
            </a:extLst>
          </p:cNvPr>
          <p:cNvPicPr>
            <a:picLocks noChangeAspect="1"/>
          </p:cNvPicPr>
          <p:nvPr>
            <p:custDataLst>
              <p:tags r:id="rId3"/>
            </p:custDataLst>
          </p:nvPr>
        </p:nvPicPr>
        <p:blipFill>
          <a:blip r:embed="rId6"/>
          <a:stretch>
            <a:fillRect/>
          </a:stretch>
        </p:blipFill>
        <p:spPr>
          <a:xfrm>
            <a:off x="7287256" y="1365250"/>
            <a:ext cx="4127500" cy="4127500"/>
          </a:xfrm>
          <a:prstGeom prst="rect">
            <a:avLst/>
          </a:prstGeom>
        </p:spPr>
      </p:pic>
    </p:spTree>
    <p:extLst>
      <p:ext uri="{BB962C8B-B14F-4D97-AF65-F5344CB8AC3E}">
        <p14:creationId xmlns:p14="http://schemas.microsoft.com/office/powerpoint/2010/main" val="893032605"/>
      </p:ext>
    </p:ext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8040799-38CC-024D-885F-40D009CA9E71}"/>
              </a:ext>
            </a:extLst>
          </p:cNvPr>
          <p:cNvSpPr>
            <a:spLocks noGrp="1"/>
          </p:cNvSpPr>
          <p:nvPr>
            <p:ph type="body" sz="quarter" idx="10"/>
            <p:custDataLst>
              <p:tags r:id="rId1"/>
            </p:custDataLst>
          </p:nvPr>
        </p:nvSpPr>
        <p:spPr/>
        <p:txBody>
          <a:bodyPr/>
          <a:lstStyle/>
          <a:p>
            <a:pPr>
              <a:lnSpc>
                <a:spcPct val="100000"/>
              </a:lnSpc>
            </a:pPr>
            <a:r>
              <a:rPr lang="lt" sz="2800" b="1" i="0" strike="noStrike" cap="none" spc="0" baseline="0">
                <a:solidFill>
                  <a:srgbClr val="F6A317"/>
                </a:solidFill>
                <a:effectLst/>
                <a:latin typeface="Helvetica"/>
                <a:ea typeface="Helvetica"/>
                <a:cs typeface="Helvetica"/>
              </a:rPr>
              <a:t>TOLESNIS MOKYMASIS</a:t>
            </a:r>
          </a:p>
        </p:txBody>
      </p:sp>
      <p:sp>
        <p:nvSpPr>
          <p:cNvPr id="3" name="Text Placeholder 2">
            <a:extLst>
              <a:ext uri="{FF2B5EF4-FFF2-40B4-BE49-F238E27FC236}">
                <a16:creationId xmlns:a16="http://schemas.microsoft.com/office/drawing/2014/main" id="{E4F07BA6-6CD5-BD44-A586-339407333047}"/>
              </a:ext>
            </a:extLst>
          </p:cNvPr>
          <p:cNvSpPr>
            <a:spLocks noGrp="1"/>
          </p:cNvSpPr>
          <p:nvPr>
            <p:ph type="body" sz="quarter" idx="11"/>
            <p:custDataLst>
              <p:tags r:id="rId2"/>
            </p:custDataLst>
          </p:nvPr>
        </p:nvSpPr>
        <p:spPr>
          <a:xfrm>
            <a:off x="777242" y="2362676"/>
            <a:ext cx="6412451" cy="3682369"/>
          </a:xfrm>
        </p:spPr>
        <p:txBody>
          <a:bodyPr/>
          <a:lstStyle/>
          <a:p>
            <a:pPr marL="285750" indent="-285750">
              <a:lnSpc>
                <a:spcPts val="2300"/>
              </a:lnSpc>
              <a:spcBef>
                <a:spcPts val="600"/>
              </a:spcBef>
              <a:spcAft>
                <a:spcPts val="600"/>
              </a:spcAft>
              <a:buSzPct val="130000"/>
              <a:buFont typeface="Arial" panose="020B0604020202020204" pitchFamily="34" charset="0"/>
              <a:buChar char="•"/>
            </a:pPr>
            <a:r>
              <a:rPr lang="lt" sz="1600" b="0" i="0" strike="noStrike" cap="none" spc="0" baseline="0">
                <a:solidFill>
                  <a:srgbClr val="000000"/>
                </a:solidFill>
                <a:effectLst/>
                <a:latin typeface="Helvetica"/>
                <a:ea typeface="Helvetica"/>
                <a:cs typeface="Helvetica"/>
                <a:hlinkClick r:id="rId7" history="0"/>
              </a:rPr>
              <a:t>Techninės apžiūros, aptarnavimo ir remonto darbų geroji patirtis (2.1.14 užduočių lapas)</a:t>
            </a:r>
          </a:p>
          <a:p>
            <a:pPr marL="285750" indent="-285750">
              <a:lnSpc>
                <a:spcPts val="2300"/>
              </a:lnSpc>
              <a:spcBef>
                <a:spcPts val="600"/>
              </a:spcBef>
              <a:spcAft>
                <a:spcPts val="600"/>
              </a:spcAft>
              <a:buSzPct val="130000"/>
              <a:buFont typeface="Arial" panose="020B0604020202020204" pitchFamily="34" charset="0"/>
              <a:buChar char="•"/>
            </a:pPr>
            <a:r>
              <a:rPr lang="lt" sz="1600" b="0" i="0" strike="noStrike" cap="none" spc="0" baseline="0">
                <a:solidFill>
                  <a:srgbClr val="000000"/>
                </a:solidFill>
                <a:effectLst/>
                <a:latin typeface="Helvetica"/>
                <a:ea typeface="Helvetica"/>
                <a:cs typeface="Helvetica"/>
                <a:hlinkClick r:id="rId8" history="0"/>
              </a:rPr>
              <a:t>NEPSI gerosios patirties vadovas</a:t>
            </a:r>
          </a:p>
          <a:p>
            <a:pPr marL="285750" indent="-285750">
              <a:lnSpc>
                <a:spcPts val="2300"/>
              </a:lnSpc>
              <a:spcBef>
                <a:spcPts val="600"/>
              </a:spcBef>
              <a:spcAft>
                <a:spcPts val="600"/>
              </a:spcAft>
              <a:buSzPct val="130000"/>
              <a:buFont typeface="Arial" panose="020B0604020202020204" pitchFamily="34" charset="0"/>
              <a:buChar char="•"/>
            </a:pPr>
            <a:r>
              <a:rPr lang="lt" sz="1600" b="0" i="0" strike="noStrike" cap="none" spc="0" baseline="0">
                <a:solidFill>
                  <a:srgbClr val="000000"/>
                </a:solidFill>
                <a:effectLst/>
                <a:latin typeface="Helvetica"/>
                <a:ea typeface="Helvetica"/>
                <a:cs typeface="Helvetica"/>
                <a:hlinkClick r:id="rId9" history="0"/>
              </a:rPr>
              <a:t>NEPSI vadovas mažoms ir vidutinėms įmonėms</a:t>
            </a:r>
          </a:p>
        </p:txBody>
      </p:sp>
      <p:sp>
        <p:nvSpPr>
          <p:cNvPr id="4" name="Rounded Rectangle 3">
            <a:extLst>
              <a:ext uri="{FF2B5EF4-FFF2-40B4-BE49-F238E27FC236}">
                <a16:creationId xmlns:a16="http://schemas.microsoft.com/office/drawing/2014/main" id="{7F0A6CEB-33FF-294B-BA7A-26C4179A6FCB}"/>
              </a:ext>
            </a:extLst>
          </p:cNvPr>
          <p:cNvSpPr/>
          <p:nvPr>
            <p:custDataLst>
              <p:tags r:id="rId3"/>
            </p:custDataLst>
          </p:nvPr>
        </p:nvSpPr>
        <p:spPr>
          <a:xfrm>
            <a:off x="957262" y="5159235"/>
            <a:ext cx="10144125" cy="655778"/>
          </a:xfrm>
          <a:prstGeom prst="roundRect">
            <a:avLst/>
          </a:prstGeom>
          <a:noFill/>
          <a:ln>
            <a:solidFill>
              <a:srgbClr val="F6A3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sp>
        <p:nvSpPr>
          <p:cNvPr id="5" name="Rectangle 4">
            <a:extLst>
              <a:ext uri="{FF2B5EF4-FFF2-40B4-BE49-F238E27FC236}">
                <a16:creationId xmlns:a16="http://schemas.microsoft.com/office/drawing/2014/main" id="{2A97588B-762C-B645-AB24-44A7631A33F5}"/>
              </a:ext>
            </a:extLst>
          </p:cNvPr>
          <p:cNvSpPr/>
          <p:nvPr>
            <p:custDataLst>
              <p:tags r:id="rId4"/>
            </p:custDataLst>
          </p:nvPr>
        </p:nvSpPr>
        <p:spPr>
          <a:xfrm>
            <a:off x="1031302" y="5242918"/>
            <a:ext cx="10022946" cy="477054"/>
          </a:xfrm>
          <a:prstGeom prst="rect">
            <a:avLst/>
          </a:prstGeom>
          <a:noFill/>
          <a:ln>
            <a:noFill/>
          </a:ln>
        </p:spPr>
        <p:txBody>
          <a:bodyPr wrap="square" anchor="ctr">
            <a:spAutoFit/>
          </a:bodyPr>
          <a:lstStyle/>
          <a:p>
            <a:pPr>
              <a:lnSpc>
                <a:spcPts val="3000"/>
              </a:lnSpc>
              <a:spcBef>
                <a:spcPts val="1200"/>
              </a:spcBef>
              <a:spcAft>
                <a:spcPts val="1200"/>
              </a:spcAft>
              <a:buSzPct val="130000"/>
            </a:pPr>
            <a:r>
              <a:rPr lang="lt" b="0" i="0" strike="noStrike" cap="none" spc="0" baseline="0">
                <a:solidFill>
                  <a:srgbClr val="000000"/>
                </a:solidFill>
                <a:effectLst/>
                <a:latin typeface="Calibri"/>
                <a:ea typeface="Calibri"/>
                <a:cs typeface="Calibri"/>
              </a:rPr>
              <a:t>Daugiau mokymosi apie ĮKSD išteklių rasite apsilankę </a:t>
            </a:r>
            <a:r>
              <a:rPr lang="lt" b="1" i="0" strike="noStrike" cap="none" spc="0" baseline="0">
                <a:solidFill>
                  <a:srgbClr val="000000"/>
                </a:solidFill>
                <a:effectLst/>
                <a:latin typeface="Calibri"/>
                <a:ea typeface="Calibri"/>
                <a:cs typeface="Calibri"/>
              </a:rPr>
              <a:t>NEPSI e-mokymosi platformoje </a:t>
            </a:r>
            <a:r>
              <a:rPr lang="lt" b="0" i="0" strike="noStrike" cap="none" spc="0" baseline="0">
                <a:solidFill>
                  <a:srgbClr val="000000"/>
                </a:solidFill>
                <a:effectLst/>
                <a:latin typeface="Calibri"/>
                <a:ea typeface="Calibri"/>
                <a:cs typeface="Calibri"/>
                <a:hlinkClick r:id="rId10" history="0"/>
              </a:rPr>
              <a:t>training.nepsi.eu</a:t>
            </a:r>
            <a:r>
              <a:rPr lang="lt" b="0" i="0" strike="noStrike" cap="none" spc="0" baseline="0">
                <a:solidFill>
                  <a:srgbClr val="000000"/>
                </a:solidFill>
                <a:effectLst/>
                <a:latin typeface="Calibri"/>
                <a:ea typeface="Calibri"/>
                <a:cs typeface="Calibri"/>
              </a:rPr>
              <a:t>.</a:t>
            </a:r>
          </a:p>
        </p:txBody>
      </p:sp>
    </p:spTree>
    <p:extLst>
      <p:ext uri="{BB962C8B-B14F-4D97-AF65-F5344CB8AC3E}">
        <p14:creationId xmlns:p14="http://schemas.microsoft.com/office/powerpoint/2010/main" val="2204262472"/>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OS" val="Microsoft Windows NT 10.0"/>
  <p:tag name="AS_RELEASE_DATE" val="2017.10.31"/>
  <p:tag name="AS_TITLE" val="Aspose.Slides for Java"/>
  <p:tag name="AS_VERSION" val="17.10"/>
</p:tagLst>
</file>

<file path=ppt/tags/tag2.xml><?xml version="1.0" encoding="utf-8"?>
<p:tagLst xmlns:a="http://schemas.openxmlformats.org/drawingml/2006/main" xmlns:r="http://schemas.openxmlformats.org/officeDocument/2006/relationships" xmlns:p="http://schemas.openxmlformats.org/presentationml/2006/main">
  <p:tag name="AS_UNIQUEID" val="0"/>
</p:tagLst>
</file>

<file path=ppt/tags/tag3.xml><?xml version="1.0" encoding="utf-8"?>
<p:tagLst xmlns:a="http://schemas.openxmlformats.org/drawingml/2006/main" xmlns:r="http://schemas.openxmlformats.org/officeDocument/2006/relationships" xmlns:p="http://schemas.openxmlformats.org/presentationml/2006/main">
  <p:tag name="AS_UNIQUEID" val="7"/>
</p:tagLst>
</file>

<file path=ppt/tags/tag4.xml><?xml version="1.0" encoding="utf-8"?>
<p:tagLst xmlns:a="http://schemas.openxmlformats.org/drawingml/2006/main" xmlns:r="http://schemas.openxmlformats.org/officeDocument/2006/relationships" xmlns:p="http://schemas.openxmlformats.org/presentationml/2006/main">
  <p:tag name="AS_UNIQUEID" val="8"/>
</p:tagLst>
</file>

<file path=ppt/tags/tag5.xml><?xml version="1.0" encoding="utf-8"?>
<p:tagLst xmlns:a="http://schemas.openxmlformats.org/drawingml/2006/main" xmlns:r="http://schemas.openxmlformats.org/officeDocument/2006/relationships" xmlns:p="http://schemas.openxmlformats.org/presentationml/2006/main">
  <p:tag name="AS_UNIQUEID" val="3"/>
</p:tagLst>
</file>

<file path=ppt/tags/tag6.xml><?xml version="1.0" encoding="utf-8"?>
<p:tagLst xmlns:a="http://schemas.openxmlformats.org/drawingml/2006/main" xmlns:r="http://schemas.openxmlformats.org/officeDocument/2006/relationships" xmlns:p="http://schemas.openxmlformats.org/presentationml/2006/main">
  <p:tag name="AS_UNIQUEID" val="4"/>
</p:tagLst>
</file>

<file path=ppt/tags/tag7.xml><?xml version="1.0" encoding="utf-8"?>
<p:tagLst xmlns:a="http://schemas.openxmlformats.org/drawingml/2006/main" xmlns:r="http://schemas.openxmlformats.org/officeDocument/2006/relationships" xmlns:p="http://schemas.openxmlformats.org/presentationml/2006/main">
  <p:tag name="AS_UNIQUEID" val="5"/>
</p:tagLst>
</file>

<file path=ppt/tags/tag8.xml><?xml version="1.0" encoding="utf-8"?>
<p:tagLst xmlns:a="http://schemas.openxmlformats.org/drawingml/2006/main" xmlns:r="http://schemas.openxmlformats.org/officeDocument/2006/relationships" xmlns:p="http://schemas.openxmlformats.org/presentationml/2006/main">
  <p:tag name="AS_UNIQUEID" val="14"/>
</p:tagLst>
</file>

<file path=ppt/tags/tag9.xml><?xml version="1.0" encoding="utf-8"?>
<p:tagLst xmlns:a="http://schemas.openxmlformats.org/drawingml/2006/main" xmlns:r="http://schemas.openxmlformats.org/officeDocument/2006/relationships" xmlns:p="http://schemas.openxmlformats.org/presentationml/2006/main">
  <p:tag name="AS_UNIQUEID" val="15"/>
</p:tagLst>
</file>

<file path=ppt/tags/tag10.xml><?xml version="1.0" encoding="utf-8"?>
<p:tagLst xmlns:a="http://schemas.openxmlformats.org/drawingml/2006/main" xmlns:r="http://schemas.openxmlformats.org/officeDocument/2006/relationships" xmlns:p="http://schemas.openxmlformats.org/presentationml/2006/main">
  <p:tag name="AS_UNIQUEID" val="16"/>
</p:tagLst>
</file>

<file path=ppt/tags/tag11.xml><?xml version="1.0" encoding="utf-8"?>
<p:tagLst xmlns:a="http://schemas.openxmlformats.org/drawingml/2006/main" xmlns:r="http://schemas.openxmlformats.org/officeDocument/2006/relationships" xmlns:p="http://schemas.openxmlformats.org/presentationml/2006/main">
  <p:tag name="AS_UNIQUEID" val="10"/>
</p:tagLst>
</file>

<file path=ppt/tags/tag12.xml><?xml version="1.0" encoding="utf-8"?>
<p:tagLst xmlns:a="http://schemas.openxmlformats.org/drawingml/2006/main" xmlns:r="http://schemas.openxmlformats.org/officeDocument/2006/relationships" xmlns:p="http://schemas.openxmlformats.org/presentationml/2006/main">
  <p:tag name="AS_UNIQUEID" val="11"/>
</p:tagLst>
</file>

<file path=ppt/tags/tag13.xml><?xml version="1.0" encoding="utf-8"?>
<p:tagLst xmlns:a="http://schemas.openxmlformats.org/drawingml/2006/main" xmlns:r="http://schemas.openxmlformats.org/officeDocument/2006/relationships" xmlns:p="http://schemas.openxmlformats.org/presentationml/2006/main">
  <p:tag name="AS_UNIQUEID" val="12"/>
</p:tagLst>
</file>

<file path=ppt/tags/tag14.xml><?xml version="1.0" encoding="utf-8"?>
<p:tagLst xmlns:a="http://schemas.openxmlformats.org/drawingml/2006/main" xmlns:r="http://schemas.openxmlformats.org/officeDocument/2006/relationships" xmlns:p="http://schemas.openxmlformats.org/presentationml/2006/main">
  <p:tag name="AS_UNIQUEID" val="22"/>
</p:tagLst>
</file>

<file path=ppt/tags/tag15.xml><?xml version="1.0" encoding="utf-8"?>
<p:tagLst xmlns:a="http://schemas.openxmlformats.org/drawingml/2006/main" xmlns:r="http://schemas.openxmlformats.org/officeDocument/2006/relationships" xmlns:p="http://schemas.openxmlformats.org/presentationml/2006/main">
  <p:tag name="AS_UNIQUEID" val="23"/>
</p:tagLst>
</file>

<file path=ppt/tags/tag16.xml><?xml version="1.0" encoding="utf-8"?>
<p:tagLst xmlns:a="http://schemas.openxmlformats.org/drawingml/2006/main" xmlns:r="http://schemas.openxmlformats.org/officeDocument/2006/relationships" xmlns:p="http://schemas.openxmlformats.org/presentationml/2006/main">
  <p:tag name="AS_UNIQUEID" val="24"/>
</p:tagLst>
</file>

<file path=ppt/tags/tag17.xml><?xml version="1.0" encoding="utf-8"?>
<p:tagLst xmlns:a="http://schemas.openxmlformats.org/drawingml/2006/main" xmlns:r="http://schemas.openxmlformats.org/officeDocument/2006/relationships" xmlns:p="http://schemas.openxmlformats.org/presentationml/2006/main">
  <p:tag name="AS_UNIQUEID" val="18"/>
</p:tagLst>
</file>

<file path=ppt/tags/tag18.xml><?xml version="1.0" encoding="utf-8"?>
<p:tagLst xmlns:a="http://schemas.openxmlformats.org/drawingml/2006/main" xmlns:r="http://schemas.openxmlformats.org/officeDocument/2006/relationships" xmlns:p="http://schemas.openxmlformats.org/presentationml/2006/main">
  <p:tag name="AS_UNIQUEID" val="19"/>
</p:tagLst>
</file>

<file path=ppt/tags/tag19.xml><?xml version="1.0" encoding="utf-8"?>
<p:tagLst xmlns:a="http://schemas.openxmlformats.org/drawingml/2006/main" xmlns:r="http://schemas.openxmlformats.org/officeDocument/2006/relationships" xmlns:p="http://schemas.openxmlformats.org/presentationml/2006/main">
  <p:tag name="AS_UNIQUEID" val="20"/>
</p:tagLst>
</file>

<file path=ppt/tags/tag20.xml><?xml version="1.0" encoding="utf-8"?>
<p:tagLst xmlns:a="http://schemas.openxmlformats.org/drawingml/2006/main" xmlns:r="http://schemas.openxmlformats.org/officeDocument/2006/relationships" xmlns:p="http://schemas.openxmlformats.org/presentationml/2006/main">
  <p:tag name="AS_UNIQUEID" val="30"/>
</p:tagLst>
</file>

<file path=ppt/tags/tag21.xml><?xml version="1.0" encoding="utf-8"?>
<p:tagLst xmlns:a="http://schemas.openxmlformats.org/drawingml/2006/main" xmlns:r="http://schemas.openxmlformats.org/officeDocument/2006/relationships" xmlns:p="http://schemas.openxmlformats.org/presentationml/2006/main">
  <p:tag name="AS_UNIQUEID" val="31"/>
</p:tagLst>
</file>

<file path=ppt/tags/tag22.xml><?xml version="1.0" encoding="utf-8"?>
<p:tagLst xmlns:a="http://schemas.openxmlformats.org/drawingml/2006/main" xmlns:r="http://schemas.openxmlformats.org/officeDocument/2006/relationships" xmlns:p="http://schemas.openxmlformats.org/presentationml/2006/main">
  <p:tag name="AS_UNIQUEID" val="32"/>
</p:tagLst>
</file>

<file path=ppt/tags/tag23.xml><?xml version="1.0" encoding="utf-8"?>
<p:tagLst xmlns:a="http://schemas.openxmlformats.org/drawingml/2006/main" xmlns:r="http://schemas.openxmlformats.org/officeDocument/2006/relationships" xmlns:p="http://schemas.openxmlformats.org/presentationml/2006/main">
  <p:tag name="AS_UNIQUEID" val="33"/>
</p:tagLst>
</file>

<file path=ppt/tags/tag24.xml><?xml version="1.0" encoding="utf-8"?>
<p:tagLst xmlns:a="http://schemas.openxmlformats.org/drawingml/2006/main" xmlns:r="http://schemas.openxmlformats.org/officeDocument/2006/relationships" xmlns:p="http://schemas.openxmlformats.org/presentationml/2006/main">
  <p:tag name="AS_UNIQUEID" val="26"/>
</p:tagLst>
</file>

<file path=ppt/tags/tag25.xml><?xml version="1.0" encoding="utf-8"?>
<p:tagLst xmlns:a="http://schemas.openxmlformats.org/drawingml/2006/main" xmlns:r="http://schemas.openxmlformats.org/officeDocument/2006/relationships" xmlns:p="http://schemas.openxmlformats.org/presentationml/2006/main">
  <p:tag name="AS_UNIQUEID" val="27"/>
</p:tagLst>
</file>

<file path=ppt/tags/tag26.xml><?xml version="1.0" encoding="utf-8"?>
<p:tagLst xmlns:a="http://schemas.openxmlformats.org/drawingml/2006/main" xmlns:r="http://schemas.openxmlformats.org/officeDocument/2006/relationships" xmlns:p="http://schemas.openxmlformats.org/presentationml/2006/main">
  <p:tag name="AS_UNIQUEID" val="28"/>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EPSI Training topic template v1 JF" id="{5EA84160-1248-B945-96E8-C19FFB39C2BD}" vid="{0058E9A8-62BA-8D4E-905C-CEA1055CCE5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BE8D432CE7244B409A76C38E51B114B2" ma:contentTypeVersion="22" ma:contentTypeDescription="Create a new document." ma:contentTypeScope="" ma:versionID="3b65d00cb17ade1f87e587b146520326">
  <xsd:schema xmlns:xsd="http://www.w3.org/2001/XMLSchema" xmlns:xs="http://www.w3.org/2001/XMLSchema" xmlns:p="http://schemas.microsoft.com/office/2006/metadata/properties" xmlns:ns2="6d9d7403-2d8c-4818-ae25-2c5629bc7330" xmlns:ns3="d8ecf516-e360-4672-81b9-68723bedb71f" targetNamespace="http://schemas.microsoft.com/office/2006/metadata/properties" ma:root="true" ma:fieldsID="5c659a0f85073eddfcef942c3a4ea0a4" ns2:_="" ns3:_="">
    <xsd:import namespace="6d9d7403-2d8c-4818-ae25-2c5629bc7330"/>
    <xsd:import namespace="d8ecf516-e360-4672-81b9-68723bedb71f"/>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2:MediaServiceLocation" minOccurs="0"/>
                <xsd:element ref="ns3:SharedWithUsers" minOccurs="0"/>
                <xsd:element ref="ns3:SharedWithDetail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LengthInSeconds" minOccurs="0"/>
                <xsd:element ref="ns3:TaxCatchAll" minOccurs="0"/>
                <xsd:element ref="ns2:lcf76f155ced4ddcb4097134ff3c332f"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d9d7403-2d8c-4818-ae25-2c5629bc733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Location" ma:index="12" nillable="true" ma:displayName="MediaServiceLocation" ma:internalName="MediaServiceLocatio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67db71fa-6225-4e5d-8d04-885ce7d9243e"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8ecf516-e360-4672-81b9-68723bedb71f"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0f5be016-a4e9-4ae4-99b5-de5d8d170bf1}" ma:internalName="TaxCatchAll" ma:showField="CatchAllData" ma:web="d8ecf516-e360-4672-81b9-68723bedb71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6d9d7403-2d8c-4818-ae25-2c5629bc7330">
      <Terms xmlns="http://schemas.microsoft.com/office/infopath/2007/PartnerControls"/>
    </lcf76f155ced4ddcb4097134ff3c332f>
    <TaxCatchAll xmlns="d8ecf516-e360-4672-81b9-68723bedb71f" xsi:nil="true"/>
  </documentManagement>
</p:properties>
</file>

<file path=customXml/itemProps1.xml><?xml version="1.0" encoding="utf-8"?>
<ds:datastoreItem xmlns:ds="http://schemas.openxmlformats.org/officeDocument/2006/customXml" ds:itemID="{910DEDA1-F4A3-463D-9A45-90BBC09F4AF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d9d7403-2d8c-4818-ae25-2c5629bc7330"/>
    <ds:schemaRef ds:uri="d8ecf516-e360-4672-81b9-68723bedb71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3E9D9CC3-1A92-450F-A475-EF23AF4BCF49}">
  <ds:schemaRefs>
    <ds:schemaRef ds:uri="http://schemas.microsoft.com/sharepoint/v3/contenttype/forms"/>
  </ds:schemaRefs>
</ds:datastoreItem>
</file>

<file path=customXml/itemProps3.xml><?xml version="1.0" encoding="utf-8"?>
<ds:datastoreItem xmlns:ds="http://schemas.openxmlformats.org/officeDocument/2006/customXml" ds:itemID="{7D545FEE-AD81-4023-B6AC-5CAEA335ED97}">
  <ds:schemaRefs>
    <ds:schemaRef ds:uri="http://schemas.microsoft.com/office/2006/documentManagement/types"/>
    <ds:schemaRef ds:uri="6d9d7403-2d8c-4818-ae25-2c5629bc7330"/>
    <ds:schemaRef ds:uri="http://purl.org/dc/elements/1.1/"/>
    <ds:schemaRef ds:uri="d8ecf516-e360-4672-81b9-68723bedb71f"/>
    <ds:schemaRef ds:uri="http://purl.org/dc/dcmitype/"/>
    <ds:schemaRef ds:uri="http://schemas.microsoft.com/office/infopath/2007/PartnerControls"/>
    <ds:schemaRef ds:uri="http://purl.org/dc/terms/"/>
    <ds:schemaRef ds:uri="http://schemas.microsoft.com/office/2006/metadata/propertie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Office Theme</Template>
  <TotalTime>93</TotalTime>
  <Words>1148</Words>
  <Application>Microsoft Macintosh PowerPoint</Application>
  <PresentationFormat>Widescreen</PresentationFormat>
  <Paragraphs>116</Paragraphs>
  <Slides>15</Slides>
  <Notes>13</Notes>
  <HiddenSlides>1</HiddenSlides>
  <MMClips>1</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15</vt:i4>
      </vt:variant>
    </vt:vector>
  </HeadingPairs>
  <TitlesOfParts>
    <vt:vector size="22" baseType="lpstr">
      <vt:lpstr>.Apple Color Emoji UI</vt:lpstr>
      <vt:lpstr>Arial</vt:lpstr>
      <vt:lpstr>Calibri</vt:lpstr>
      <vt:lpstr>Futura Medium</vt:lpstr>
      <vt:lpstr>Helvetica</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Samuel Davies</dc:creator>
  <cp:lastModifiedBy>Carlo Arboit</cp:lastModifiedBy>
  <cp:revision>31</cp:revision>
  <dcterms:created xsi:type="dcterms:W3CDTF">2020-06-26T08:41:49Z</dcterms:created>
  <dcterms:modified xsi:type="dcterms:W3CDTF">2024-11-13T11:59:58Z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0x010100BE8D432CE7244B409A76C38E51B114B2</vt:lpwstr>
  </property>
</Properties>
</file>