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80" r:id="rId6"/>
    <p:sldId id="278" r:id="rId7"/>
    <p:sldId id="257" r:id="rId8"/>
    <p:sldId id="276" r:id="rId9"/>
    <p:sldId id="258" r:id="rId10"/>
    <p:sldId id="274" r:id="rId11"/>
    <p:sldId id="279" r:id="rId12"/>
    <p:sldId id="267" r:id="rId13"/>
    <p:sldId id="259" r:id="rId14"/>
    <p:sldId id="260" r:id="rId15"/>
    <p:sldId id="261" r:id="rId16"/>
    <p:sldId id="262" r:id="rId17"/>
    <p:sldId id="277" r:id="rId18"/>
    <p:sldId id="270" r:id="rId19"/>
    <p:sldId id="268" r:id="rId20"/>
    <p:sldId id="264" r:id="rId21"/>
    <p:sldId id="266" r:id="rId22"/>
    <p:sldId id="263"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F1B600"/>
    <a:srgbClr val="A57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54"/>
    <p:restoredTop sz="75510"/>
  </p:normalViewPr>
  <p:slideViewPr>
    <p:cSldViewPr snapToGrid="0" snapToObjects="1">
      <p:cViewPr varScale="1">
        <p:scale>
          <a:sx n="90" d="100"/>
          <a:sy n="90" d="100"/>
        </p:scale>
        <p:origin x="1648"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 Target="../slides/slide16.xml"/><Relationship Id="rId4"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7.xml"/><Relationship Id="rId4"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 Target="../slides/slide19.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3585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1169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s" sz="1800" b="0" i="0" strike="noStrike" cap="none" spc="0" baseline="0">
                <a:solidFill>
                  <a:srgbClr val="000000"/>
                </a:solidFill>
                <a:effectLst/>
                <a:latin typeface="Calibri"/>
                <a:ea typeface="Calibri"/>
                <a:cs typeface="Calibri"/>
              </a:rPr>
              <a:t>La exposición excesiva a la sílice cristalina respirable (SCR) puede provocar problemas graves de salud a largo plazo a los trabajadores. Por ello, es importante que todos los trabajadores estén informados sobre las buenas prácticas para limitar o eliminar su exposición al polvo de sílice. </a:t>
            </a:r>
          </a:p>
          <a:p>
            <a:pPr marL="0" marR="0" lvl="0" indent="0" algn="l" defTabSz="914400" rtl="0" eaLnBrk="1" fontAlgn="auto" latinLnBrk="0" hangingPunct="1">
              <a:lnSpc>
                <a:spcPct val="100000"/>
              </a:lnSpc>
              <a:spcBef>
                <a:spcPct val="0"/>
              </a:spcBef>
              <a:spcAft>
                <a:spcPct val="0"/>
              </a:spcAft>
              <a:buClrTx/>
              <a:buSzTx/>
              <a:buFontTx/>
              <a:buNone/>
              <a:defRPr/>
            </a:pPr>
            <a:r>
              <a:rPr lang="en-GB" sz="1200" b="0" i="0" kern="1200">
                <a:solidFill>
                  <a:schemeClr val="tx1"/>
                </a:solidFill>
                <a:effectLst/>
                <a:latin typeface="Helvetica" pitchFamily="2" charset="0"/>
                <a:ea typeface="+mn-ea"/>
                <a:cs typeface="+mn-cs"/>
              </a:rPr>
              <a:t> </a:t>
            </a:r>
          </a:p>
          <a:p>
            <a:pPr marL="0" marR="0" lvl="0" indent="0" algn="l" defTabSz="914400" rtl="0" eaLnBrk="1" fontAlgn="auto" latinLnBrk="0" hangingPunct="1">
              <a:lnSpc>
                <a:spcPct val="100000"/>
              </a:lnSpc>
              <a:spcBef>
                <a:spcPct val="0"/>
              </a:spcBef>
              <a:spcAft>
                <a:spcPct val="0"/>
              </a:spcAft>
              <a:buClrTx/>
              <a:buSzTx/>
              <a:buFontTx/>
              <a:buNone/>
              <a:defRPr/>
            </a:pPr>
            <a:r>
              <a:rPr lang="es" sz="1200" b="0" i="0" strike="noStrike" cap="none" spc="0" baseline="0">
                <a:solidFill>
                  <a:srgbClr val="000000"/>
                </a:solidFill>
                <a:effectLst/>
                <a:latin typeface="Helvetica"/>
                <a:ea typeface="Helvetica"/>
                <a:cs typeface="Helvetica"/>
              </a:rPr>
              <a:t>Esta formación en PowerPoint trata sobre el uso correcto de los equipos de protección individual (PPE) para trabajadores expuestos al polvo de sílice cristalina respirable (SCR). </a:t>
            </a:r>
          </a:p>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65125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99314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es" sz="1200" b="0" i="0" strike="noStrike" cap="none" spc="0" baseline="0">
                <a:solidFill>
                  <a:srgbClr val="000000"/>
                </a:solidFill>
                <a:effectLst/>
                <a:latin typeface="Helvetica"/>
                <a:ea typeface="Helvetica"/>
                <a:cs typeface="Helvetica"/>
              </a:rPr>
              <a:t>Forma parte de un equipo EPI cualquier artículo de ropa protectora o equipo diseñado para proteger el cuerpo de la persona que lo lleva de lesiones o infecciones. </a:t>
            </a: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algn="l">
              <a:lnSpc>
                <a:spcPts val="2300"/>
              </a:lnSpc>
              <a:spcBef>
                <a:spcPts val="600"/>
              </a:spcBef>
              <a:spcAft>
                <a:spcPts val="600"/>
              </a:spcAft>
            </a:pPr>
            <a:r>
              <a:rPr lang="es" sz="1200" b="0" i="0" strike="noStrike" cap="none" spc="0" baseline="0">
                <a:solidFill>
                  <a:srgbClr val="000000"/>
                </a:solidFill>
                <a:effectLst/>
                <a:latin typeface="Helvetica"/>
                <a:ea typeface="Helvetica"/>
                <a:cs typeface="Helvetica"/>
              </a:rPr>
              <a:t>Aunque los EPI deberían estar disponibles en todos los lugares de trabajo, se acostumbran a usar como último recurso cuando todas las medidas de control se han intentado y han fallado a la hora de proporcionar un control suficiente de la exposición al polvo.</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551006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15840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200" b="0" i="0" strike="noStrike" cap="none" spc="0" baseline="0">
                <a:solidFill>
                  <a:srgbClr val="000000"/>
                </a:solidFill>
                <a:effectLst/>
                <a:latin typeface="Calibri"/>
                <a:ea typeface="Calibri"/>
                <a:cs typeface="Calibri"/>
              </a:rPr>
              <a:t>El siguiente diagrama resume el proceso de gestión de riesgo, des de la perspectiva tanto del empleador como del empleado, cuando se aplica al control de la sílice cristalina respirable. Los sistemas de sanidad y seguridad implementados en las compañías deben respectarse tanto por parte del empleador como del empleado.</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02475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ts val="2300"/>
              </a:lnSpc>
              <a:spcBef>
                <a:spcPts val="600"/>
              </a:spcBef>
              <a:spcAft>
                <a:spcPts val="600"/>
              </a:spcAft>
              <a:buClrTx/>
              <a:buSzTx/>
              <a:buFontTx/>
              <a:buNone/>
              <a:defRPr/>
            </a:pPr>
            <a:r>
              <a:rPr lang="es" sz="1200" b="0" i="0" strike="noStrike" cap="none" spc="0" baseline="0">
                <a:solidFill>
                  <a:srgbClr val="000000"/>
                </a:solidFill>
                <a:effectLst/>
                <a:latin typeface="Helvetica"/>
                <a:ea typeface="Helvetica"/>
                <a:cs typeface="Helvetica"/>
              </a:rPr>
              <a:t>Los EPI solo deberían llevarse cuando se reciban instrucciones específicas de hacerlo, y deberían elegirse en base a su rendimiento (por ejemplo, factor de protección), comodidad y durabilidad.</a:t>
            </a:r>
          </a:p>
          <a:p>
            <a:pPr algn="l">
              <a:lnSpc>
                <a:spcPts val="2300"/>
              </a:lnSpc>
              <a:spcBef>
                <a:spcPts val="600"/>
              </a:spcBef>
              <a:spcAft>
                <a:spcPts val="600"/>
              </a:spcAft>
            </a:pPr>
            <a:r>
              <a:rPr lang="es" sz="1200" b="0" i="0" strike="noStrike" cap="none" spc="0" baseline="0">
                <a:solidFill>
                  <a:srgbClr val="000000"/>
                </a:solidFill>
                <a:effectLst/>
                <a:latin typeface="Helvetica"/>
                <a:ea typeface="Helvetica"/>
                <a:cs typeface="Helvetica"/>
              </a:rPr>
              <a:t>Las tareas que requieran el uso de EPI se indicarán con la señalización y los pictogramas adecuados.</a:t>
            </a: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marL="0" marR="0" indent="0" algn="l" defTabSz="914400" rtl="0" eaLnBrk="1" fontAlgn="auto" latinLnBrk="0" hangingPunct="1">
              <a:lnSpc>
                <a:spcPts val="2300"/>
              </a:lnSpc>
              <a:spcBef>
                <a:spcPts val="600"/>
              </a:spcBef>
              <a:spcAft>
                <a:spcPts val="600"/>
              </a:spcAft>
              <a:buClrTx/>
              <a:buSzTx/>
              <a:buFontTx/>
              <a:buNone/>
              <a:defRPr/>
            </a:pPr>
            <a:r>
              <a:rPr lang="es" sz="1200" b="0" i="0" strike="noStrike" cap="none" spc="0" baseline="0">
                <a:solidFill>
                  <a:srgbClr val="000000"/>
                </a:solidFill>
                <a:effectLst/>
                <a:latin typeface="Helvetica"/>
                <a:ea typeface="Helvetica"/>
                <a:cs typeface="Helvetica"/>
              </a:rPr>
              <a:t>Durante todas las tareas con polvo deberá llevarse ropa de protección (monos). Se pueden usar monos de color oscuro para indicar la contaminación por polvo.</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5868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es" sz="1200" b="0" i="0" strike="noStrike" cap="none" spc="0" baseline="0">
                <a:solidFill>
                  <a:srgbClr val="000000"/>
                </a:solidFill>
                <a:effectLst/>
                <a:latin typeface="Helvetica"/>
                <a:ea typeface="Helvetica"/>
                <a:cs typeface="Helvetica"/>
              </a:rPr>
              <a:t>Una vez se haya confirmado que los EPI son necesarios para la tarea que deben llevar a cabo, los trabajadores deben asegurarse de que sus equipos no están dañados ni con un desgaste excesivo.</a:t>
            </a:r>
          </a:p>
          <a:p>
            <a:pPr marL="0" indent="0" algn="l">
              <a:lnSpc>
                <a:spcPts val="2300"/>
              </a:lnSpc>
              <a:spcBef>
                <a:spcPts val="600"/>
              </a:spcBef>
              <a:spcAft>
                <a:spcPts val="600"/>
              </a:spcAft>
              <a:buFont typeface="Arial" panose="020B0604020202020204" pitchFamily="34" charset="0"/>
              <a:buNone/>
            </a:pPr>
            <a:r>
              <a:rPr lang="es" sz="1200" b="0" i="0" strike="noStrike" cap="none" spc="0" baseline="0">
                <a:solidFill>
                  <a:srgbClr val="000000"/>
                </a:solidFill>
                <a:effectLst/>
                <a:latin typeface="Helvetica"/>
                <a:ea typeface="Helvetica"/>
                <a:cs typeface="Helvetica"/>
              </a:rPr>
              <a:t>Los EPI dañados suponen un riesgo innecesario para los trabajadores. Si un equipo se usa de forma regular, o se comparte entre otros trabajadores, es posible que después de múltiples usos extensivos se produzcan daños.</a:t>
            </a:r>
          </a:p>
          <a:p>
            <a:pPr marL="0" indent="0" algn="l">
              <a:lnSpc>
                <a:spcPts val="2300"/>
              </a:lnSpc>
              <a:spcBef>
                <a:spcPts val="600"/>
              </a:spcBef>
              <a:spcAft>
                <a:spcPts val="600"/>
              </a:spcAft>
              <a:buFont typeface="Arial" panose="020B0604020202020204" pitchFamily="34" charset="0"/>
              <a:buNone/>
            </a:pPr>
            <a:endParaRPr lang="en-GB" sz="1200" b="0" i="0" kern="1200">
              <a:solidFill>
                <a:schemeClr val="tx1"/>
              </a:solidFill>
              <a:effectLst/>
              <a:latin typeface="Helvetica" pitchFamily="2" charset="0"/>
              <a:ea typeface="+mn-ea"/>
              <a:cs typeface="+mn-cs"/>
            </a:endParaRPr>
          </a:p>
          <a:p>
            <a:pPr marL="0" indent="0" algn="l">
              <a:lnSpc>
                <a:spcPts val="2300"/>
              </a:lnSpc>
              <a:spcBef>
                <a:spcPts val="600"/>
              </a:spcBef>
              <a:spcAft>
                <a:spcPts val="600"/>
              </a:spcAft>
              <a:buFont typeface="Arial" panose="020B0604020202020204" pitchFamily="34" charset="0"/>
              <a:buNone/>
            </a:pPr>
            <a:r>
              <a:rPr lang="es" sz="1200" b="0" i="0" strike="noStrike" cap="none" spc="0" baseline="0">
                <a:solidFill>
                  <a:srgbClr val="000000"/>
                </a:solidFill>
                <a:effectLst/>
                <a:latin typeface="Helvetica"/>
                <a:ea typeface="Helvetica"/>
                <a:cs typeface="Helvetica"/>
              </a:rPr>
              <a:t>Cuando un equipo EPI está dañado debe sustituirse inmediatamente. </a:t>
            </a: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449390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es" sz="1200" b="0" i="0" strike="noStrike" cap="none" spc="0" baseline="0">
                <a:solidFill>
                  <a:srgbClr val="000000"/>
                </a:solidFill>
                <a:effectLst/>
                <a:latin typeface="Helvetica"/>
                <a:ea typeface="Helvetica"/>
                <a:cs typeface="Helvetica"/>
              </a:rPr>
              <a:t>Llevar EPI puede no ser una experiencia cómoda, pero es importante asegurarse de que se llevan correctamente.</a:t>
            </a:r>
          </a:p>
          <a:p>
            <a:pPr algn="l">
              <a:lnSpc>
                <a:spcPts val="2300"/>
              </a:lnSpc>
              <a:spcBef>
                <a:spcPts val="600"/>
              </a:spcBef>
              <a:spcAft>
                <a:spcPts val="600"/>
              </a:spcAft>
            </a:pPr>
            <a:r>
              <a:rPr lang="es" sz="1200" b="0" i="0" strike="noStrike" cap="none" spc="0" baseline="0">
                <a:solidFill>
                  <a:srgbClr val="000000"/>
                </a:solidFill>
                <a:effectLst/>
                <a:latin typeface="Helvetica"/>
                <a:ea typeface="Helvetica"/>
                <a:cs typeface="Helvetica"/>
              </a:rPr>
              <a:t>Equipos como mascarillas, gafas de protección y cascos deben ajustarse para que se adapten a la talla de la persona que va a llevarlos.</a:t>
            </a: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algn="l">
              <a:lnSpc>
                <a:spcPts val="2300"/>
              </a:lnSpc>
              <a:spcBef>
                <a:spcPts val="600"/>
              </a:spcBef>
              <a:spcAft>
                <a:spcPts val="600"/>
              </a:spcAft>
            </a:pPr>
            <a:r>
              <a:rPr lang="es" sz="1200" b="0" i="0" strike="noStrike" cap="none" spc="0" baseline="0">
                <a:solidFill>
                  <a:srgbClr val="000000"/>
                </a:solidFill>
                <a:effectLst/>
                <a:latin typeface="Helvetica"/>
                <a:ea typeface="Helvetica"/>
                <a:cs typeface="Helvetica"/>
              </a:rPr>
              <a:t>Cuando se lleven diversos EPI (como una mascarilla para el polvo y una pantalla de soldadura) asegurarse de que sean compatibles.</a:t>
            </a:r>
          </a:p>
          <a:p>
            <a:pPr marL="0" marR="0" indent="0" algn="l" defTabSz="914400" rtl="0" eaLnBrk="1" fontAlgn="auto" latinLnBrk="0" hangingPunct="1">
              <a:lnSpc>
                <a:spcPts val="2300"/>
              </a:lnSpc>
              <a:spcBef>
                <a:spcPts val="600"/>
              </a:spcBef>
              <a:spcAft>
                <a:spcPts val="600"/>
              </a:spcAft>
              <a:buClrTx/>
              <a:buSzTx/>
              <a:buFontTx/>
              <a:buNone/>
              <a:defRPr/>
            </a:pPr>
            <a:r>
              <a:rPr lang="es" sz="1200" b="0" i="0" strike="noStrike" cap="none" spc="0" baseline="0">
                <a:solidFill>
                  <a:srgbClr val="000000"/>
                </a:solidFill>
                <a:effectLst/>
                <a:latin typeface="Helvetica"/>
                <a:ea typeface="Helvetica"/>
                <a:cs typeface="Helvetica"/>
              </a:rPr>
              <a:t>Estar informado sobre otros factores que pueden reducir la efectividad de los EPI, como el pelo facial. Los operadores con pelo facial deben usar un respirador de aire para evitar que el polvo entre dentro de la mascarilla.</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98367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r>
              <a:rPr lang="es" sz="1200" b="0" i="0" strike="noStrike" cap="none" spc="0" baseline="0">
                <a:solidFill>
                  <a:srgbClr val="000000"/>
                </a:solidFill>
                <a:effectLst/>
                <a:latin typeface="Helvetica"/>
                <a:ea typeface="Helvetica"/>
                <a:cs typeface="Helvetica"/>
              </a:rPr>
              <a:t>Tras el uso, los EPI deberían limpiarse (si es necesario) y almacenarse en unas instalaciones apropiadas. Los EPI, como la ropa, debe limpiarlos el empleador.</a:t>
            </a:r>
          </a:p>
          <a:p>
            <a:pPr algn="l">
              <a:lnSpc>
                <a:spcPts val="2300"/>
              </a:lnSpc>
              <a:spcBef>
                <a:spcPts val="600"/>
              </a:spcBef>
              <a:spcAft>
                <a:spcPts val="600"/>
              </a:spcAft>
            </a:pPr>
            <a:r>
              <a:rPr lang="es" sz="1200" b="0" i="0" strike="noStrike" cap="none" spc="0" baseline="0">
                <a:solidFill>
                  <a:srgbClr val="000000"/>
                </a:solidFill>
                <a:effectLst/>
                <a:latin typeface="Helvetica"/>
                <a:ea typeface="Helvetica"/>
                <a:cs typeface="Helvetica"/>
              </a:rPr>
              <a:t>En ninguna circunstancia los EPI deben llevarse a casa.</a:t>
            </a: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33624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1367890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A continuación mostramos las buenas prácticas relacionadas con la limpieza de EPI. </a:t>
            </a:r>
            <a:r>
              <a:rPr lang="es" sz="1200" b="0" i="0" strike="noStrike" cap="none" spc="0" baseline="0">
                <a:solidFill>
                  <a:srgbClr val="000000"/>
                </a:solidFill>
                <a:effectLst/>
                <a:latin typeface="Calibri"/>
                <a:ea typeface="Calibri"/>
                <a:cs typeface="Calibri"/>
              </a:rPr>
              <a:t>Al lado del vídeo puede encontrar un gráfico y una barra roja que ilustra la concentración de polvo en mg/m3.</a:t>
            </a:r>
          </a:p>
          <a:p>
            <a:endParaRPr lang="en-GB" sz="1200" b="0" i="0" u="none" strike="noStrike" kern="1200">
              <a:solidFill>
                <a:schemeClr val="tx1"/>
              </a:solidFill>
              <a:effectLst/>
              <a:latin typeface="+mn-lt"/>
              <a:ea typeface="+mn-ea"/>
              <a:cs typeface="+mn-cs"/>
            </a:endParaRPr>
          </a:p>
          <a:p>
            <a:r>
              <a:rPr lang="es" sz="1200" b="0" i="0" strike="noStrike" cap="none" spc="0" baseline="0">
                <a:solidFill>
                  <a:srgbClr val="000000"/>
                </a:solidFill>
                <a:effectLst/>
                <a:latin typeface="Calibri"/>
                <a:ea typeface="Calibri"/>
                <a:cs typeface="Calibri"/>
              </a:rPr>
              <a:t>La medición de la concentración de polvo no es sobre la sílice cristalina, se basa en una medición semicuantitativa. Lo que es esencial no es el valor de la concentración de polvo, sino la diferencia relativa entre los niveles de exposición durante la práctica recomendada y otras prácticas.</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3127318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16</a:t>
            </a:fld>
            <a:endParaRPr lang="en-US"/>
          </a:p>
        </p:txBody>
      </p:sp>
    </p:spTree>
    <p:extLst>
      <p:ext uri="{BB962C8B-B14F-4D97-AF65-F5344CB8AC3E}">
        <p14:creationId xmlns:p14="http://schemas.microsoft.com/office/powerpoint/2010/main" val="2942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es" sz="1800" b="0" i="0" strike="noStrike" cap="none" spc="0" baseline="0">
                <a:solidFill>
                  <a:srgbClr val="000000"/>
                </a:solidFill>
                <a:effectLst/>
                <a:latin typeface="Calibri"/>
                <a:ea typeface="Calibri"/>
                <a:cs typeface="Calibri"/>
              </a:rPr>
              <a:t>Los EPI solo se deben usar como </a:t>
            </a:r>
            <a:r>
              <a:rPr lang="es" sz="1800" b="1" i="0" strike="noStrike" cap="none" spc="0" baseline="0">
                <a:solidFill>
                  <a:srgbClr val="000000"/>
                </a:solidFill>
                <a:effectLst/>
                <a:latin typeface="Calibri"/>
                <a:ea typeface="Calibri"/>
                <a:cs typeface="Calibri"/>
              </a:rPr>
              <a:t>último recurso</a:t>
            </a:r>
            <a:r>
              <a:rPr lang="es" sz="1800" b="0" i="0" strike="noStrike" cap="none" spc="0" baseline="0">
                <a:solidFill>
                  <a:srgbClr val="000000"/>
                </a:solidFill>
                <a:effectLst/>
                <a:latin typeface="Calibri"/>
                <a:ea typeface="Calibri"/>
                <a:cs typeface="Calibri"/>
              </a:rPr>
              <a:t>, cuando todas las demás medidas de control sean insuficientes para controlar el polvo. Cuando los EPI son necesarios, deben estar controlados y supervisados.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17</a:t>
            </a:fld>
            <a:endParaRPr lang="en-US"/>
          </a:p>
        </p:txBody>
      </p:sp>
    </p:spTree>
    <p:extLst>
      <p:ext uri="{BB962C8B-B14F-4D97-AF65-F5344CB8AC3E}">
        <p14:creationId xmlns:p14="http://schemas.microsoft.com/office/powerpoint/2010/main" val="2593537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18</a:t>
            </a:fld>
            <a:endParaRPr lang="en-US"/>
          </a:p>
        </p:txBody>
      </p:sp>
    </p:spTree>
    <p:extLst>
      <p:ext uri="{BB962C8B-B14F-4D97-AF65-F5344CB8AC3E}">
        <p14:creationId xmlns:p14="http://schemas.microsoft.com/office/powerpoint/2010/main" val="240135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19</a:t>
            </a:fld>
            <a:endParaRPr lang="en-US"/>
          </a:p>
        </p:txBody>
      </p:sp>
    </p:spTree>
    <p:extLst>
      <p:ext uri="{BB962C8B-B14F-4D97-AF65-F5344CB8AC3E}">
        <p14:creationId xmlns:p14="http://schemas.microsoft.com/office/powerpoint/2010/main" val="4267104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s" sz="1000" b="0" i="0" strike="noStrike" cap="none" spc="0" baseline="0">
                <a:solidFill>
                  <a:srgbClr val="000000"/>
                </a:solidFill>
                <a:effectLst/>
                <a:latin typeface="Helvetica"/>
                <a:ea typeface="Helvetica"/>
                <a:cs typeface="Helvetica"/>
              </a:rPr>
              <a:t>Este paquete de formación se ha desarrollado como parte de la Guía de Buenas Prácticas de NEPSI – Consulte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2504625-3DB5-084D-A760-230D3363D4D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11C52AD-058E-0C44-94F6-D2D20091411C}"/>
              </a:ext>
            </a:extLst>
          </p:cNvPr>
          <p:cNvSpPr txBox="1"/>
          <p:nvPr userDrawn="1"/>
        </p:nvSpPr>
        <p:spPr>
          <a:xfrm>
            <a:off x="8255726" y="429114"/>
            <a:ext cx="356162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s" sz="1400" b="1" i="0" strike="noStrike" cap="none" spc="0" baseline="0" dirty="0">
                <a:solidFill>
                  <a:srgbClr val="F6A317"/>
                </a:solidFill>
                <a:effectLst/>
                <a:latin typeface="Helvetica"/>
                <a:ea typeface="Helvetica"/>
                <a:cs typeface="Helvetica"/>
              </a:rPr>
              <a:t>FORMACIÓN DE BUENAS PRÁCTICAS PARA EQUIPOS DE PROTECCIÓN INDIVIDUAL (EPI)</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1.mp4"/><Relationship Id="rId7" Type="http://schemas.openxmlformats.org/officeDocument/2006/relationships/notesSlide" Target="../notesSlides/notesSlide1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tiff"/><Relationship Id="rId5" Type="http://schemas.openxmlformats.org/officeDocument/2006/relationships/notesSlide" Target="../notesSlides/notesSlide16.xml"/><Relationship Id="rId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0.tiff"/><Relationship Id="rId5" Type="http://schemas.openxmlformats.org/officeDocument/2006/relationships/notesSlide" Target="../notesSlides/notesSlide17.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4.xml"/><Relationship Id="rId7" Type="http://schemas.openxmlformats.org/officeDocument/2006/relationships/hyperlink" Target="https://guide.nepsi.eu/sheets" TargetMode="Externa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18.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5.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lstStyle/>
          <a:p>
            <a:pPr>
              <a:lnSpc>
                <a:spcPct val="100000"/>
              </a:lnSpc>
            </a:pPr>
            <a:r>
              <a:rPr lang="es" sz="3000" b="1" i="0" strike="noStrike" cap="none" spc="0" baseline="0" dirty="0">
                <a:solidFill>
                  <a:srgbClr val="FFFFFF"/>
                </a:solidFill>
                <a:effectLst/>
                <a:latin typeface="Helvetica"/>
                <a:ea typeface="Helvetica"/>
                <a:cs typeface="Helvetica"/>
              </a:rPr>
              <a:t>FORMACIÓN DE BUENAS PRÁCTICAS PARA EQUIPOS DE PROTECCIÓN INDIVIDUAL (EPI)</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753393"/>
            <a:ext cx="7534275" cy="850900"/>
          </a:xfrm>
        </p:spPr>
        <p:txBody>
          <a:bodyPr/>
          <a:lstStyle/>
          <a:p>
            <a:endParaRPr lang="en-US"/>
          </a:p>
        </p:txBody>
      </p:sp>
      <p:sp>
        <p:nvSpPr>
          <p:cNvPr id="2" name="Rectangle 1">
            <a:extLst>
              <a:ext uri="{FF2B5EF4-FFF2-40B4-BE49-F238E27FC236}">
                <a16:creationId xmlns:a16="http://schemas.microsoft.com/office/drawing/2014/main" id="{04702FD7-418C-8F42-A6F8-35403B8ED33E}"/>
              </a:ext>
            </a:extLst>
          </p:cNvPr>
          <p:cNvSpPr/>
          <p:nvPr/>
        </p:nvSpPr>
        <p:spPr>
          <a:xfrm>
            <a:off x="7661564" y="235527"/>
            <a:ext cx="4100945" cy="10181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dirty="0"/>
              <a:t>PREÁMBULO (PARA EL INSTRUCTOR)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es-ES" sz="1800" dirty="0">
                <a:latin typeface="Helvetica"/>
                <a:cs typeface="Helvetica"/>
              </a:rPr>
              <a:t>Como parte de su formación para implementar las Buenas Prácticas de NEPSI, NEPSI ha desarrollado una serie de recursos formativos.</a:t>
            </a:r>
          </a:p>
          <a:p>
            <a:pPr>
              <a:lnSpc>
                <a:spcPts val="2400"/>
              </a:lnSpc>
            </a:pPr>
            <a:r>
              <a:rPr lang="es-ES" sz="1800" dirty="0">
                <a:latin typeface="Helvetica"/>
                <a:cs typeface="Helvetica"/>
              </a:rPr>
              <a:t>Cada paquete de formación en PowerPoint trata sobre un tema relevante para los trabajadores de todos los sectores que utilizan materiales que contienen sílice cristalina. Los paquetes proporcionan información sobre los riesgos de la exposición al polvo relacionados con el tema, junto con las buenas prácticas y medidas disponibles para reducirlos. El propósito de la formación es informar y formar a los trabajadores para que puedan utilizar las medidas de control de forma eficaz y reducir así su exposición a la sílice cristalina respirable (SCR) en su puesto de trabajo.</a:t>
            </a:r>
          </a:p>
          <a:p>
            <a:pPr>
              <a:lnSpc>
                <a:spcPts val="2400"/>
              </a:lnSpc>
            </a:pPr>
            <a:r>
              <a:rPr lang="es-ES" sz="1800" dirty="0">
                <a:latin typeface="Helvetica"/>
                <a:cs typeface="Helvetica"/>
              </a:rPr>
              <a:t>Use la plantilla en blanco y los marcadores de posición para añadir información adicional a este paquete de formación.</a:t>
            </a:r>
          </a:p>
        </p:txBody>
      </p:sp>
    </p:spTree>
    <p:extLst>
      <p:ext uri="{BB962C8B-B14F-4D97-AF65-F5344CB8AC3E}">
        <p14:creationId xmlns:p14="http://schemas.microsoft.com/office/powerpoint/2010/main" val="373584776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IMPORTANTE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s" sz="1800" b="0" i="0" strike="noStrike" cap="none" spc="0" baseline="0" dirty="0">
                <a:solidFill>
                  <a:srgbClr val="000000"/>
                </a:solidFill>
                <a:effectLst/>
                <a:latin typeface="Helvetica"/>
                <a:ea typeface="Helvetica"/>
                <a:cs typeface="Helvetica"/>
              </a:rPr>
              <a:t>El contenido de la información de este PowerPoint de formación es de carácter orientativo e informativo. No se trata de una norma o reglamentación, y tampoco crea ninguna obligación legal ni altera las obligaciones existentes creadas por la legislación y las políticas.</a:t>
            </a:r>
          </a:p>
        </p:txBody>
      </p:sp>
    </p:spTree>
    <p:extLst>
      <p:ext uri="{BB962C8B-B14F-4D97-AF65-F5344CB8AC3E}">
        <p14:creationId xmlns:p14="http://schemas.microsoft.com/office/powerpoint/2010/main" val="6799562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INTRODUCCIÓN</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p:txBody>
          <a:bodyPr/>
          <a:lstStyle/>
          <a:p>
            <a:r>
              <a:rPr lang="es" sz="1800" b="1" i="0" strike="noStrike" cap="none" spc="0" baseline="0" dirty="0">
                <a:solidFill>
                  <a:srgbClr val="000000"/>
                </a:solidFill>
                <a:effectLst/>
                <a:latin typeface="Helvetica"/>
                <a:ea typeface="Helvetica"/>
                <a:cs typeface="Helvetica"/>
              </a:rPr>
              <a:t>Aprender a protegerse a uno mismo contra los riesgos relacionados con el trabajo es una prioridad.</a:t>
            </a:r>
          </a:p>
          <a:p>
            <a:r>
              <a:rPr lang="es" sz="1800" b="0" i="0" strike="noStrike" cap="none" spc="0" baseline="0" dirty="0">
                <a:solidFill>
                  <a:srgbClr val="000000"/>
                </a:solidFill>
                <a:effectLst/>
                <a:latin typeface="Helvetica"/>
                <a:ea typeface="Helvetica"/>
                <a:cs typeface="Helvetica"/>
              </a:rPr>
              <a:t>En esta formación usted aprenderá: </a:t>
            </a:r>
          </a:p>
          <a:p>
            <a:pPr marL="342900" indent="-34290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Qué es un </a:t>
            </a:r>
            <a:r>
              <a:rPr lang="es" sz="1800" b="1" i="0" strike="noStrike" cap="none" spc="0" baseline="0" dirty="0">
                <a:solidFill>
                  <a:srgbClr val="000000"/>
                </a:solidFill>
                <a:effectLst/>
                <a:latin typeface="Helvetica"/>
                <a:ea typeface="Helvetica"/>
                <a:cs typeface="Helvetica"/>
              </a:rPr>
              <a:t>equipo de protección individual (EPI)</a:t>
            </a:r>
            <a:r>
              <a:rPr lang="es" sz="1800" b="0" i="0" strike="noStrike" cap="none" spc="0" baseline="0" dirty="0">
                <a:solidFill>
                  <a:srgbClr val="000000"/>
                </a:solidFill>
                <a:effectLst/>
                <a:latin typeface="Helvetica"/>
                <a:ea typeface="Helvetica"/>
                <a:cs typeface="Helvetica"/>
              </a:rPr>
              <a:t> y cómo puede ayudarnos a reducir nuestra exposición a la SCR dañina.</a:t>
            </a:r>
          </a:p>
          <a:p>
            <a:pPr marL="342900" indent="-34290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Cuándo y cómo usar los EPI.</a:t>
            </a:r>
          </a:p>
          <a:p>
            <a:pPr marL="342900" indent="-34290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Mejores prácticas para el uso de EPI.</a:t>
            </a:r>
          </a:p>
          <a:p>
            <a:pPr marL="285750" indent="-285750">
              <a:buFont typeface="Arial" panose="020B0604020202020204" pitchFamily="34" charset="0"/>
              <a:buChar char="•"/>
            </a:pPr>
            <a:r>
              <a:rPr lang="es" sz="1800" b="0" i="0" strike="noStrike" cap="none" spc="0" baseline="0" dirty="0">
                <a:solidFill>
                  <a:srgbClr val="FF0000"/>
                </a:solidFill>
                <a:effectLst/>
                <a:latin typeface="Helvetica"/>
                <a:ea typeface="Helvetica"/>
                <a:cs typeface="Helvetica"/>
              </a:rPr>
              <a:t>Texto a rellenar por parte del formador – si ha añadido una diapositiva personalizada, inserte un breve resumen del material contextual.</a:t>
            </a:r>
          </a:p>
          <a:p>
            <a:pPr marL="342900" indent="-342900">
              <a:buFont typeface="Arial" panose="020B0604020202020204" pitchFamily="34" charset="0"/>
              <a:buChar char="•"/>
            </a:pPr>
            <a:endParaRPr lang="en-US" sz="1800" dirty="0"/>
          </a:p>
          <a:p>
            <a:endParaRPr lang="en-US" sz="1800" dirty="0"/>
          </a:p>
        </p:txBody>
      </p:sp>
      <p:pic>
        <p:nvPicPr>
          <p:cNvPr id="7" name="Picture 6">
            <a:extLst>
              <a:ext uri="{FF2B5EF4-FFF2-40B4-BE49-F238E27FC236}">
                <a16:creationId xmlns:a16="http://schemas.microsoft.com/office/drawing/2014/main" id="{DF6B9C66-CEEC-4B44-BA9B-225E692AF914}"/>
              </a:ext>
            </a:extLst>
          </p:cNvPr>
          <p:cNvPicPr>
            <a:picLocks noChangeAspect="1"/>
          </p:cNvPicPr>
          <p:nvPr/>
        </p:nvPicPr>
        <p:blipFill>
          <a:blip r:embed="rId3"/>
          <a:srcRect l="21536"/>
          <a:stretch>
            <a:fillRect/>
          </a:stretch>
        </p:blipFill>
        <p:spPr>
          <a:xfrm>
            <a:off x="6592709" y="1611050"/>
            <a:ext cx="5224383" cy="4433991"/>
          </a:xfrm>
          <a:prstGeom prst="rect">
            <a:avLst/>
          </a:prstGeom>
        </p:spPr>
      </p:pic>
    </p:spTree>
    <p:extLst>
      <p:ext uri="{BB962C8B-B14F-4D97-AF65-F5344CB8AC3E}">
        <p14:creationId xmlns:p14="http://schemas.microsoft.com/office/powerpoint/2010/main" val="151015139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TÉCNICAS DE CONTROL DEL POLVO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es" sz="1800" b="0" i="0" strike="noStrike" cap="none" spc="0" baseline="0" dirty="0">
                <a:solidFill>
                  <a:srgbClr val="000000"/>
                </a:solidFill>
                <a:effectLst/>
                <a:latin typeface="Helvetica"/>
                <a:ea typeface="Helvetica"/>
                <a:cs typeface="Helvetica"/>
              </a:rPr>
              <a:t>Los EPI son una de las cinco principales técnicas de control de polvo.</a:t>
            </a:r>
          </a:p>
        </p:txBody>
      </p:sp>
      <p:pic>
        <p:nvPicPr>
          <p:cNvPr id="22" name="Picture 21" descr="A screenshot of a cell phone&#10;&#10;Description automatically generated">
            <a:extLst>
              <a:ext uri="{FF2B5EF4-FFF2-40B4-BE49-F238E27FC236}">
                <a16:creationId xmlns:a16="http://schemas.microsoft.com/office/drawing/2014/main" id="{4A626FC4-8A77-004E-BB89-B10034210505}"/>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25564AC1-815E-9642-A01C-150BB350139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13CAB05-5173-C34E-9F99-31DEE076A45A}"/>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862188-F2AA-A144-B0B6-6FFE60F5D90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E6F38CB-AF38-244A-92EF-1C3087522E7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D943691-5AD3-984E-A33C-CEA8F8CF48BB}"/>
              </a:ext>
            </a:extLst>
          </p:cNvPr>
          <p:cNvSpPr txBox="1"/>
          <p:nvPr/>
        </p:nvSpPr>
        <p:spPr>
          <a:xfrm>
            <a:off x="6579514" y="1702138"/>
            <a:ext cx="2134063" cy="184588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BUENA HIGIENE / LIMPIEZA</a:t>
            </a:r>
          </a:p>
          <a:p>
            <a:r>
              <a:rPr lang="es" sz="1200" b="0" i="0" strike="noStrike" cap="none" spc="0" baseline="0">
                <a:solidFill>
                  <a:srgbClr val="000000"/>
                </a:solidFill>
                <a:effectLst/>
                <a:latin typeface="Calibri"/>
                <a:ea typeface="Calibri"/>
                <a:cs typeface="Calibri"/>
              </a:rPr>
              <a:t>El lavado de la ropa de trabajo y la aspiración del polvo producido por los procesos evita la acumulación de polvo a lo largo del tiempo. Un lugar de trabajo limpio es un lugar seguro.</a:t>
            </a:r>
          </a:p>
          <a:p>
            <a:endParaRPr lang="en-US"/>
          </a:p>
        </p:txBody>
      </p:sp>
      <p:sp>
        <p:nvSpPr>
          <p:cNvPr id="28" name="TextBox 27">
            <a:extLst>
              <a:ext uri="{FF2B5EF4-FFF2-40B4-BE49-F238E27FC236}">
                <a16:creationId xmlns:a16="http://schemas.microsoft.com/office/drawing/2014/main" id="{743A76DE-8B90-1E40-87DD-83AB1A5CAE24}"/>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CIERRE</a:t>
            </a:r>
          </a:p>
          <a:p>
            <a:pPr>
              <a:spcAft>
                <a:spcPts val="300"/>
              </a:spcAft>
            </a:pPr>
            <a:r>
              <a:rPr lang="es" sz="1200" b="0" i="0" strike="noStrike" cap="none" spc="0" baseline="0">
                <a:solidFill>
                  <a:srgbClr val="000000"/>
                </a:solidFill>
                <a:effectLst/>
                <a:latin typeface="Calibri"/>
                <a:ea typeface="Calibri"/>
                <a:cs typeface="Calibri"/>
              </a:rPr>
              <a:t>Llevar a cabo procesos que generen SCR en un entorno sellado evita la exposición al polvo en origen.</a:t>
            </a:r>
          </a:p>
          <a:p>
            <a:pPr>
              <a:spcAft>
                <a:spcPts val="300"/>
              </a:spcAft>
            </a:pPr>
            <a:endParaRPr lang="en-US"/>
          </a:p>
        </p:txBody>
      </p:sp>
      <p:sp>
        <p:nvSpPr>
          <p:cNvPr id="29" name="TextBox 28">
            <a:extLst>
              <a:ext uri="{FF2B5EF4-FFF2-40B4-BE49-F238E27FC236}">
                <a16:creationId xmlns:a16="http://schemas.microsoft.com/office/drawing/2014/main" id="{F823B0BB-57E9-5449-84D1-E10886CC9C5A}"/>
              </a:ext>
            </a:extLst>
          </p:cNvPr>
          <p:cNvSpPr txBox="1"/>
          <p:nvPr/>
        </p:nvSpPr>
        <p:spPr>
          <a:xfrm>
            <a:off x="6579515" y="4852473"/>
            <a:ext cx="2318300" cy="1346522"/>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EXTRACCIÓN / VENTILACIÓN</a:t>
            </a:r>
          </a:p>
          <a:p>
            <a:pPr>
              <a:spcAft>
                <a:spcPts val="300"/>
              </a:spcAft>
            </a:pPr>
            <a:r>
              <a:rPr lang="es" sz="1200" b="0" i="0" strike="noStrike" cap="none" spc="0" baseline="0" dirty="0">
                <a:solidFill>
                  <a:srgbClr val="000000"/>
                </a:solidFill>
                <a:effectLst/>
                <a:latin typeface="Calibri"/>
                <a:ea typeface="Calibri"/>
                <a:cs typeface="Calibri"/>
              </a:rPr>
              <a:t>Captar la SCR en origen, antes de que podamos estar expuestos, y sustituir el aire contaminado con aire limpio.</a:t>
            </a:r>
          </a:p>
          <a:p>
            <a:endParaRPr lang="en-US" dirty="0"/>
          </a:p>
        </p:txBody>
      </p:sp>
      <p:sp>
        <p:nvSpPr>
          <p:cNvPr id="30" name="TextBox 29">
            <a:extLst>
              <a:ext uri="{FF2B5EF4-FFF2-40B4-BE49-F238E27FC236}">
                <a16:creationId xmlns:a16="http://schemas.microsoft.com/office/drawing/2014/main" id="{50AC21F9-4043-134D-BDE6-B221F309A361}"/>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EQUIPOS DE PROTECCIÓN</a:t>
            </a:r>
          </a:p>
          <a:p>
            <a:r>
              <a:rPr lang="es" sz="1200" b="0" i="0" strike="noStrike" cap="none" spc="0" baseline="0" dirty="0">
                <a:solidFill>
                  <a:srgbClr val="000000"/>
                </a:solidFill>
                <a:effectLst/>
                <a:latin typeface="Calibri"/>
                <a:ea typeface="Calibri"/>
                <a:cs typeface="Calibri"/>
              </a:rPr>
              <a:t>Los EPI (por ejemplo, las mascarillas), protegen a los trabajadores del polvo cuando todas las demás medidas de control son insuficientes para controlar los riesgos de exposición.</a:t>
            </a:r>
          </a:p>
          <a:p>
            <a:endParaRPr lang="en-US" dirty="0"/>
          </a:p>
        </p:txBody>
      </p:sp>
      <p:sp>
        <p:nvSpPr>
          <p:cNvPr id="31" name="TextBox 30">
            <a:extLst>
              <a:ext uri="{FF2B5EF4-FFF2-40B4-BE49-F238E27FC236}">
                <a16:creationId xmlns:a16="http://schemas.microsoft.com/office/drawing/2014/main" id="{15DC1B6D-A8DC-8545-BB81-582066993DF6}"/>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AGUA</a:t>
            </a:r>
          </a:p>
          <a:p>
            <a:pPr>
              <a:spcAft>
                <a:spcPts val="300"/>
              </a:spcAft>
            </a:pPr>
            <a:r>
              <a:rPr lang="es" sz="1200" b="0" i="0" strike="noStrike" cap="none" spc="0" baseline="0">
                <a:solidFill>
                  <a:srgbClr val="000000"/>
                </a:solidFill>
                <a:effectLst/>
                <a:latin typeface="Calibri"/>
                <a:ea typeface="Calibri"/>
                <a:cs typeface="Calibri"/>
              </a:rPr>
              <a:t>Que los procesos se realicen en un entorno húmedo evita que el polvo se transporte por el aire, ya que el agua captura las partículas.</a:t>
            </a:r>
          </a:p>
          <a:p>
            <a:pPr>
              <a:spcAft>
                <a:spcPts val="300"/>
              </a:spcAft>
            </a:pPr>
            <a:endParaRPr lang="en-US"/>
          </a:p>
        </p:txBody>
      </p:sp>
    </p:spTree>
    <p:extLst>
      <p:ext uri="{BB962C8B-B14F-4D97-AF65-F5344CB8AC3E}">
        <p14:creationId xmlns:p14="http://schemas.microsoft.com/office/powerpoint/2010/main" val="9705499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FCBE25-5F2A-1C42-A137-9E4A3123DA19}"/>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TIPOS DE EPI</a:t>
            </a:r>
          </a:p>
        </p:txBody>
      </p:sp>
      <p:sp>
        <p:nvSpPr>
          <p:cNvPr id="3" name="Text Placeholder 2">
            <a:extLst>
              <a:ext uri="{FF2B5EF4-FFF2-40B4-BE49-F238E27FC236}">
                <a16:creationId xmlns:a16="http://schemas.microsoft.com/office/drawing/2014/main" id="{4662C6AA-B90E-6A41-87AC-AD502A6D6097}"/>
              </a:ext>
            </a:extLst>
          </p:cNvPr>
          <p:cNvSpPr>
            <a:spLocks noGrp="1"/>
          </p:cNvSpPr>
          <p:nvPr>
            <p:ph type="body" sz="quarter" idx="11"/>
          </p:nvPr>
        </p:nvSpPr>
        <p:spPr/>
        <p:txBody>
          <a:bodyPr/>
          <a:lstStyle/>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Orejeras</a:t>
            </a:r>
          </a:p>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Casco</a:t>
            </a:r>
          </a:p>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Gafas de protección</a:t>
            </a:r>
          </a:p>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Mascarilla / </a:t>
            </a:r>
            <a:r>
              <a:rPr lang="es" sz="1800" dirty="0">
                <a:solidFill>
                  <a:srgbClr val="000000"/>
                </a:solidFill>
                <a:latin typeface="Helvetica"/>
                <a:ea typeface="Helvetica"/>
                <a:cs typeface="Helvetica"/>
              </a:rPr>
              <a:t>E</a:t>
            </a:r>
            <a:r>
              <a:rPr lang="es" sz="1800" b="0" i="0" strike="noStrike" cap="none" spc="0" baseline="0" dirty="0">
                <a:solidFill>
                  <a:srgbClr val="000000"/>
                </a:solidFill>
                <a:effectLst/>
                <a:latin typeface="Helvetica"/>
                <a:ea typeface="Helvetica"/>
                <a:cs typeface="Helvetica"/>
              </a:rPr>
              <a:t>quipo de protección respiratoria</a:t>
            </a:r>
          </a:p>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Monos</a:t>
            </a:r>
          </a:p>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Chaquetas</a:t>
            </a:r>
          </a:p>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Botas</a:t>
            </a:r>
          </a:p>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Guantes</a:t>
            </a:r>
          </a:p>
          <a:p>
            <a:endParaRPr lang="en-US" sz="1800" dirty="0"/>
          </a:p>
        </p:txBody>
      </p:sp>
      <p:grpSp>
        <p:nvGrpSpPr>
          <p:cNvPr id="8" name="Group 7">
            <a:extLst>
              <a:ext uri="{FF2B5EF4-FFF2-40B4-BE49-F238E27FC236}">
                <a16:creationId xmlns:a16="http://schemas.microsoft.com/office/drawing/2014/main" id="{FFCDBCC8-AD2D-9342-8E46-5862A35F9D19}"/>
              </a:ext>
            </a:extLst>
          </p:cNvPr>
          <p:cNvGrpSpPr/>
          <p:nvPr/>
        </p:nvGrpSpPr>
        <p:grpSpPr>
          <a:xfrm>
            <a:off x="6759847" y="1399964"/>
            <a:ext cx="5155188" cy="4495324"/>
            <a:chOff x="6759847" y="1399964"/>
            <a:chExt cx="5155188" cy="4495324"/>
          </a:xfrm>
        </p:grpSpPr>
        <p:pic>
          <p:nvPicPr>
            <p:cNvPr id="7" name="Picture 6" descr="A picture containing toy, different, table, room&#10;&#10;Description automatically generated">
              <a:extLst>
                <a:ext uri="{FF2B5EF4-FFF2-40B4-BE49-F238E27FC236}">
                  <a16:creationId xmlns:a16="http://schemas.microsoft.com/office/drawing/2014/main" id="{C9F483F8-0C9A-7042-B316-2D02991D8000}"/>
                </a:ext>
              </a:extLst>
            </p:cNvPr>
            <p:cNvPicPr>
              <a:picLocks noChangeAspect="1"/>
            </p:cNvPicPr>
            <p:nvPr/>
          </p:nvPicPr>
          <p:blipFill>
            <a:blip r:embed="rId3"/>
            <a:stretch>
              <a:fillRect/>
            </a:stretch>
          </p:blipFill>
          <p:spPr>
            <a:xfrm>
              <a:off x="6759847" y="1399964"/>
              <a:ext cx="5155188" cy="4495324"/>
            </a:xfrm>
            <a:prstGeom prst="rect">
              <a:avLst/>
            </a:prstGeom>
          </p:spPr>
        </p:pic>
        <p:pic>
          <p:nvPicPr>
            <p:cNvPr id="5" name="Picture 4">
              <a:extLst>
                <a:ext uri="{FF2B5EF4-FFF2-40B4-BE49-F238E27FC236}">
                  <a16:creationId xmlns:a16="http://schemas.microsoft.com/office/drawing/2014/main" id="{DF40E48D-16AB-4441-904C-5891A10EEF07}"/>
                </a:ext>
              </a:extLst>
            </p:cNvPr>
            <p:cNvPicPr>
              <a:picLocks noChangeAspect="1"/>
            </p:cNvPicPr>
            <p:nvPr/>
          </p:nvPicPr>
          <p:blipFill>
            <a:blip r:embed="rId4" cstate="print">
              <a:extLst>
                <a:ext uri="{28A0092B-C50C-407E-A947-70E740481C1C}">
                  <a14:useLocalDpi xmlns:a14="http://schemas.microsoft.com/office/drawing/2010/main"/>
                </a:ext>
              </a:extLst>
            </a:blip>
            <a:srcRect t="18184"/>
            <a:stretch>
              <a:fillRect/>
            </a:stretch>
          </p:blipFill>
          <p:spPr>
            <a:xfrm>
              <a:off x="8633479" y="2949833"/>
              <a:ext cx="1642557" cy="1343871"/>
            </a:xfrm>
            <a:prstGeom prst="rect">
              <a:avLst/>
            </a:prstGeom>
          </p:spPr>
        </p:pic>
      </p:grpSp>
    </p:spTree>
    <p:extLst>
      <p:ext uri="{BB962C8B-B14F-4D97-AF65-F5344CB8AC3E}">
        <p14:creationId xmlns:p14="http://schemas.microsoft.com/office/powerpoint/2010/main" val="322692871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¿PARA QUÉ USAR EPI?</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p:txBody>
          <a:bodyPr anchor="t"/>
          <a:lstStyle/>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Los EPI se usan para proteger al usuario del daño y riesgos físicos en el lugar de trabajo, incluyendo el polvo de sílice cristalina.</a:t>
            </a:r>
          </a:p>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Usar EPI (cuando sean necesarios) es importante porque son una medida preventiva en el control de riesgos.</a:t>
            </a:r>
          </a:p>
          <a:p>
            <a:pPr marL="342900" indent="-342900">
              <a:lnSpc>
                <a:spcPts val="2400"/>
              </a:lnSpc>
              <a:buFont typeface="Arial" panose="020B0604020202020204" pitchFamily="34" charset="0"/>
              <a:buChar char="•"/>
            </a:pPr>
            <a:r>
              <a:rPr lang="es" sz="1800" b="0" i="0" strike="noStrike" cap="none" spc="0" baseline="0" dirty="0">
                <a:solidFill>
                  <a:srgbClr val="FF0000"/>
                </a:solidFill>
                <a:effectLst/>
                <a:latin typeface="Helvetica"/>
                <a:ea typeface="Helvetica"/>
                <a:cs typeface="Helvetica"/>
              </a:rPr>
              <a:t>El equipo de protección respiratoria ayuda a minimizar nuestra exposición al polvo de sílice cristalina respirable (SCR).</a:t>
            </a:r>
          </a:p>
        </p:txBody>
      </p:sp>
      <p:pic>
        <p:nvPicPr>
          <p:cNvPr id="6" name="Picture 5">
            <a:extLst>
              <a:ext uri="{FF2B5EF4-FFF2-40B4-BE49-F238E27FC236}">
                <a16:creationId xmlns:a16="http://schemas.microsoft.com/office/drawing/2014/main" id="{38FF728A-6446-8544-9F1D-F36A90F4CBA6}"/>
              </a:ext>
            </a:extLst>
          </p:cNvPr>
          <p:cNvPicPr>
            <a:picLocks noChangeAspect="1"/>
          </p:cNvPicPr>
          <p:nvPr/>
        </p:nvPicPr>
        <p:blipFill>
          <a:blip r:embed="rId3" cstate="print">
            <a:extLst>
              <a:ext uri="{28A0092B-C50C-407E-A947-70E740481C1C}">
                <a14:useLocalDpi xmlns:a14="http://schemas.microsoft.com/office/drawing/2010/main"/>
              </a:ext>
            </a:extLst>
          </a:blip>
          <a:srcRect l="8682"/>
          <a:stretch>
            <a:fillRect/>
          </a:stretch>
        </p:blipFill>
        <p:spPr>
          <a:xfrm>
            <a:off x="6592708" y="1611051"/>
            <a:ext cx="5224383" cy="4433990"/>
          </a:xfrm>
          <a:prstGeom prst="rect">
            <a:avLst/>
          </a:prstGeom>
        </p:spPr>
      </p:pic>
    </p:spTree>
    <p:extLst>
      <p:ext uri="{BB962C8B-B14F-4D97-AF65-F5344CB8AC3E}">
        <p14:creationId xmlns:p14="http://schemas.microsoft.com/office/powerpoint/2010/main" val="3612666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RIESGOS DE ESTA ACTIVIDAD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El funcionamiento correcto de este equipo es esencial para protegernos contra la SCR.</a:t>
            </a:r>
          </a:p>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La exposición a largo plazo a niveles altos de SCR puede causar enfermedades respiratorias incapacitantes.</a:t>
            </a:r>
          </a:p>
          <a:p>
            <a:pPr>
              <a:lnSpc>
                <a:spcPts val="2400"/>
              </a:lnSpc>
            </a:pPr>
            <a:r>
              <a:rPr lang="es" sz="1800" b="0" i="0" strike="noStrike" cap="none" spc="0" baseline="0" dirty="0">
                <a:solidFill>
                  <a:srgbClr val="000000"/>
                </a:solidFill>
                <a:effectLst/>
                <a:latin typeface="Helvetica"/>
                <a:ea typeface="Helvetica"/>
                <a:cs typeface="Helvetica"/>
              </a:rPr>
              <a:t>Es importante protegernos a diario de la exposición a este polvo transportado por el aire. </a:t>
            </a:r>
          </a:p>
          <a:p>
            <a:pPr>
              <a:lnSpc>
                <a:spcPts val="2400"/>
              </a:lnSpc>
            </a:pPr>
            <a:r>
              <a:rPr lang="es" sz="1800" b="0" i="0" strike="noStrike" cap="none" spc="0" baseline="0" dirty="0">
                <a:solidFill>
                  <a:srgbClr val="000000"/>
                </a:solidFill>
                <a:effectLst/>
                <a:latin typeface="Helvetica"/>
                <a:ea typeface="Helvetica"/>
                <a:cs typeface="Helvetica"/>
              </a:rPr>
              <a:t>Si seguimos ahora las siguientes buenas prácticas estamos protegiendo nuestra salud para el futuro.</a:t>
            </a:r>
          </a:p>
          <a:p>
            <a:pPr>
              <a:lnSpc>
                <a:spcPts val="2400"/>
              </a:lnSpc>
            </a:pPr>
            <a:r>
              <a:rPr lang="es" sz="1800" b="0" i="0" strike="noStrike" cap="none" spc="0" baseline="0" dirty="0">
                <a:solidFill>
                  <a:srgbClr val="000000"/>
                </a:solidFill>
                <a:effectLst/>
                <a:latin typeface="Helvetica"/>
                <a:ea typeface="Helvetica"/>
                <a:cs typeface="Helvetica"/>
              </a:rPr>
              <a:t>¿Cómo va a pasar su jubilación?</a:t>
            </a:r>
          </a:p>
        </p:txBody>
      </p:sp>
      <p:pic>
        <p:nvPicPr>
          <p:cNvPr id="7" name="Picture Placeholder 6" descr="A picture containing person, indoor, bed, room&#10;&#10;Description automatically generated">
            <a:extLst>
              <a:ext uri="{FF2B5EF4-FFF2-40B4-BE49-F238E27FC236}">
                <a16:creationId xmlns:a16="http://schemas.microsoft.com/office/drawing/2014/main" id="{445A1126-AA24-8343-8CBA-E18FF251D20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8BA4EC1-1060-7B48-BAB7-6FC6177D3D0C}"/>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B1433E-DA65-5B4B-8B17-9A14C81A7C15}"/>
              </a:ext>
            </a:extLst>
          </p:cNvPr>
          <p:cNvSpPr>
            <a:spLocks noGrp="1"/>
          </p:cNvSpPr>
          <p:nvPr>
            <p:ph type="body" sz="quarter" idx="11"/>
          </p:nvPr>
        </p:nvSpPr>
        <p:spPr>
          <a:xfrm>
            <a:off x="777243" y="2812473"/>
            <a:ext cx="3586939" cy="3232572"/>
          </a:xfrm>
        </p:spPr>
        <p:txBody>
          <a:bodyPr/>
          <a:lstStyle/>
          <a:p>
            <a:pPr>
              <a:lnSpc>
                <a:spcPts val="2400"/>
              </a:lnSpc>
            </a:pPr>
            <a:r>
              <a:rPr lang="es" sz="1800" b="0" i="0" strike="noStrike" cap="none" spc="0" baseline="0" dirty="0">
                <a:solidFill>
                  <a:srgbClr val="000000"/>
                </a:solidFill>
                <a:effectLst/>
                <a:latin typeface="Helvetica"/>
                <a:ea typeface="Helvetica"/>
                <a:cs typeface="Helvetica"/>
              </a:rPr>
              <a:t>Teniendo en cuenta que los EPI solo protegen a la persona que los lleva, y que pueden usarse mal o pueden estar dañados, no son totalmente fiables. </a:t>
            </a:r>
          </a:p>
          <a:p>
            <a:pPr>
              <a:lnSpc>
                <a:spcPts val="2400"/>
              </a:lnSpc>
            </a:pPr>
            <a:r>
              <a:rPr lang="es" sz="1800" b="0" i="0" strike="noStrike" cap="none" spc="0" baseline="0" dirty="0">
                <a:solidFill>
                  <a:srgbClr val="000000"/>
                </a:solidFill>
                <a:effectLst/>
                <a:latin typeface="Helvetica"/>
                <a:ea typeface="Helvetica"/>
                <a:cs typeface="Helvetica"/>
              </a:rPr>
              <a:t>Los trabajadores solo deberían llevar EPI cuando se lo pidan y como </a:t>
            </a:r>
            <a:r>
              <a:rPr lang="es" sz="1800" b="1" i="0" strike="noStrike" cap="none" spc="0" baseline="0" dirty="0">
                <a:solidFill>
                  <a:srgbClr val="000000"/>
                </a:solidFill>
                <a:effectLst/>
                <a:latin typeface="Helvetica"/>
                <a:ea typeface="Helvetica"/>
                <a:cs typeface="Helvetica"/>
              </a:rPr>
              <a:t>último recurso cuando los demás controles no son suficientes.</a:t>
            </a:r>
          </a:p>
          <a:p>
            <a:pPr>
              <a:lnSpc>
                <a:spcPts val="2400"/>
              </a:lnSpc>
            </a:pPr>
            <a:endParaRPr lang="en-US" sz="1800" dirty="0"/>
          </a:p>
        </p:txBody>
      </p:sp>
      <p:pic>
        <p:nvPicPr>
          <p:cNvPr id="6" name="Picture 5">
            <a:extLst>
              <a:ext uri="{FF2B5EF4-FFF2-40B4-BE49-F238E27FC236}">
                <a16:creationId xmlns:a16="http://schemas.microsoft.com/office/drawing/2014/main" id="{BA0E203B-2CED-124D-9B7D-C72F5D6A3554}"/>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614477" y="1565594"/>
            <a:ext cx="7517264" cy="4495324"/>
          </a:xfrm>
          <a:prstGeom prst="rect">
            <a:avLst/>
          </a:prstGeom>
        </p:spPr>
      </p:pic>
      <p:sp>
        <p:nvSpPr>
          <p:cNvPr id="2" name="Text Placeholder 1">
            <a:extLst>
              <a:ext uri="{FF2B5EF4-FFF2-40B4-BE49-F238E27FC236}">
                <a16:creationId xmlns:a16="http://schemas.microsoft.com/office/drawing/2014/main" id="{CFB13880-BA6F-604C-8EED-C325D46C2DE9}"/>
              </a:ext>
            </a:extLst>
          </p:cNvPr>
          <p:cNvSpPr>
            <a:spLocks noGrp="1"/>
          </p:cNvSpPr>
          <p:nvPr>
            <p:ph type="body" sz="quarter" idx="10"/>
          </p:nvPr>
        </p:nvSpPr>
        <p:spPr>
          <a:xfrm>
            <a:off x="777244" y="1640901"/>
            <a:ext cx="4833847"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JERARQUÍA DE CONTROL DE RIESGOS</a:t>
            </a:r>
          </a:p>
        </p:txBody>
      </p:sp>
    </p:spTree>
    <p:extLst>
      <p:ext uri="{BB962C8B-B14F-4D97-AF65-F5344CB8AC3E}">
        <p14:creationId xmlns:p14="http://schemas.microsoft.com/office/powerpoint/2010/main" val="15163975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974050-EFE3-3C4D-A75C-50ECCA65D77F}"/>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¿QUÉ EPI USAMOS?</a:t>
            </a:r>
          </a:p>
        </p:txBody>
      </p:sp>
      <p:sp>
        <p:nvSpPr>
          <p:cNvPr id="3" name="Text Placeholder 2">
            <a:extLst>
              <a:ext uri="{FF2B5EF4-FFF2-40B4-BE49-F238E27FC236}">
                <a16:creationId xmlns:a16="http://schemas.microsoft.com/office/drawing/2014/main" id="{8839674E-EBDB-5746-BA39-FCE11B1B2360}"/>
              </a:ext>
            </a:extLst>
          </p:cNvPr>
          <p:cNvSpPr>
            <a:spLocks noGrp="1"/>
          </p:cNvSpPr>
          <p:nvPr>
            <p:ph type="body" sz="quarter" idx="11"/>
          </p:nvPr>
        </p:nvSpPr>
        <p:spPr>
          <a:xfrm>
            <a:off x="777243" y="2362676"/>
            <a:ext cx="5025680" cy="3682369"/>
          </a:xfrm>
        </p:spPr>
        <p:txBody>
          <a:bodyPr/>
          <a:lstStyle/>
          <a:p>
            <a:pPr>
              <a:lnSpc>
                <a:spcPts val="2400"/>
              </a:lnSpc>
              <a:spcBef>
                <a:spcPts val="600"/>
              </a:spcBef>
              <a:spcAft>
                <a:spcPts val="600"/>
              </a:spcAft>
              <a:defRPr/>
            </a:pPr>
            <a:r>
              <a:rPr lang="es" sz="1800" b="0" i="0" strike="noStrike" cap="none" spc="0" baseline="0" dirty="0">
                <a:solidFill>
                  <a:srgbClr val="FF0000"/>
                </a:solidFill>
                <a:effectLst/>
                <a:latin typeface="Helvetica"/>
                <a:ea typeface="Helvetica"/>
                <a:cs typeface="Helvetica"/>
              </a:rPr>
              <a:t>Texto para el formador — Introduzca información sobre EPI relacionada con su contexto laboral específico.</a:t>
            </a:r>
          </a:p>
        </p:txBody>
      </p:sp>
      <p:pic>
        <p:nvPicPr>
          <p:cNvPr id="8" name="Picture 7">
            <a:extLst>
              <a:ext uri="{FF2B5EF4-FFF2-40B4-BE49-F238E27FC236}">
                <a16:creationId xmlns:a16="http://schemas.microsoft.com/office/drawing/2014/main" id="{8623C509-998C-714F-B232-A2DE1C0927ED}"/>
              </a:ext>
            </a:extLst>
          </p:cNvPr>
          <p:cNvPicPr>
            <a:picLocks noChangeAspect="1"/>
          </p:cNvPicPr>
          <p:nvPr/>
        </p:nvPicPr>
        <p:blipFill>
          <a:blip r:embed="rId3"/>
          <a:srcRect/>
          <a:stretch/>
        </p:blipFill>
        <p:spPr>
          <a:xfrm>
            <a:off x="7156124" y="2364776"/>
            <a:ext cx="4420029" cy="3335871"/>
          </a:xfrm>
          <a:prstGeom prst="rect">
            <a:avLst/>
          </a:prstGeom>
        </p:spPr>
      </p:pic>
      <p:pic>
        <p:nvPicPr>
          <p:cNvPr id="5" name="Picture 4">
            <a:extLst>
              <a:ext uri="{FF2B5EF4-FFF2-40B4-BE49-F238E27FC236}">
                <a16:creationId xmlns:a16="http://schemas.microsoft.com/office/drawing/2014/main" id="{1A8B897D-3C1F-0A4D-927D-CE0B8B9F316B}"/>
              </a:ext>
            </a:extLst>
          </p:cNvPr>
          <p:cNvPicPr>
            <a:picLocks noChangeAspect="1"/>
          </p:cNvPicPr>
          <p:nvPr/>
        </p:nvPicPr>
        <p:blipFill>
          <a:blip r:embed="rId4" cstate="print">
            <a:extLst>
              <a:ext uri="{28A0092B-C50C-407E-A947-70E740481C1C}">
                <a14:useLocalDpi xmlns:a14="http://schemas.microsoft.com/office/drawing/2010/main"/>
              </a:ext>
            </a:extLst>
          </a:blip>
          <a:srcRect l="6849" t="7506" r="6742" b="6210"/>
          <a:stretch>
            <a:fillRect/>
          </a:stretch>
        </p:blipFill>
        <p:spPr>
          <a:xfrm>
            <a:off x="8368653" y="2484660"/>
            <a:ext cx="894344" cy="893036"/>
          </a:xfrm>
          <a:prstGeom prst="rect">
            <a:avLst/>
          </a:prstGeom>
        </p:spPr>
      </p:pic>
    </p:spTree>
    <p:extLst>
      <p:ext uri="{BB962C8B-B14F-4D97-AF65-F5344CB8AC3E}">
        <p14:creationId xmlns:p14="http://schemas.microsoft.com/office/powerpoint/2010/main" val="6969687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B925A-54ED-9D45-B5AC-ED3DB26827D8}"/>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COMPROBAR LOS DAÑOS</a:t>
            </a:r>
          </a:p>
        </p:txBody>
      </p:sp>
      <p:sp>
        <p:nvSpPr>
          <p:cNvPr id="3" name="Text Placeholder 2">
            <a:extLst>
              <a:ext uri="{FF2B5EF4-FFF2-40B4-BE49-F238E27FC236}">
                <a16:creationId xmlns:a16="http://schemas.microsoft.com/office/drawing/2014/main" id="{248ECCC8-D761-E44F-8159-39EAFB186A30}"/>
              </a:ext>
            </a:extLst>
          </p:cNvPr>
          <p:cNvSpPr>
            <a:spLocks noGrp="1"/>
          </p:cNvSpPr>
          <p:nvPr>
            <p:ph type="body" sz="quarter" idx="11"/>
          </p:nvPr>
        </p:nvSpPr>
        <p:spPr/>
        <p:txBody>
          <a:bodyPr/>
          <a:lstStyle/>
          <a:p>
            <a:pPr>
              <a:spcAft>
                <a:spcPts val="1000"/>
              </a:spcAft>
            </a:pPr>
            <a:r>
              <a:rPr lang="es" sz="1800" b="0" i="0" strike="noStrike" cap="none" spc="0" baseline="0" dirty="0">
                <a:solidFill>
                  <a:srgbClr val="000000"/>
                </a:solidFill>
                <a:effectLst/>
                <a:latin typeface="Helvetica"/>
                <a:ea typeface="Helvetica"/>
                <a:cs typeface="Helvetica"/>
              </a:rPr>
              <a:t>Antes de ponerse los EPI, compruebe si tienen daños como:</a:t>
            </a:r>
          </a:p>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Desgarros</a:t>
            </a:r>
          </a:p>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Roturas</a:t>
            </a:r>
          </a:p>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Desbordes</a:t>
            </a:r>
          </a:p>
          <a:p>
            <a:pPr marL="285750" indent="-285750">
              <a:lnSpc>
                <a:spcPts val="2400"/>
              </a:lnSpc>
              <a:spcAft>
                <a:spcPts val="1000"/>
              </a:spcAft>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Grietas, golpes (cascos, mascarillas, gafas, punteras)</a:t>
            </a:r>
          </a:p>
          <a:p>
            <a:r>
              <a:rPr lang="es" sz="1800" b="1" i="0" strike="noStrike" cap="none" spc="0" baseline="0" dirty="0">
                <a:solidFill>
                  <a:srgbClr val="000000"/>
                </a:solidFill>
                <a:effectLst/>
                <a:latin typeface="Helvetica"/>
                <a:ea typeface="Helvetica"/>
                <a:cs typeface="Helvetica"/>
              </a:rPr>
              <a:t>Sustituya los EPI dañados inmediatamente. </a:t>
            </a:r>
          </a:p>
        </p:txBody>
      </p:sp>
      <p:pic>
        <p:nvPicPr>
          <p:cNvPr id="5" name="Picture 4">
            <a:extLst>
              <a:ext uri="{FF2B5EF4-FFF2-40B4-BE49-F238E27FC236}">
                <a16:creationId xmlns:a16="http://schemas.microsoft.com/office/drawing/2014/main" id="{58E055E8-6F68-5F43-B609-6C5C4114A96F}"/>
              </a:ext>
            </a:extLst>
          </p:cNvPr>
          <p:cNvPicPr>
            <a:picLocks noChangeAspect="1"/>
          </p:cNvPicPr>
          <p:nvPr/>
        </p:nvPicPr>
        <p:blipFill>
          <a:blip r:embed="rId3"/>
          <a:srcRect l="34318" r="32971"/>
          <a:stretch>
            <a:fillRect/>
          </a:stretch>
        </p:blipFill>
        <p:spPr>
          <a:xfrm>
            <a:off x="6592709" y="1608532"/>
            <a:ext cx="5224383" cy="4436511"/>
          </a:xfrm>
          <a:prstGeom prst="rect">
            <a:avLst/>
          </a:prstGeom>
        </p:spPr>
      </p:pic>
      <p:pic>
        <p:nvPicPr>
          <p:cNvPr id="7" name="Picture 6">
            <a:extLst>
              <a:ext uri="{FF2B5EF4-FFF2-40B4-BE49-F238E27FC236}">
                <a16:creationId xmlns:a16="http://schemas.microsoft.com/office/drawing/2014/main" id="{5B74DA48-23F7-C247-89ED-4BD0F67C6F00}"/>
              </a:ext>
            </a:extLst>
          </p:cNvPr>
          <p:cNvPicPr>
            <a:picLocks noChangeAspect="1"/>
          </p:cNvPicPr>
          <p:nvPr/>
        </p:nvPicPr>
        <p:blipFill>
          <a:blip r:embed="rId4"/>
          <a:srcRect l="32500" t="16494" r="33088"/>
          <a:stretch>
            <a:fillRect/>
          </a:stretch>
        </p:blipFill>
        <p:spPr>
          <a:xfrm>
            <a:off x="2309248" y="3217030"/>
            <a:ext cx="402956" cy="977841"/>
          </a:xfrm>
          <a:prstGeom prst="rect">
            <a:avLst/>
          </a:prstGeom>
        </p:spPr>
      </p:pic>
      <p:sp>
        <p:nvSpPr>
          <p:cNvPr id="8" name="TextBox 7">
            <a:extLst>
              <a:ext uri="{FF2B5EF4-FFF2-40B4-BE49-F238E27FC236}">
                <a16:creationId xmlns:a16="http://schemas.microsoft.com/office/drawing/2014/main" id="{8C4C3F3E-1C21-3B4C-8527-B3A098E6F53C}"/>
              </a:ext>
            </a:extLst>
          </p:cNvPr>
          <p:cNvSpPr txBox="1"/>
          <p:nvPr/>
        </p:nvSpPr>
        <p:spPr>
          <a:xfrm>
            <a:off x="2620950" y="3505895"/>
            <a:ext cx="2672526" cy="369332"/>
          </a:xfrm>
          <a:prstGeom prst="rect">
            <a:avLst/>
          </a:prstGeom>
          <a:noFill/>
        </p:spPr>
        <p:txBody>
          <a:bodyPr wrap="none" rtlCol="0">
            <a:spAutoFit/>
          </a:bodyPr>
          <a:lstStyle/>
          <a:p>
            <a:r>
              <a:rPr lang="es" b="0" i="0" strike="noStrike" cap="none" spc="0" baseline="0" dirty="0">
                <a:solidFill>
                  <a:srgbClr val="000000"/>
                </a:solidFill>
                <a:effectLst/>
                <a:latin typeface="Helvetica"/>
                <a:ea typeface="Helvetica"/>
                <a:cs typeface="Helvetica"/>
              </a:rPr>
              <a:t>(monos, guantes, botas)</a:t>
            </a:r>
          </a:p>
        </p:txBody>
      </p:sp>
    </p:spTree>
    <p:extLst>
      <p:ext uri="{BB962C8B-B14F-4D97-AF65-F5344CB8AC3E}">
        <p14:creationId xmlns:p14="http://schemas.microsoft.com/office/powerpoint/2010/main" val="337288503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1482A-B75E-B44B-A272-C31EF9AA334B}"/>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USO CORRECTO</a:t>
            </a:r>
          </a:p>
        </p:txBody>
      </p:sp>
      <p:sp>
        <p:nvSpPr>
          <p:cNvPr id="3" name="Text Placeholder 2">
            <a:extLst>
              <a:ext uri="{FF2B5EF4-FFF2-40B4-BE49-F238E27FC236}">
                <a16:creationId xmlns:a16="http://schemas.microsoft.com/office/drawing/2014/main" id="{7696B54E-A209-A04E-A74E-636CF8554072}"/>
              </a:ext>
            </a:extLst>
          </p:cNvPr>
          <p:cNvSpPr>
            <a:spLocks noGrp="1"/>
          </p:cNvSpPr>
          <p:nvPr>
            <p:ph type="body" sz="quarter" idx="11"/>
          </p:nvPr>
        </p:nvSpPr>
        <p:spPr/>
        <p:txBody>
          <a:bodyPr/>
          <a:lstStyle/>
          <a:p>
            <a:pPr>
              <a:lnSpc>
                <a:spcPts val="2400"/>
              </a:lnSpc>
              <a:spcAft>
                <a:spcPts val="1000"/>
              </a:spcAft>
            </a:pPr>
            <a:r>
              <a:rPr lang="es" sz="1800" b="0" i="0" strike="noStrike" cap="none" spc="0" baseline="0" dirty="0">
                <a:solidFill>
                  <a:srgbClr val="000000"/>
                </a:solidFill>
                <a:effectLst/>
                <a:latin typeface="Helvetica"/>
                <a:ea typeface="Helvetica"/>
                <a:cs typeface="Helvetica"/>
              </a:rPr>
              <a:t>Cuando se ponga un equipo EPI asegúrese de que:</a:t>
            </a:r>
          </a:p>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Se adapta correctamente a la persona que lo lleva.</a:t>
            </a:r>
          </a:p>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No compromete la capacidad de la persona para llevar a cabo la tarea con seguridad (por ejemplo, una visión demasiado restringida).</a:t>
            </a:r>
          </a:p>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Es compatible con otros EPI.</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5" name="Picture 4">
            <a:extLst>
              <a:ext uri="{FF2B5EF4-FFF2-40B4-BE49-F238E27FC236}">
                <a16:creationId xmlns:a16="http://schemas.microsoft.com/office/drawing/2014/main" id="{631017B4-6D27-4C49-92ED-BDF31B9873D3}"/>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5705537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es" sz="3000" b="1" i="0" strike="noStrike" cap="none" spc="0" baseline="0" dirty="0">
                <a:solidFill>
                  <a:srgbClr val="F6A317"/>
                </a:solidFill>
                <a:effectLst/>
                <a:latin typeface="Helvetica"/>
                <a:ea typeface="Helvetica"/>
                <a:cs typeface="Helvetica"/>
              </a:rPr>
              <a:t>DESPUÉS DEL USO</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Cuando estén disponibles, usar instalaciones como duchas de aire para eliminar el polvo de los EPI con seguridad.</a:t>
            </a:r>
          </a:p>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Almacenar la ropa sucia y los equipos en las instalaciones designadas.</a:t>
            </a:r>
          </a:p>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No llevarse EPI sucios a casa.</a:t>
            </a:r>
          </a:p>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Sustituir los EPI según las instrucciones del fabricante.</a:t>
            </a:r>
          </a:p>
          <a:p>
            <a:pPr marL="285750" indent="-285750">
              <a:lnSpc>
                <a:spcPts val="2400"/>
              </a:lnSpc>
              <a:buFont typeface="Arial" panose="020B0604020202020204" pitchFamily="34" charset="0"/>
              <a:buChar char="•"/>
            </a:pPr>
            <a:endParaRPr lang="en-US" sz="1800" dirty="0"/>
          </a:p>
        </p:txBody>
      </p:sp>
      <p:pic>
        <p:nvPicPr>
          <p:cNvPr id="6" name="Picture 5">
            <a:extLst>
              <a:ext uri="{FF2B5EF4-FFF2-40B4-BE49-F238E27FC236}">
                <a16:creationId xmlns:a16="http://schemas.microsoft.com/office/drawing/2014/main" id="{E2B9C919-B8CF-EA49-8E3C-BE5E86C1E058}"/>
              </a:ext>
            </a:extLst>
          </p:cNvPr>
          <p:cNvPicPr>
            <a:picLocks noChangeAspect="1"/>
          </p:cNvPicPr>
          <p:nvPr/>
        </p:nvPicPr>
        <p:blipFill>
          <a:blip r:embed="rId3"/>
          <a:srcRect l="5841" r="32728"/>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5851875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DESPUÉS DEL USO</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Las mascarillas y filtros de polvo generalmente reciben las clasificaciones FFP1, FFP2 y FFP3.  </a:t>
            </a:r>
          </a:p>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Teniendo en cuenta que el polvo de sílice cristalina respirable (SCR) se considera de alto riesgo y es un polvo dañino, asegúrese de que usa mascarillas contra el polvo de clase FFP2 o FFP3 con filtros, o filtros N95 o de más protección, según su evaluación de riesgos. </a:t>
            </a:r>
          </a:p>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La clasificación de una mascarilla se mostrará en la etiqueta.</a:t>
            </a:r>
          </a:p>
        </p:txBody>
      </p:sp>
      <p:pic>
        <p:nvPicPr>
          <p:cNvPr id="8" name="Picture 7" descr="A picture containing table&#10;&#10;Description automatically generated">
            <a:extLst>
              <a:ext uri="{FF2B5EF4-FFF2-40B4-BE49-F238E27FC236}">
                <a16:creationId xmlns:a16="http://schemas.microsoft.com/office/drawing/2014/main" id="{4ECD72EF-BDCD-2A4D-91DC-59D7E88B7F0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06754" y="1640901"/>
            <a:ext cx="4208002" cy="3993534"/>
          </a:xfrm>
          <a:prstGeom prst="rect">
            <a:avLst/>
          </a:prstGeom>
        </p:spPr>
      </p:pic>
    </p:spTree>
    <p:extLst>
      <p:ext uri="{BB962C8B-B14F-4D97-AF65-F5344CB8AC3E}">
        <p14:creationId xmlns:p14="http://schemas.microsoft.com/office/powerpoint/2010/main" val="4236319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r>
              <a:rPr lang="es" sz="3000" b="1" i="0" strike="noStrike" cap="none" spc="0" baseline="0" dirty="0">
                <a:solidFill>
                  <a:srgbClr val="F6A317"/>
                </a:solidFill>
                <a:effectLst/>
                <a:latin typeface="Helvetica"/>
                <a:ea typeface="Helvetica"/>
                <a:cs typeface="Helvetica"/>
              </a:rPr>
              <a:t>LAVADO DE LA ROPA</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2362676"/>
            <a:ext cx="5060849" cy="3682369"/>
          </a:xfrm>
        </p:spPr>
        <p:txBody>
          <a:bodyPr/>
          <a:lstStyle/>
          <a:p>
            <a:pPr>
              <a:lnSpc>
                <a:spcPct val="100000"/>
              </a:lnSpc>
            </a:pPr>
            <a:r>
              <a:rPr lang="es" sz="1800" b="0" i="0" strike="noStrike" cap="none" spc="0" baseline="0" dirty="0">
                <a:solidFill>
                  <a:srgbClr val="000000"/>
                </a:solidFill>
                <a:effectLst/>
                <a:latin typeface="Helvetica"/>
                <a:ea typeface="Helvetica"/>
                <a:cs typeface="Helvetica"/>
              </a:rPr>
              <a:t>Para evitar la exposición innecesaria al polvo, use siempre los equipos apropiados de limpieza cuando estén disponibles.</a:t>
            </a:r>
          </a:p>
        </p:txBody>
      </p:sp>
      <p:pic>
        <p:nvPicPr>
          <p:cNvPr id="4" name="PPE.mp4" descr="PPE.mp4">
            <a:hlinkClick r:id="" action="ppaction://media"/>
            <a:extLst>
              <a:ext uri="{FF2B5EF4-FFF2-40B4-BE49-F238E27FC236}">
                <a16:creationId xmlns:a16="http://schemas.microsoft.com/office/drawing/2014/main" id="{6D35DEEA-071D-9F46-BE2B-E6EC22B9042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096000" y="1608138"/>
            <a:ext cx="5715000" cy="4572000"/>
          </a:xfrm>
          <a:prstGeom prst="rect">
            <a:avLst/>
          </a:prstGeom>
        </p:spPr>
      </p:pic>
    </p:spTree>
    <p:extLst>
      <p:ext uri="{BB962C8B-B14F-4D97-AF65-F5344CB8AC3E}">
        <p14:creationId xmlns:p14="http://schemas.microsoft.com/office/powerpoint/2010/main" val="2972937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170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10125218" cy="850900"/>
          </a:xfrm>
        </p:spPr>
        <p:txBody>
          <a:bodyPr/>
          <a:lstStyle/>
          <a:p>
            <a:r>
              <a:rPr lang="es" sz="3000" b="1" i="0" strike="noStrike" cap="none" spc="0" baseline="0" dirty="0">
                <a:solidFill>
                  <a:srgbClr val="F6A317"/>
                </a:solidFill>
                <a:effectLst/>
                <a:latin typeface="Helvetica"/>
                <a:ea typeface="Helvetica"/>
                <a:cs typeface="Helvetica"/>
              </a:rPr>
              <a:t>QUÉ HACER Y QUÉ NO HACER CON LOS EPI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302234"/>
            <a:ext cx="11076503" cy="3230407"/>
          </a:xfrm>
        </p:spPr>
        <p:txBody>
          <a:bodyPr/>
          <a:lstStyle/>
          <a:p>
            <a:pPr>
              <a:spcBef>
                <a:spcPts val="800"/>
              </a:spcBef>
            </a:pPr>
            <a:r>
              <a:rPr lang="es" sz="1600" b="1" i="0" strike="noStrike" cap="none" spc="0" baseline="0" dirty="0">
                <a:solidFill>
                  <a:srgbClr val="000000"/>
                </a:solidFill>
                <a:effectLst/>
                <a:latin typeface="Helvetica"/>
                <a:ea typeface="Helvetica"/>
                <a:cs typeface="Helvetica"/>
              </a:rPr>
              <a:t>QUÉ HACER</a:t>
            </a:r>
          </a:p>
          <a:p>
            <a:pPr marL="285750" indent="-285750">
              <a:spcBef>
                <a:spcPts val="800"/>
              </a:spcBef>
              <a:buSzPct val="85000"/>
              <a:buFont typeface=".Apple Color Emoji UI"/>
              <a:buChar char="✅"/>
            </a:pPr>
            <a:r>
              <a:rPr lang="es" sz="1600" b="0" i="0" strike="noStrike" cap="none" spc="0" baseline="0" dirty="0">
                <a:solidFill>
                  <a:srgbClr val="000000"/>
                </a:solidFill>
                <a:effectLst/>
                <a:latin typeface="Helvetica"/>
                <a:ea typeface="Helvetica"/>
                <a:cs typeface="Helvetica"/>
              </a:rPr>
              <a:t>Seguir las instrucciones del fabricante.</a:t>
            </a:r>
          </a:p>
          <a:p>
            <a:pPr marL="285750" indent="-285750">
              <a:spcBef>
                <a:spcPts val="800"/>
              </a:spcBef>
              <a:buSzPct val="85000"/>
              <a:buFont typeface=".Apple Color Emoji UI"/>
              <a:buChar char="✅"/>
            </a:pPr>
            <a:r>
              <a:rPr lang="es" sz="1600" b="0" i="0" strike="noStrike" cap="none" spc="0" baseline="0" dirty="0">
                <a:solidFill>
                  <a:srgbClr val="000000"/>
                </a:solidFill>
                <a:effectLst/>
                <a:latin typeface="Helvetica"/>
                <a:ea typeface="Helvetica"/>
                <a:cs typeface="Helvetica"/>
              </a:rPr>
              <a:t>Asegurar que los EPI se adaptan correctamente. El equipo de protección respiratoria no debe quedar comprometido por el pelo facial.</a:t>
            </a:r>
          </a:p>
          <a:p>
            <a:pPr marL="285750" indent="-285750">
              <a:spcBef>
                <a:spcPts val="800"/>
              </a:spcBef>
              <a:buSzPct val="85000"/>
              <a:buFont typeface=".Apple Color Emoji UI"/>
              <a:buChar char="✅"/>
            </a:pPr>
            <a:r>
              <a:rPr lang="es" sz="1600" b="0" i="0" strike="noStrike" cap="none" spc="0" baseline="0" dirty="0">
                <a:solidFill>
                  <a:srgbClr val="000000"/>
                </a:solidFill>
                <a:effectLst/>
                <a:latin typeface="Helvetica"/>
                <a:ea typeface="Helvetica"/>
                <a:cs typeface="Helvetica"/>
              </a:rPr>
              <a:t>Comprobar que los EPI son compatibles cuando se usan combinados.</a:t>
            </a:r>
          </a:p>
          <a:p>
            <a:pPr marL="285750" indent="-285750">
              <a:spcBef>
                <a:spcPts val="800"/>
              </a:spcBef>
              <a:buSzPct val="85000"/>
              <a:buFont typeface=".Apple Color Emoji UI"/>
              <a:buChar char="✅"/>
            </a:pPr>
            <a:r>
              <a:rPr lang="es" sz="1600" b="0" i="0" strike="noStrike" cap="none" spc="0" baseline="0" dirty="0">
                <a:solidFill>
                  <a:srgbClr val="000000"/>
                </a:solidFill>
                <a:effectLst/>
                <a:latin typeface="Helvetica"/>
                <a:ea typeface="Helvetica"/>
                <a:cs typeface="Helvetica"/>
              </a:rPr>
              <a:t>Limpiar los EPI reutilizables después de cada uso y cuando sea necesario, guardándolos en una zona limpia designada.</a:t>
            </a:r>
          </a:p>
          <a:p>
            <a:pPr marL="285750" indent="-285750">
              <a:spcBef>
                <a:spcPts val="800"/>
              </a:spcBef>
              <a:spcAft>
                <a:spcPts val="1000"/>
              </a:spcAft>
              <a:buSzPct val="85000"/>
              <a:buFont typeface=".Apple Color Emoji UI"/>
              <a:buChar char="✅"/>
            </a:pPr>
            <a:r>
              <a:rPr lang="es" sz="1600" b="0" i="0" strike="noStrike" cap="none" spc="0" baseline="0" dirty="0">
                <a:solidFill>
                  <a:srgbClr val="000000"/>
                </a:solidFill>
                <a:effectLst/>
                <a:latin typeface="Helvetica"/>
                <a:ea typeface="Helvetica"/>
                <a:cs typeface="Helvetica"/>
              </a:rPr>
              <a:t>Mantener los monos sucios separados de los limpios y limpiarlos con regularidad.</a:t>
            </a:r>
          </a:p>
          <a:p>
            <a:pPr>
              <a:spcBef>
                <a:spcPts val="800"/>
              </a:spcBef>
            </a:pPr>
            <a:r>
              <a:rPr lang="es" sz="1600" b="1" i="0" strike="noStrike" cap="none" spc="0" baseline="0" dirty="0">
                <a:solidFill>
                  <a:srgbClr val="000000"/>
                </a:solidFill>
                <a:effectLst/>
                <a:latin typeface="Helvetica"/>
                <a:ea typeface="Helvetica"/>
                <a:cs typeface="Helvetica"/>
              </a:rPr>
              <a:t>QUÉ NO HACER</a:t>
            </a:r>
          </a:p>
          <a:p>
            <a:pPr marL="285750" indent="-285750">
              <a:spcBef>
                <a:spcPts val="800"/>
              </a:spcBef>
              <a:buSzPct val="85000"/>
              <a:buFont typeface=".Apple Color Emoji UI"/>
              <a:buChar char="❌"/>
            </a:pPr>
            <a:r>
              <a:rPr lang="es" sz="1600" b="0" i="0" strike="noStrike" cap="none" spc="0" baseline="0" dirty="0">
                <a:solidFill>
                  <a:srgbClr val="000000"/>
                </a:solidFill>
                <a:effectLst/>
                <a:latin typeface="Helvetica"/>
                <a:ea typeface="Helvetica"/>
                <a:cs typeface="Helvetica"/>
              </a:rPr>
              <a:t>Usar cualquier equipo EPI que esté dañado o con un uso excesivo.</a:t>
            </a:r>
          </a:p>
          <a:p>
            <a:pPr marL="285750" indent="-285750">
              <a:spcBef>
                <a:spcPts val="800"/>
              </a:spcBef>
              <a:buSzPct val="85000"/>
              <a:buFont typeface=".Apple Color Emoji UI"/>
              <a:buChar char="❌"/>
            </a:pPr>
            <a:r>
              <a:rPr lang="es" sz="1600" b="0" i="0" strike="noStrike" cap="none" spc="0" baseline="0" dirty="0">
                <a:solidFill>
                  <a:srgbClr val="000000"/>
                </a:solidFill>
                <a:effectLst/>
                <a:latin typeface="Helvetica"/>
                <a:ea typeface="Helvetica"/>
                <a:cs typeface="Helvetica"/>
              </a:rPr>
              <a:t>Usar EPI innecesariamente. Algunos EPI pueden restringir la capacidad de la persona que los lleva para completar con seguridad la tarea asignada.</a:t>
            </a:r>
          </a:p>
          <a:p>
            <a:pPr marL="285750" indent="-285750">
              <a:spcBef>
                <a:spcPts val="800"/>
              </a:spcBef>
              <a:buSzPct val="85000"/>
              <a:buFont typeface=".Apple Color Emoji UI"/>
              <a:buChar char="❌"/>
            </a:pPr>
            <a:r>
              <a:rPr lang="es" sz="1600" b="0" i="0" strike="noStrike" cap="none" spc="0" baseline="0" dirty="0">
                <a:solidFill>
                  <a:srgbClr val="000000"/>
                </a:solidFill>
                <a:effectLst/>
                <a:latin typeface="Helvetica"/>
                <a:ea typeface="Helvetica"/>
                <a:cs typeface="Helvetica"/>
              </a:rPr>
              <a:t>Llevarse los EPI a casa.</a:t>
            </a:r>
          </a:p>
          <a:p>
            <a:pPr marL="285750" indent="-285750">
              <a:spcBef>
                <a:spcPts val="800"/>
              </a:spcBef>
              <a:buSzPct val="85000"/>
              <a:buFont typeface=".Apple Color Emoji UI"/>
              <a:buChar char="✅"/>
            </a:pPr>
            <a:endParaRPr lang="en-US" dirty="0"/>
          </a:p>
        </p:txBody>
      </p:sp>
    </p:spTree>
    <p:extLst>
      <p:ext uri="{BB962C8B-B14F-4D97-AF65-F5344CB8AC3E}">
        <p14:creationId xmlns:p14="http://schemas.microsoft.com/office/powerpoint/2010/main" val="344222623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r>
              <a:rPr lang="es" sz="3000" b="1" i="0" strike="noStrike" cap="none" spc="0" baseline="0" dirty="0">
                <a:solidFill>
                  <a:srgbClr val="F6A317"/>
                </a:solidFill>
                <a:effectLst/>
                <a:latin typeface="Helvetica"/>
                <a:ea typeface="Helvetica"/>
                <a:cs typeface="Helvetica"/>
              </a:rPr>
              <a:t>CONCLUSIÓN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3" y="2362676"/>
            <a:ext cx="5711480" cy="3682369"/>
          </a:xfrm>
        </p:spPr>
        <p:txBody>
          <a:bodyPr/>
          <a:lstStyle/>
          <a:p>
            <a:pPr>
              <a:lnSpc>
                <a:spcPts val="2400"/>
              </a:lnSpc>
              <a:spcBef>
                <a:spcPts val="600"/>
              </a:spcBef>
              <a:spcAft>
                <a:spcPts val="1000"/>
              </a:spcAft>
            </a:pPr>
            <a:r>
              <a:rPr lang="es" sz="1800" b="0" i="0" strike="noStrike" cap="none" spc="0" baseline="0" dirty="0">
                <a:solidFill>
                  <a:srgbClr val="000000"/>
                </a:solidFill>
                <a:effectLst/>
                <a:latin typeface="Helvetica"/>
                <a:ea typeface="Helvetica"/>
                <a:cs typeface="Helvetica"/>
              </a:rPr>
              <a:t>Hay tres pasos que se deben recordar para usar EPI:</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Compruebe los EPI y busque si tienen algún daño.</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Asegúrese que los EPI se adaptan correctamente (y que el equipo de protección respiratoria no queda comprometido por el pelo facial).</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Después de usarlos, almacene los EPI en una zona limpia adecuada.</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FF0000"/>
                </a:solidFill>
                <a:effectLst/>
                <a:latin typeface="Helvetica"/>
                <a:ea typeface="Helvetica"/>
                <a:cs typeface="Helvetica"/>
              </a:rPr>
              <a:t>El instructor puede añadir conclusiones contextuales.</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82857690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r>
              <a:rPr lang="es" sz="3000" b="1" i="0" strike="noStrike" cap="none" spc="0" baseline="0" dirty="0">
                <a:solidFill>
                  <a:srgbClr val="F6A317"/>
                </a:solidFill>
                <a:effectLst/>
                <a:latin typeface="Helvetica"/>
                <a:ea typeface="Helvetica"/>
                <a:cs typeface="Helvetica"/>
              </a:rPr>
              <a:t>DIAPOSITIVA VACÍA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es" sz="1800" b="0" i="0" strike="noStrike" cap="none" spc="0" baseline="0" dirty="0">
                <a:solidFill>
                  <a:srgbClr val="000000"/>
                </a:solidFill>
                <a:effectLst/>
                <a:latin typeface="Helvetica"/>
                <a:ea typeface="Helvetica"/>
                <a:cs typeface="Helvetica"/>
              </a:rPr>
              <a:t>Use esta diapositiva para crear materiales personalizados de formación específicos para un entorno/contexto laboral en concreto.</a:t>
            </a:r>
          </a:p>
          <a:p>
            <a:pPr>
              <a:lnSpc>
                <a:spcPts val="2400"/>
              </a:lnSpc>
            </a:pPr>
            <a:r>
              <a:rPr lang="es" sz="1800" b="0" i="0" strike="noStrike" cap="none" spc="0" baseline="0" dirty="0">
                <a:solidFill>
                  <a:srgbClr val="000000"/>
                </a:solidFill>
                <a:effectLst/>
                <a:latin typeface="Helvetica"/>
                <a:ea typeface="Helvetica"/>
                <a:cs typeface="Helvetica"/>
              </a:rPr>
              <a:t>Para cambiar la imagen, haga clic con el botón derecho &gt; Cambiar imagen &gt; Desde</a:t>
            </a:r>
            <a:r>
              <a:rPr lang="es" sz="1800" b="0" i="0" strike="noStrike" cap="none" spc="0" dirty="0">
                <a:solidFill>
                  <a:srgbClr val="000000"/>
                </a:solidFill>
                <a:effectLst/>
                <a:latin typeface="Helvetica"/>
                <a:ea typeface="Helvetica"/>
                <a:cs typeface="Helvetica"/>
              </a:rPr>
              <a:t> </a:t>
            </a:r>
            <a:r>
              <a:rPr lang="es" sz="1800" b="0" i="0" strike="noStrike" cap="none" spc="0" baseline="0" dirty="0">
                <a:solidFill>
                  <a:srgbClr val="000000"/>
                </a:solidFill>
                <a:effectLst/>
                <a:latin typeface="Helvetica"/>
                <a:ea typeface="Helvetica"/>
                <a:cs typeface="Helvetica"/>
              </a:rPr>
              <a:t>el archivo.</a:t>
            </a:r>
          </a:p>
          <a:p>
            <a:pPr>
              <a:lnSpc>
                <a:spcPts val="2400"/>
              </a:lnSpc>
            </a:pPr>
            <a:r>
              <a:rPr lang="es" sz="1800" b="0" i="0" strike="noStrike" cap="none" spc="0" baseline="0" dirty="0">
                <a:solidFill>
                  <a:srgbClr val="000000"/>
                </a:solidFill>
                <a:effectLst/>
                <a:latin typeface="Helvetica"/>
                <a:ea typeface="Helvetica"/>
                <a:cs typeface="Helvetica"/>
              </a:rPr>
              <a:t>Para crear más diapositivas, haga clic en «Nueva diapositiva» en la pestaña de arriba.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776801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r>
              <a:rPr lang="es" sz="3000" b="1" i="0" strike="noStrike" cap="none" spc="0" baseline="0" dirty="0">
                <a:solidFill>
                  <a:srgbClr val="F6A317"/>
                </a:solidFill>
                <a:effectLst/>
                <a:latin typeface="Helvetica"/>
                <a:ea typeface="Helvetica"/>
                <a:cs typeface="Helvetica"/>
              </a:rPr>
              <a:t>INFORMACIÓN ADICIONAL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7" history="0"/>
              </a:rPr>
              <a:t>Buenas Prácticas para Equipos de protección individual (Hoja de tareas 2.1.15).</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8" history="0"/>
              </a:rPr>
              <a:t>Guía de Buenas Prácticas de NEPSI</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9" history="0"/>
              </a:rPr>
              <a:t>Guía NEPSI para pymes</a:t>
            </a:r>
          </a:p>
        </p:txBody>
      </p:sp>
      <p:sp>
        <p:nvSpPr>
          <p:cNvPr id="4" name="Rounded Rectangle 3">
            <a:extLst>
              <a:ext uri="{FF2B5EF4-FFF2-40B4-BE49-F238E27FC236}">
                <a16:creationId xmlns:a16="http://schemas.microsoft.com/office/drawing/2014/main" id="{98656172-68E3-2E4D-98B6-814294553B48}"/>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D4302F4-0007-5F4C-9C07-37D04DD258BD}"/>
              </a:ext>
            </a:extLst>
          </p:cNvPr>
          <p:cNvSpPr/>
          <p:nvPr>
            <p:custDataLst>
              <p:tags r:id="rId4"/>
            </p:custDataLst>
          </p:nvPr>
        </p:nvSpPr>
        <p:spPr>
          <a:xfrm>
            <a:off x="1083447" y="5158278"/>
            <a:ext cx="10022946" cy="646331"/>
          </a:xfrm>
          <a:prstGeom prst="rect">
            <a:avLst/>
          </a:prstGeom>
          <a:noFill/>
          <a:ln>
            <a:noFill/>
          </a:ln>
        </p:spPr>
        <p:txBody>
          <a:bodyPr wrap="square" anchor="ctr">
            <a:spAutoFit/>
          </a:bodyPr>
          <a:lstStyle/>
          <a:p>
            <a:pPr>
              <a:spcBef>
                <a:spcPts val="1200"/>
              </a:spcBef>
              <a:spcAft>
                <a:spcPts val="1200"/>
              </a:spcAft>
              <a:buSzPct val="130000"/>
            </a:pPr>
            <a:r>
              <a:rPr lang="es" b="0" i="0" strike="noStrike" cap="none" spc="0" baseline="0" dirty="0">
                <a:solidFill>
                  <a:srgbClr val="000000"/>
                </a:solidFill>
                <a:effectLst/>
                <a:latin typeface="Calibri"/>
                <a:ea typeface="Calibri"/>
                <a:cs typeface="Calibri"/>
              </a:rPr>
              <a:t>Consulte la </a:t>
            </a:r>
            <a:r>
              <a:rPr lang="es" b="1" i="0" strike="noStrike" cap="none" spc="0" baseline="0" dirty="0">
                <a:solidFill>
                  <a:srgbClr val="000000"/>
                </a:solidFill>
                <a:effectLst/>
                <a:latin typeface="Calibri"/>
                <a:ea typeface="Calibri"/>
                <a:cs typeface="Calibri"/>
              </a:rPr>
              <a:t>Plataforma de E-learning de NEPSI</a:t>
            </a:r>
            <a:r>
              <a:rPr lang="es" b="0" i="0" strike="noStrike" cap="none" spc="0" baseline="0" dirty="0">
                <a:solidFill>
                  <a:srgbClr val="000000"/>
                </a:solidFill>
                <a:effectLst/>
                <a:latin typeface="Calibri"/>
                <a:ea typeface="Calibri"/>
                <a:cs typeface="Calibri"/>
              </a:rPr>
              <a:t> en </a:t>
            </a:r>
            <a:r>
              <a:rPr lang="es" b="0" i="0" strike="noStrike" cap="none" spc="0" baseline="0" dirty="0">
                <a:solidFill>
                  <a:srgbClr val="000000"/>
                </a:solidFill>
                <a:effectLst/>
                <a:latin typeface="Calibri"/>
                <a:ea typeface="Calibri"/>
                <a:cs typeface="Calibri"/>
                <a:hlinkClick r:id="rId10" history="0"/>
              </a:rPr>
              <a:t>training.nepsi.eu</a:t>
            </a:r>
            <a:r>
              <a:rPr lang="es" b="0" i="0" strike="noStrike" cap="none" spc="0" baseline="0" dirty="0">
                <a:solidFill>
                  <a:srgbClr val="000000"/>
                </a:solidFill>
                <a:effectLst/>
                <a:latin typeface="Calibri"/>
                <a:ea typeface="Calibri"/>
                <a:cs typeface="Calibri"/>
              </a:rPr>
              <a:t> para obtener más recursos de formación sobre SCR.</a:t>
            </a:r>
          </a:p>
        </p:txBody>
      </p:sp>
    </p:spTree>
    <p:extLst>
      <p:ext uri="{BB962C8B-B14F-4D97-AF65-F5344CB8AC3E}">
        <p14:creationId xmlns:p14="http://schemas.microsoft.com/office/powerpoint/2010/main" val="364644676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7"/>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ags/tag27.xml><?xml version="1.0" encoding="utf-8"?>
<p:tagLst xmlns:a="http://schemas.openxmlformats.org/drawingml/2006/main" xmlns:r="http://schemas.openxmlformats.org/officeDocument/2006/relationships" xmlns:p="http://schemas.openxmlformats.org/presentationml/2006/main">
  <p:tag name="AS_UNIQUEID" val="29"/>
</p:tagLst>
</file>

<file path=ppt/tags/tag28.xml><?xml version="1.0" encoding="utf-8"?>
<p:tagLst xmlns:a="http://schemas.openxmlformats.org/drawingml/2006/main" xmlns:r="http://schemas.openxmlformats.org/officeDocument/2006/relationships" xmlns:p="http://schemas.openxmlformats.org/presentationml/2006/main">
  <p:tag name="AS_UNIQUEID" val="3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5DD978A-1FF7-4E96-A6CB-9C04BC6E6B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schemas.openxmlformats.org/package/2006/metadata/core-properties"/>
    <ds:schemaRef ds:uri="http://www.w3.org/XML/1998/namespace"/>
    <ds:schemaRef ds:uri="d8ecf516-e360-4672-81b9-68723bedb71f"/>
    <ds:schemaRef ds:uri="http://purl.org/dc/terms/"/>
    <ds:schemaRef ds:uri="http://schemas.microsoft.com/office/2006/metadata/properties"/>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37</TotalTime>
  <Words>1914</Words>
  <Application>Microsoft Macintosh PowerPoint</Application>
  <PresentationFormat>Widescreen</PresentationFormat>
  <Paragraphs>144</Paragraphs>
  <Slides>19</Slides>
  <Notes>18</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65</cp:revision>
  <dcterms:created xsi:type="dcterms:W3CDTF">2020-01-29T17:43:15Z</dcterms:created>
  <dcterms:modified xsi:type="dcterms:W3CDTF">2024-11-13T11:49:17Z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