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09ECB5-9CFD-4359-8BD6-A9ED08CFE991}" v="16" dt="2022-10-04T18:42:46.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Helvetica"/>
                <a:cs typeface="Helvetica"/>
              </a:rPr>
              <a:t>Šioje „PowerPoint“ mokomojoje medžiagoje apžvelgtas teisingas asmens apsaugos priemonių (AAP) naudojimas darbuotojams, veikiamiems įkvepiamojo kristalinio silicio (ĮKSD) dulkių. </a:t>
            </a:r>
          </a:p>
          <a:p>
            <a:endParaRPr lang="en-US" sz="1200" b="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AAP yra bet koks apsauginis drabužis arba įranga, skirta apsaugoti ją dėvinčiojo kūną nuo sužeidimų ar infekcijos. </a:t>
            </a:r>
          </a:p>
          <a:p>
            <a:pPr algn="l">
              <a:lnSpc>
                <a:spcPts val="2300"/>
              </a:lnSpc>
              <a:spcBef>
                <a:spcPts val="600"/>
              </a:spcBef>
              <a:spcAft>
                <a:spcPts val="600"/>
              </a:spcAft>
            </a:pPr>
            <a:endParaRPr lang="en-GB" sz="1200" b="0" i="0" kern="1200">
              <a:solidFill>
                <a:schemeClr val="tx1"/>
              </a:solidFill>
              <a:effectLst/>
              <a:latin typeface="+mn-lt"/>
              <a:ea typeface="+mn-ea"/>
              <a:cs typeface="+mn-cs"/>
            </a:endParaRP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AAP turi būti prieinamos visose darbo vietose, tačiau jos turėtų būti naudojamos tik kraštutiniu atveju, išbandžius visas kontrolės priemones, kai jos neužtikrina pakankamos dulkių poveikio kontrolės.</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pateiktoje diagramoje nurodyta rizikos valdymo proceso santrauka tiek iš darbdavio, tiek iš darbuotojo perspektyvos, kiek tai susiję su įkvepiamo kristalinio silicio dioksido kontrole. Įmonių taikomų sveikatos ir saugos sistemų turi laikytis tiek darbuotojai, tiek darbdaviai.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AAP turėtų būti dėvimos tik gavus specialius nurodymus ir turėtų būti pasirenkamos atsižvelgiant į veiksmingumą (pvz., apsaugos koeficientą), patogumą ir patvarumą.</a:t>
            </a: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Užduotys, kurias atliekant reikalingos AAP, bus pažymėtos atitinkamais ženklais ir piktogramomis.</a:t>
            </a:r>
          </a:p>
          <a:p>
            <a:pPr algn="l">
              <a:lnSpc>
                <a:spcPts val="2300"/>
              </a:lnSpc>
              <a:spcBef>
                <a:spcPts val="600"/>
              </a:spcBef>
              <a:spcAft>
                <a:spcPts val="600"/>
              </a:spcAft>
            </a:pPr>
            <a:endParaRPr lang="en-GB" sz="1200" b="0" i="0" kern="120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Atliekant bet kokias užduotis, kurių metu kyla dulkės, būtina vilkėti apsauginius drabužius (kombinezonus). Kad būtų lengviau nustatyti užteršimą dulkėmis, galima naudoti tamsios spalvos kombinezonus.</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mj-cs"/>
              </a:rPr>
              <a:t>Kai patvirtinama, kad atliekant konkrečią užduotį reikalingos AAP, darbuotojai turėtų įsitikinti, kad jų turima priemonė nėra pažeista ar sudėvėta.</a:t>
            </a:r>
          </a:p>
          <a:p>
            <a:pPr marL="0" indent="0" algn="l">
              <a:lnSpc>
                <a:spcPts val="2300"/>
              </a:lnSpc>
              <a:spcBef>
                <a:spcPts val="600"/>
              </a:spcBef>
              <a:spcAft>
                <a:spcPts val="600"/>
              </a:spcAft>
              <a:buFont typeface="Arial" panose="020B0604020202020204" pitchFamily="34" charset="0"/>
              <a:buNone/>
            </a:pPr>
            <a:r>
              <a:rPr lang="lt" sz="1200" b="0" i="0" strike="noStrike" cap="none" spc="0" baseline="0">
                <a:solidFill>
                  <a:srgbClr val="000000"/>
                </a:solidFill>
                <a:effectLst/>
                <a:latin typeface="+mn-lt"/>
                <a:ea typeface="Helvetica"/>
                <a:cs typeface="+mj-cs"/>
              </a:rPr>
              <a:t>Apgadintos AAP sukelia darbuotojams nereikalingą riziką. Jei priemonė naudojama reguliariai arba keletas darbuotojų ja dalijasi, tikėtina, kad panaudojus keletą kartų arba ilgesnį laiką ji gali būti sugadinta.</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mn-lt"/>
              <a:ea typeface="+mn-ea"/>
              <a:cs typeface="+mj-cs"/>
            </a:endParaRPr>
          </a:p>
          <a:p>
            <a:pPr marL="0" indent="0" algn="l">
              <a:lnSpc>
                <a:spcPts val="2300"/>
              </a:lnSpc>
              <a:spcBef>
                <a:spcPts val="600"/>
              </a:spcBef>
              <a:spcAft>
                <a:spcPts val="600"/>
              </a:spcAft>
              <a:buFont typeface="Arial" panose="020B0604020202020204" pitchFamily="34" charset="0"/>
              <a:buNone/>
            </a:pPr>
            <a:r>
              <a:rPr lang="lt" sz="1200" b="0" i="0" strike="noStrike" cap="none" spc="0" baseline="0">
                <a:solidFill>
                  <a:srgbClr val="000000"/>
                </a:solidFill>
                <a:effectLst/>
                <a:latin typeface="+mn-lt"/>
                <a:ea typeface="Helvetica"/>
                <a:cs typeface="+mj-cs"/>
              </a:rPr>
              <a:t>Kai tik AAP yra apgadinama, jurėtų būti nedelsiant pakeista.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Ne visada patogu dėvėti AAP, tačiau svarbu įsitikinti, kad jos dėvimos teisingai.</a:t>
            </a: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Tokias priemones kaip kaukes, apsauginius akinius ar šalmus reikia pritaikyti pagal naudotojo dydį.</a:t>
            </a:r>
          </a:p>
          <a:p>
            <a:pPr algn="l">
              <a:lnSpc>
                <a:spcPts val="2300"/>
              </a:lnSpc>
              <a:spcBef>
                <a:spcPts val="600"/>
              </a:spcBef>
              <a:spcAft>
                <a:spcPts val="600"/>
              </a:spcAft>
            </a:pPr>
            <a:endParaRPr lang="en-GB" sz="1200" b="0" i="0" kern="1200">
              <a:solidFill>
                <a:schemeClr val="tx1"/>
              </a:solidFill>
              <a:effectLst/>
              <a:latin typeface="+mn-lt"/>
              <a:ea typeface="+mn-ea"/>
              <a:cs typeface="+mn-cs"/>
            </a:endParaRP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Dėvėdami keletą AAP (pvz., kaukę nuo dulkių ir suvirintojo skydelį) užtikrinkite, kad jos dera tarpusavyje.</a:t>
            </a:r>
          </a:p>
          <a:p>
            <a:pPr marL="0" marR="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Taip pat nepamirškite atsižvelgti į kitus AAP veiksmingumą mažinančius veiksnius, pavyzdžiui, veido plaukus. Kad dulkės nepatektų į kaukę, ant veido plaukų turintys operatoriai turėtų naudoti respiratorius su tiekiamu oru.</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lt" sz="1200" b="0" i="0" strike="noStrike" cap="none" spc="0" baseline="0">
                <a:solidFill>
                  <a:srgbClr val="000000"/>
                </a:solidFill>
                <a:effectLst/>
                <a:latin typeface="+mn-lt"/>
                <a:ea typeface="Helvetica"/>
                <a:cs typeface="Helvetica"/>
              </a:rPr>
              <a:t>Panaudojus AAP turėtų būti išvalytos (jei būtina) ir laikomos tinkamoje vietoje. AAP, tokias kaip drabužiai, valyti turėtų darbdavys.</a:t>
            </a:r>
          </a:p>
          <a:p>
            <a:pPr algn="l">
              <a:lnSpc>
                <a:spcPts val="2300"/>
              </a:lnSpc>
              <a:spcBef>
                <a:spcPts val="600"/>
              </a:spcBef>
              <a:spcAft>
                <a:spcPts val="600"/>
              </a:spcAft>
            </a:pPr>
            <a:r>
              <a:rPr lang="lt" sz="1200" b="0" i="0" strike="noStrike" cap="none" spc="0" baseline="0">
                <a:solidFill>
                  <a:srgbClr val="000000"/>
                </a:solidFill>
                <a:effectLst/>
                <a:latin typeface="+mn-lt"/>
                <a:ea typeface="Helvetica"/>
                <a:cs typeface="Helvetica"/>
              </a:rPr>
              <a:t>Niekada, jokiomis aplinkybėmis negalima neštis AAP namo.</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pateikta geroji patirtis, susijusi su AAP valymu. 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t" sz="1200" b="0" i="0" strike="noStrike" cap="none" spc="0" baseline="0">
                <a:solidFill>
                  <a:srgbClr val="000000"/>
                </a:solidFill>
                <a:effectLst/>
                <a:latin typeface="+mn-lt"/>
                <a:ea typeface="Calibri"/>
                <a:cs typeface="Calibri"/>
              </a:rPr>
              <a:t>AAP reikia naudoti tik </a:t>
            </a:r>
            <a:r>
              <a:rPr lang="lt" sz="1200" b="1" i="0" strike="noStrike" cap="none" spc="0" baseline="0">
                <a:solidFill>
                  <a:srgbClr val="000000"/>
                </a:solidFill>
                <a:effectLst/>
                <a:latin typeface="+mn-lt"/>
                <a:ea typeface="Calibri"/>
                <a:cs typeface="Calibri"/>
              </a:rPr>
              <a:t>kraštutiniu atveju</a:t>
            </a:r>
            <a:r>
              <a:rPr lang="lt" sz="1200" b="0" i="0" strike="noStrike" cap="none" spc="0" baseline="0">
                <a:solidFill>
                  <a:srgbClr val="000000"/>
                </a:solidFill>
                <a:effectLst/>
                <a:latin typeface="+mn-lt"/>
                <a:ea typeface="Calibri"/>
                <a:cs typeface="Calibri"/>
              </a:rPr>
              <a:t>, kai visos kitos priemonės kontroliuoti dulkių poveikį yra nepakankamos. Kai AAP yra būtinos, jų naudojimas turi būti kontroliuojamas ir stebimas.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ASMENS APSAUGOS PRIEMONES (AAP)</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6"/>
            <a:ext cx="8489976" cy="1440413"/>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ASMENS APSAUGOS PRIEMONES (AAP)</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209692" y="235527"/>
            <a:ext cx="4552817" cy="995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6483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307034" cy="3682369"/>
          </a:xfrm>
        </p:spPr>
        <p:txBody>
          <a:bodyPr/>
          <a:lstStyle/>
          <a:p>
            <a:pPr>
              <a:lnSpc>
                <a:spcPct val="1000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ct val="100000"/>
              </a:lnSpc>
            </a:pPr>
            <a:r>
              <a:rPr lang="lt" sz="1800" b="0" i="0" strike="noStrike" cap="none" spc="0" baseline="0">
                <a:solidFill>
                  <a:srgbClr val="000000"/>
                </a:solidFill>
                <a:effectLst/>
                <a:latin typeface="Helvetica"/>
                <a:ea typeface="Helvetica"/>
                <a:cs typeface="Helvetica"/>
              </a:rPr>
              <a:t>Šio mokymo metu jūs išmoksite: </a:t>
            </a:r>
          </a:p>
          <a:p>
            <a:pPr marL="342900" indent="-34290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kas yra </a:t>
            </a:r>
            <a:r>
              <a:rPr lang="lt" sz="1800" b="1" i="0" strike="noStrike" cap="none" spc="0" baseline="0">
                <a:solidFill>
                  <a:srgbClr val="000000"/>
                </a:solidFill>
                <a:effectLst/>
                <a:latin typeface="Helvetica"/>
                <a:ea typeface="Helvetica"/>
                <a:cs typeface="Helvetica"/>
              </a:rPr>
              <a:t>Asmens apsaugos priemonės (AAP)</a:t>
            </a:r>
            <a:r>
              <a:rPr lang="lt" sz="1800" b="0" i="0" strike="noStrike" cap="none" spc="0" baseline="0">
                <a:solidFill>
                  <a:srgbClr val="000000"/>
                </a:solidFill>
                <a:effectLst/>
                <a:latin typeface="Helvetica"/>
                <a:ea typeface="Helvetica"/>
                <a:cs typeface="Helvetica"/>
              </a:rPr>
              <a:t> ir kaip jos gali padėti sumažinti įkvepiamo kristalinio silicio dioksido (ĮKSD) poveikį;</a:t>
            </a:r>
          </a:p>
          <a:p>
            <a:pPr marL="342900" indent="-34290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kada ir kaip dėvėti AAP;</a:t>
            </a:r>
          </a:p>
          <a:p>
            <a:pPr marL="342900" indent="-342900">
              <a:lnSpc>
                <a:spcPct val="1000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gerosios AAP priemonių naudojimo patirties.</a:t>
            </a:r>
          </a:p>
          <a:p>
            <a:pPr marL="285750" indent="-285750">
              <a:lnSpc>
                <a:spcPct val="1000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342900" indent="-342900">
              <a:lnSpc>
                <a:spcPct val="100000"/>
              </a:lnSpc>
              <a:buFont typeface="Arial" panose="020B0604020202020204" pitchFamily="34" charset="0"/>
              <a:buChar char="•"/>
            </a:pPr>
            <a:endParaRPr lang="en-US" sz="1800"/>
          </a:p>
          <a:p>
            <a:pPr>
              <a:lnSpc>
                <a:spcPct val="100000"/>
              </a:lnSpc>
            </a:pPr>
            <a:endParaRPr lang="en-US" sz="180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lt" sz="1800" b="0" i="0" strike="noStrike" cap="none" spc="0" baseline="0">
                <a:solidFill>
                  <a:srgbClr val="000000"/>
                </a:solidFill>
                <a:effectLst/>
                <a:latin typeface="Helvetica"/>
                <a:ea typeface="Helvetica"/>
                <a:cs typeface="Helvetica"/>
              </a:rPr>
              <a:t>AAP yra vienas iš penkių pagrindinių dulkių kontrolės metodų.</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AAP RŪŠYS</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Ausinės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Šalmai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Apsauginiai akiniai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Kaukė / kvėpavimo takų apsaugos priemonės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Kombinezonai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Švarkas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Batai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Pirštinės</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a:xfrm>
            <a:off x="777244" y="1640901"/>
            <a:ext cx="564114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KODĖL REIKIA NAUDOTI AAP?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AAP naudojamos tam, kad apsaugotų naudotoją nuo fizinės žalos ir pavojų darbo vietoje, įskaitant įkvepiamo kristalinio silicio dioksido dulkes.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Svarbu naudoti AAP (kai tai būtina), nes tai yra prevencinė priemonė valdant riziką.</a:t>
            </a:r>
          </a:p>
          <a:p>
            <a:pPr marL="342900" indent="-34290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Kvėpavimo organų apsaugos priemonės padeda sumažinti kenksmingų įkvepiamo kristalinio silicio dioksido dulkių (ĮKSD) poveikį.</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836073" cy="3232572"/>
          </a:xfrm>
        </p:spPr>
        <p:txBody>
          <a:bodyPr/>
          <a:lstStyle/>
          <a:p>
            <a:pPr>
              <a:lnSpc>
                <a:spcPts val="2400"/>
              </a:lnSpc>
            </a:pPr>
            <a:r>
              <a:rPr lang="lt" sz="1800" b="0" i="0" strike="noStrike" cap="none" spc="0" baseline="0">
                <a:solidFill>
                  <a:srgbClr val="000000"/>
                </a:solidFill>
                <a:effectLst/>
                <a:latin typeface="Helvetica"/>
                <a:ea typeface="Helvetica"/>
                <a:cs typeface="Helvetica"/>
              </a:rPr>
              <a:t>AAP apsaugo tik jas dėvintįjį, jas galima naudoti netinkamai, jos gali būti pažeistos, todėl šios priemonės nėra visiškai patikimos. </a:t>
            </a:r>
          </a:p>
          <a:p>
            <a:pPr>
              <a:lnSpc>
                <a:spcPts val="2400"/>
              </a:lnSpc>
            </a:pPr>
            <a:r>
              <a:rPr lang="lt" sz="1800" b="0" i="0" strike="noStrike" cap="none" spc="0" baseline="0">
                <a:solidFill>
                  <a:srgbClr val="000000"/>
                </a:solidFill>
                <a:effectLst/>
                <a:latin typeface="Helvetica"/>
                <a:ea typeface="Helvetica"/>
                <a:cs typeface="Helvetica"/>
              </a:rPr>
              <a:t>Darbuotojai AAP turėtų dėvėti tik tuomet, kai yra skatinami taip daryti ir </a:t>
            </a:r>
            <a:r>
              <a:rPr lang="lt" sz="1800" b="1" i="0" strike="noStrike" cap="none" spc="0" baseline="0">
                <a:solidFill>
                  <a:srgbClr val="000000"/>
                </a:solidFill>
                <a:effectLst/>
                <a:latin typeface="Helvetica"/>
                <a:ea typeface="Helvetica"/>
                <a:cs typeface="Helvetica"/>
              </a:rPr>
              <a:t>tik kraštutiniu atveju, kai kitų kontrolės priemonių nepakanka</a:t>
            </a:r>
            <a:r>
              <a:rPr lang="lt"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RIZIKOS KONTROLĖS HIERARCHIJA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a:xfrm>
            <a:off x="777244" y="1640901"/>
            <a:ext cx="5940079"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KOKIAS AAP NAUDOJAME MES?</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lt" sz="1800" b="0" i="0" strike="noStrike" cap="none" spc="0" baseline="0">
                <a:solidFill>
                  <a:srgbClr val="FF0000"/>
                </a:solidFill>
                <a:effectLst/>
                <a:latin typeface="Helvetica"/>
                <a:ea typeface="Helvetica"/>
                <a:cs typeface="Helvetica"/>
              </a:rPr>
              <a:t>Mokytojo tekstas – įrašykite informaciją apie tas AAP, kurios susijusios su konkrečiomis darbo sąlygomis.</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PAŽEIDIMŲ PATIKRA</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362676"/>
            <a:ext cx="5815466"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Prieš suteikdami AAP patikrinkite, ar nėra tokių pažeidimų kaip:</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įplyšimai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įdrėskimai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prabėgimai</a:t>
            </a:r>
          </a:p>
          <a:p>
            <a:pPr marL="285750" indent="-28575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įtrūkimai, sudaužimai (šalmuose, kaukėse, apsauginiuose akiniuose, kojų pirštų dangaluose).</a:t>
            </a:r>
          </a:p>
          <a:p>
            <a:pPr>
              <a:lnSpc>
                <a:spcPts val="2400"/>
              </a:lnSpc>
            </a:pPr>
            <a:r>
              <a:rPr lang="lt" sz="1800" b="1" i="0" strike="noStrike" cap="none" spc="0" baseline="0">
                <a:solidFill>
                  <a:srgbClr val="000000"/>
                </a:solidFill>
                <a:effectLst/>
                <a:latin typeface="Helvetica"/>
                <a:ea typeface="Helvetica"/>
                <a:cs typeface="Helvetica"/>
              </a:rPr>
              <a:t>Pažeistas AAP nedelsiant pakeiskite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39943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712204" y="3687354"/>
            <a:ext cx="3477167" cy="366126"/>
          </a:xfrm>
          <a:prstGeom prst="rect">
            <a:avLst/>
          </a:prstGeom>
          <a:noFill/>
        </p:spPr>
        <p:txBody>
          <a:bodyPr wrap="none" rtlCol="0">
            <a:spAutoFit/>
          </a:bodyPr>
          <a:lstStyle/>
          <a:p>
            <a:r>
              <a:rPr lang="lt" sz="1800" b="0" i="0" strike="noStrike" cap="none" spc="0" baseline="0">
                <a:solidFill>
                  <a:srgbClr val="000000"/>
                </a:solidFill>
                <a:effectLst/>
                <a:latin typeface="Helvetica"/>
                <a:ea typeface="Helvetica"/>
                <a:cs typeface="Helvetica"/>
              </a:rPr>
              <a:t>(kombinezonus, pirštines, batus).</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TEISINGAS NAUDOJIMAS</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Aprūpindami AAP užtikrinkite, kad jos: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yra tinkamos naudotojui;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nekenkia naudotojo gebėjimui saugiai atlikti užduotį (pvz., pernelyg apriboja regėjimą);</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yra suderinamos su kitomis AAP.</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PO NAUDOJIMO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Jei įmanoma, norėdami saugiai pašalinti dulkes nuo AAP naudokite tokias priemones kaip oro dušai.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Nešvarius drabužius ir priemones laikykite tam skirtose vietose.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Nesineškite nešvarių AAP namo.</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AAP keiskite laikydamiesi gamintojo nurodymų.</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FILTRAI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Nuo dulkių saugančios kaukės ir filtrai paprastai klasifikuojami kaip FFP1, FFP2 ir FFP3.  </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Įkvepiamosios kristalinio silicio dioksido dulkės (ĮKSD) laikomos didelės rizikos kenksmingomis dulkėmis, todėl būtinai naudokite FFP2 arba FFP3 klasės dulkių kaukes su filtrais arba N95 ar aukštesnės klasės filtrus, atsižvelgdami į rizikos vertinimą. </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Kaukės klasifikacija nurodyta jos etiketėje.</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DRABUŽIŲ VALYMAS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Siekiant išvengti nebūtino dulkių poveikio visuomet esant galimybei naudokite tinkamą valymo įrangą.</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AAP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Laikykitės gamintojo nurodymų.</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Įsitikinkite, kad AAP gerai jums tinka. Kvėpavimo takų apsaugos priemonėms turėtų netrukdyti veido plaukai.</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Jei naudojate keletą AAP, patikrinkite, ar jos dera tarpusavyje.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Panaudojus išvalykite daugkartinio naudojimo AAP kai reikia ir laikykite jas tam skirtoje švarioje vietoje.</a:t>
            </a:r>
          </a:p>
          <a:p>
            <a:pPr marL="285750" indent="-285750">
              <a:lnSpc>
                <a:spcPct val="100000"/>
              </a:lnSpc>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Nešvarius kombinezonus laikykite atskirai nuo švarių, reguliariai atiduokite juos išplauti.</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sugadintų ar susidėvėjusių AAP.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Nedėvėkite nebūtinų AAP. Kai kurios AAP apriboja naudotojo galimybes saugiai atlikti užduotį.</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Nesineškite AAP namo.</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781819" cy="3682369"/>
          </a:xfrm>
        </p:spPr>
        <p:txBody>
          <a:bodyPr lIns="91440" tIns="45720" rIns="91440" bIns="45720" anchor="t"/>
          <a:lstStyle/>
          <a:p>
            <a:pPr>
              <a:lnSpc>
                <a:spcPts val="2400"/>
              </a:lnSpc>
              <a:spcBef>
                <a:spcPts val="600"/>
              </a:spcBef>
              <a:spcAft>
                <a:spcPts val="1000"/>
              </a:spcAft>
            </a:pPr>
            <a:r>
              <a:rPr lang="lt" sz="1800" b="0" i="0" strike="noStrike" cap="none" spc="0" baseline="0" dirty="0">
                <a:solidFill>
                  <a:srgbClr val="000000"/>
                </a:solidFill>
                <a:effectLst/>
                <a:latin typeface="Helvetica"/>
                <a:ea typeface="Helvetica"/>
                <a:cs typeface="Helvetica"/>
              </a:rPr>
              <a:t>Naudodami AAP atsiminkite šiuos 3 paprastus dalykus:</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patikrinkite</a:t>
            </a:r>
            <a:r>
              <a:rPr lang="lt" sz="1800" b="0" i="0" strike="noStrike" cap="none" spc="0" baseline="0" dirty="0">
                <a:solidFill>
                  <a:srgbClr val="000000"/>
                </a:solidFill>
                <a:effectLst/>
                <a:latin typeface="Helvetica"/>
                <a:ea typeface="Helvetica"/>
                <a:cs typeface="Helvetica"/>
              </a:rPr>
              <a:t>, ar AAP neapgadintos;</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įsitikinkite</a:t>
            </a:r>
            <a:r>
              <a:rPr lang="lt" sz="1800" b="0" i="0" strike="noStrike" cap="none" spc="0" baseline="0" dirty="0">
                <a:solidFill>
                  <a:srgbClr val="000000"/>
                </a:solidFill>
                <a:effectLst/>
                <a:latin typeface="Helvetica"/>
                <a:ea typeface="Helvetica"/>
                <a:cs typeface="Helvetica"/>
              </a:rPr>
              <a:t>, kad AAP jums gerai tinka (o kvėpavimo apsaugos priemonėms netrukdo veido plaukai);</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po</a:t>
            </a:r>
            <a:r>
              <a:rPr lang="lt" sz="1800" b="0" i="0" strike="noStrike" cap="none" spc="0" baseline="0" dirty="0">
                <a:solidFill>
                  <a:srgbClr val="000000"/>
                </a:solidFill>
                <a:effectLst/>
                <a:latin typeface="Helvetica"/>
                <a:ea typeface="Helvetica"/>
                <a:cs typeface="Helvetica"/>
              </a:rPr>
              <a:t> naudojimo AAP laikykite tinkamoje švarioje vietoje.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FF0000"/>
                </a:solidFill>
                <a:effectLst/>
                <a:latin typeface="Helvetica"/>
                <a:ea typeface="Helvetica"/>
                <a:cs typeface="Helvetica"/>
              </a:rPr>
              <a:t>Mokytojas įrašo pagal kontekstą tinkamas išvadas.</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Geroji patirtis apie asmens apsaugos priemones (2.1.15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10"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041D48CC-EB28-429A-BDF6-EFAE4ADC7B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49</TotalTime>
  <Words>1465</Words>
  <Application>Microsoft Macintosh PowerPoint</Application>
  <PresentationFormat>Widescreen</PresentationFormat>
  <Paragraphs>145</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52</cp:revision>
  <dcterms:created xsi:type="dcterms:W3CDTF">2020-01-29T17:43:15Z</dcterms:created>
  <dcterms:modified xsi:type="dcterms:W3CDTF">2024-11-13T12:00:44Z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