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72C152-F988-4654-A8E6-2F7149BB5674}" v="31" dt="2022-09-21T16:17:43.110"/>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a:p>
            <a:endParaRPr lang="en-US"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Ova obuka pruža informacije o kontroli prašine u sustavima pakovanja. Imajte na umu da je potrebna procjena rizika kada konstruirate sustav pakovanja, iako je taj zadatak prvenstveno za upravu.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8294914" y="429114"/>
            <a:ext cx="352243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SEČENJE, BRUŠENJE I PESKARENJE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90668" cy="850900"/>
          </a:xfrm>
        </p:spPr>
        <p:txBody>
          <a:bodyPr anchor="t"/>
          <a:lstStyle/>
          <a:p>
            <a:r>
              <a:rPr lang="hr" sz="2800" b="1" i="0" strike="noStrike" cap="none" spc="0" baseline="0" dirty="0">
                <a:solidFill>
                  <a:srgbClr val="FFFFFF"/>
                </a:solidFill>
                <a:effectLst/>
                <a:latin typeface="Helvetica"/>
                <a:ea typeface="Helvetica"/>
                <a:cs typeface="Helvetica"/>
              </a:rPr>
              <a:t>OBUKA DOBRE PRAKSE ZA SEČENJE, BRUŠENJE I PESKARENJE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053137" y="304800"/>
            <a:ext cx="3783264"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a:latin typeface="Helvetica"/>
                <a:cs typeface="Helvetica"/>
              </a:rPr>
              <a:t>Kao dio obrazovnog koraka u primjeni NEPSI dobre prakse, Nepsi je razvio niz obrazovnih resursa.</a:t>
            </a:r>
          </a:p>
          <a:p>
            <a:pPr>
              <a:lnSpc>
                <a:spcPts val="2400"/>
              </a:lnSpc>
            </a:pPr>
            <a:r>
              <a:rPr lang="hr-HR" sz="180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208566"/>
            <a:ext cx="7396627" cy="3682369"/>
          </a:xfrm>
        </p:spPr>
        <p:txBody>
          <a:bodyPr lIns="91440" tIns="45720" rIns="91440" bIns="45720" anchor="t"/>
          <a:lstStyle/>
          <a:p>
            <a:pPr>
              <a:lnSpc>
                <a:spcPts val="2400"/>
              </a:lnSpc>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dirty="0">
                <a:solidFill>
                  <a:srgbClr val="000000"/>
                </a:solidFill>
                <a:effectLst/>
                <a:latin typeface="Helvetica"/>
                <a:ea typeface="Helvetica"/>
                <a:cs typeface="Helvetica"/>
              </a:rPr>
              <a:t>U ovoj obuci PowerPoint obuci naučit ćete: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se </a:t>
            </a:r>
            <a:r>
              <a:rPr lang="hr" sz="1800" dirty="0">
                <a:solidFill>
                  <a:srgbClr val="000000"/>
                </a:solidFill>
                <a:latin typeface="Helvetica"/>
                <a:ea typeface="Helvetica"/>
                <a:cs typeface="Helvetica"/>
              </a:rPr>
              <a:t>tijekom</a:t>
            </a:r>
            <a:r>
              <a:rPr lang="hr" sz="1800" b="0" i="0" strike="noStrike" cap="none" spc="0" baseline="0" dirty="0">
                <a:solidFill>
                  <a:srgbClr val="000000"/>
                </a:solidFill>
                <a:effectLst/>
                <a:latin typeface="Helvetica"/>
                <a:ea typeface="Helvetica"/>
                <a:cs typeface="Helvetica"/>
              </a:rPr>
              <a:t> procesa pakovanja može generirati prašina u zraku</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su sustavi pakovanja konstruirani da minimaliziraju otpuštanje prašine, uključujući i prašinu kristaliziranog silicijuma koji se može udahnuti (RCS)</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Koju bi dobru praksu trebalo poštivate da se zaštitite od izloženosti prašine u zraku</a:t>
            </a:r>
          </a:p>
          <a:p>
            <a:pPr marL="285750" indent="-285750">
              <a:lnSpc>
                <a:spcPts val="2400"/>
              </a:lnSpc>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koji predavač može popuniti – ako dodate prilagođeni slajd, ubacite kratak pregled povezanog materijala</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Prašina koju stvaraju sustavi pakovanja može se riješiti korištenjem izolacije, izvlačenja/ventilacije, osobne zaštitne opreme i dobrom higijenom, čišćenjem, što su četiri od pet glavnih tehnika kontrole prašine.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sigurno radno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zamena kontaminiranog zraka čistim.</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mere nisu dovoljne da kontrolišu izloženost</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lIns="91440" tIns="45720" rIns="91440" bIns="45720"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Ova aktivnost može biti veoma prašnjava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a:t>
            </a:r>
            <a:r>
              <a:rPr lang="hr" sz="1800" dirty="0">
                <a:solidFill>
                  <a:srgbClr val="000000"/>
                </a:solidFill>
                <a:latin typeface="Helvetica"/>
                <a:ea typeface="Helvetica"/>
                <a:cs typeface="Helvetica"/>
              </a:rPr>
              <a:t>poštivanjem</a:t>
            </a:r>
            <a:r>
              <a:rPr lang="hr" sz="1800" b="0" i="0" strike="noStrike" cap="none" spc="0" baseline="0" dirty="0">
                <a:solidFill>
                  <a:srgbClr val="000000"/>
                </a:solidFill>
                <a:effectLst/>
                <a:latin typeface="Helvetica"/>
                <a:ea typeface="Helvetica"/>
                <a:cs typeface="Helvetica"/>
              </a:rPr>
              <a:t>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penziju?</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KAKO SUSTAVI PAKOVANJA STVARAJU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390713" cy="3786897"/>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Sustavi pakovanja uključuju rukovanje velikim količinama materijala koji često sadrže kristalizovani silicijum. </a:t>
            </a:r>
          </a:p>
          <a:p>
            <a:pPr>
              <a:lnSpc>
                <a:spcPts val="2400"/>
              </a:lnSpc>
              <a:spcAft>
                <a:spcPts val="1000"/>
              </a:spcAft>
            </a:pPr>
            <a:r>
              <a:rPr lang="hr" sz="1800" dirty="0">
                <a:solidFill>
                  <a:srgbClr val="000000"/>
                </a:solidFill>
                <a:latin typeface="Helvetica"/>
                <a:ea typeface="Helvetica"/>
                <a:cs typeface="Helvetica"/>
              </a:rPr>
              <a:t>Metoda </a:t>
            </a:r>
            <a:r>
              <a:rPr lang="hr" sz="1800" b="0" i="0" strike="noStrike" cap="none" spc="0" baseline="0" dirty="0">
                <a:solidFill>
                  <a:srgbClr val="000000"/>
                </a:solidFill>
                <a:effectLst/>
                <a:latin typeface="Helvetica"/>
                <a:ea typeface="Helvetica"/>
                <a:cs typeface="Helvetica"/>
              </a:rPr>
              <a:t>pakovanja će uticati na količinu stvaranja prašine u zraku koja se može udisati.</a:t>
            </a:r>
            <a:r>
              <a:rPr lang="hr" sz="1800" dirty="0">
                <a:solidFill>
                  <a:srgbClr val="000000"/>
                </a:solidFill>
                <a:latin typeface="Helvetica"/>
                <a:ea typeface="Helvetica"/>
                <a:cs typeface="Helvetica"/>
              </a:rPr>
              <a:t> </a:t>
            </a:r>
            <a:endParaRPr lang="hr"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hr" sz="1800" dirty="0">
                <a:solidFill>
                  <a:srgbClr val="000000"/>
                </a:solidFill>
                <a:latin typeface="Helvetica"/>
                <a:ea typeface="Helvetica"/>
                <a:cs typeface="Helvetica"/>
              </a:rPr>
              <a:t>Suhi</a:t>
            </a:r>
            <a:r>
              <a:rPr lang="hr" sz="1800" b="0" i="0" strike="noStrike" cap="none" spc="0" baseline="0" dirty="0">
                <a:solidFill>
                  <a:srgbClr val="000000"/>
                </a:solidFill>
                <a:effectLst/>
                <a:latin typeface="Helvetica"/>
                <a:ea typeface="Helvetica"/>
                <a:cs typeface="Helvetica"/>
              </a:rPr>
              <a:t> materijali obično stvaraju veću prašinu od vlažnih materijala</a:t>
            </a:r>
          </a:p>
          <a:p>
            <a:pPr marL="342900" indent="-342900">
              <a:lnSpc>
                <a:spcPts val="2400"/>
              </a:lnSpc>
              <a:spcBef>
                <a:spcPts val="4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Brže, visokoenergetsko pakovanje obično stvara više prašine</a:t>
            </a:r>
          </a:p>
          <a:p>
            <a:pPr marL="342900" indent="-342900">
              <a:lnSpc>
                <a:spcPts val="2400"/>
              </a:lnSpc>
              <a:spcBef>
                <a:spcPts val="4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Ako se koristi komprimirani zrak za fluidizaciju praškastog materijala, onda se može stvoriti još više prašine u zraku</a:t>
            </a:r>
          </a:p>
          <a:p>
            <a:pPr marL="342900" indent="-342900">
              <a:lnSpc>
                <a:spcPts val="2400"/>
              </a:lnSpc>
              <a:spcBef>
                <a:spcPts val="4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Više prašine se generira i kada materijali padaju sa veće visine</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SMANJIVANJE IZLOŽENOSTI PRAŠINI KOD SUSTAVA ZA PAKOVANJE</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115673" cy="3220629"/>
          </a:xfrm>
        </p:spPr>
        <p:txBody>
          <a:bodyPr anchor="t"/>
          <a:lstStyle/>
          <a:p>
            <a:pPr>
              <a:lnSpc>
                <a:spcPct val="100000"/>
              </a:lnSpc>
              <a:spcAft>
                <a:spcPts val="600"/>
              </a:spcAft>
            </a:pPr>
            <a:r>
              <a:rPr lang="hr" sz="1600" b="0" i="0" strike="noStrike" cap="none" spc="0" baseline="0" dirty="0">
                <a:solidFill>
                  <a:srgbClr val="000000"/>
                </a:solidFill>
                <a:effectLst/>
                <a:latin typeface="Helvetica"/>
                <a:ea typeface="Helvetica"/>
                <a:cs typeface="Helvetica"/>
              </a:rPr>
              <a:t>Glavne mjere kontrole prašine uključuju automatizaciju, izolaciju procesa i ventilaciju</a:t>
            </a:r>
          </a:p>
          <a:p>
            <a:pPr marL="342900" indent="-342900">
              <a:lnSpc>
                <a:spcPct val="100000"/>
              </a:lnSpc>
              <a:spcAft>
                <a:spcPts val="600"/>
              </a:spcAft>
              <a:buFont typeface="Arial" panose="020B0604020202020204" pitchFamily="34" charset="0"/>
              <a:buChar char="•"/>
            </a:pPr>
            <a:r>
              <a:rPr lang="hr" sz="1600" b="1" i="0" strike="noStrike" cap="none" spc="0" baseline="0" dirty="0">
                <a:solidFill>
                  <a:srgbClr val="000000"/>
                </a:solidFill>
                <a:effectLst/>
                <a:latin typeface="Helvetica"/>
                <a:ea typeface="Helvetica"/>
                <a:cs typeface="Helvetica"/>
              </a:rPr>
              <a:t>Automatizacija </a:t>
            </a:r>
            <a:r>
              <a:rPr lang="hr" sz="1600" b="0" i="0" strike="noStrike" cap="none" spc="0" baseline="0" dirty="0">
                <a:solidFill>
                  <a:srgbClr val="000000"/>
                </a:solidFill>
                <a:effectLst/>
                <a:latin typeface="Helvetica"/>
                <a:ea typeface="Helvetica"/>
                <a:cs typeface="Helvetica"/>
              </a:rPr>
              <a:t>pomaže minimalizaciju kontakta radnika sa prašnjavim procesima i često omogućava da se radni procesi nadgledaju iz daljine, iz čiste kontrole sobe</a:t>
            </a:r>
          </a:p>
          <a:p>
            <a:pPr marL="342900" indent="-342900">
              <a:lnSpc>
                <a:spcPct val="100000"/>
              </a:lnSpc>
              <a:spcAft>
                <a:spcPts val="600"/>
              </a:spcAft>
              <a:buFont typeface="Arial" panose="020B0604020202020204" pitchFamily="34" charset="0"/>
              <a:buChar char="•"/>
            </a:pPr>
            <a:r>
              <a:rPr lang="hr" sz="1600" b="1" i="0" strike="noStrike" cap="none" spc="0" baseline="0" dirty="0">
                <a:solidFill>
                  <a:srgbClr val="000000"/>
                </a:solidFill>
                <a:effectLst/>
                <a:latin typeface="Helvetica"/>
                <a:ea typeface="Helvetica"/>
                <a:cs typeface="Helvetica"/>
              </a:rPr>
              <a:t>Izolacija</a:t>
            </a:r>
            <a:r>
              <a:rPr lang="hr" sz="1600" b="0" i="0" strike="noStrike" cap="none" spc="0" baseline="0" dirty="0">
                <a:solidFill>
                  <a:srgbClr val="000000"/>
                </a:solidFill>
                <a:effectLst/>
                <a:latin typeface="Helvetica"/>
                <a:ea typeface="Helvetica"/>
                <a:cs typeface="Helvetica"/>
              </a:rPr>
              <a:t> pomaže minimaliziranje širenja prašine od njenog izvora </a:t>
            </a:r>
          </a:p>
          <a:p>
            <a:pPr marL="1028700" lvl="1" indent="-342900">
              <a:lnSpc>
                <a:spcPct val="100000"/>
              </a:lnSpc>
              <a:spcAft>
                <a:spcPts val="600"/>
              </a:spcAft>
            </a:pPr>
            <a:r>
              <a:rPr lang="hr" sz="1600" b="0" i="0" strike="noStrike" cap="none" spc="0" baseline="0" dirty="0">
                <a:solidFill>
                  <a:srgbClr val="000000"/>
                </a:solidFill>
                <a:effectLst/>
                <a:latin typeface="Helvetica"/>
                <a:ea typeface="Helvetica"/>
                <a:cs typeface="Helvetica"/>
              </a:rPr>
              <a:t>Fizička prepreka između radnoga procesa i radnika može ostvariti visok nivo zaštite. Ipak, mjere predostrožnosti protiv izloženosti moraju biti poduzete ulazi li se u izolirani prostor!</a:t>
            </a:r>
          </a:p>
          <a:p>
            <a:pPr marL="1028700" lvl="1" indent="-342900">
              <a:lnSpc>
                <a:spcPct val="100000"/>
              </a:lnSpc>
              <a:spcAft>
                <a:spcPts val="600"/>
              </a:spcAft>
            </a:pPr>
            <a:r>
              <a:rPr lang="hr" sz="1600" b="0" i="0" strike="noStrike" cap="none" spc="0" baseline="0" dirty="0">
                <a:solidFill>
                  <a:srgbClr val="000000"/>
                </a:solidFill>
                <a:effectLst/>
                <a:latin typeface="Helvetica"/>
                <a:ea typeface="Helvetica"/>
                <a:cs typeface="Helvetica"/>
              </a:rPr>
              <a:t>Osiguravanje čvrstog zaptivanja između crijeva za punjenje i vreće sprečava da se prašina raširi</a:t>
            </a:r>
          </a:p>
          <a:p>
            <a:pPr marL="342900" indent="-342900">
              <a:lnSpc>
                <a:spcPct val="100000"/>
              </a:lnSpc>
              <a:spcAft>
                <a:spcPts val="600"/>
              </a:spcAft>
              <a:buFont typeface="Arial" panose="020B0604020202020204" pitchFamily="34" charset="0"/>
              <a:buChar char="•"/>
            </a:pPr>
            <a:r>
              <a:rPr lang="hr" sz="1600" b="1" i="0" strike="noStrike" cap="none" spc="0" baseline="0" dirty="0">
                <a:solidFill>
                  <a:srgbClr val="000000"/>
                </a:solidFill>
                <a:effectLst/>
                <a:latin typeface="Helvetica"/>
                <a:ea typeface="Helvetica"/>
                <a:cs typeface="Helvetica"/>
              </a:rPr>
              <a:t>Usisna ventilacija</a:t>
            </a:r>
            <a:r>
              <a:rPr lang="hr" sz="1600" b="0" i="0" strike="noStrike" cap="none" spc="0" baseline="0" dirty="0">
                <a:solidFill>
                  <a:srgbClr val="000000"/>
                </a:solidFill>
                <a:effectLst/>
                <a:latin typeface="Helvetica"/>
                <a:ea typeface="Helvetica"/>
                <a:cs typeface="Helvetica"/>
              </a:rPr>
              <a:t> hvata prašinu koja se podigla u zrak na njenom izvoru, prije no što joj budemo izloženi</a:t>
            </a:r>
          </a:p>
          <a:p>
            <a:pPr marL="342900" indent="-342900">
              <a:lnSpc>
                <a:spcPct val="100000"/>
              </a:lnSpc>
              <a:spcAft>
                <a:spcPts val="600"/>
              </a:spcAft>
              <a:buFont typeface="Arial" panose="020B0604020202020204" pitchFamily="34" charset="0"/>
              <a:buChar char="•"/>
            </a:pPr>
            <a:r>
              <a:rPr lang="hr" sz="1600" b="1" i="0" strike="noStrike" cap="none" spc="0" baseline="0" dirty="0">
                <a:solidFill>
                  <a:srgbClr val="000000"/>
                </a:solidFill>
                <a:effectLst/>
                <a:latin typeface="Helvetica"/>
                <a:ea typeface="Helvetica"/>
                <a:cs typeface="Helvetica"/>
              </a:rPr>
              <a:t>Respiratorna zaštitna oprema</a:t>
            </a:r>
            <a:r>
              <a:rPr lang="hr" sz="1600" b="0" i="0" strike="noStrike" cap="none" spc="0" baseline="0" dirty="0">
                <a:solidFill>
                  <a:srgbClr val="000000"/>
                </a:solidFill>
                <a:effectLst/>
                <a:latin typeface="Helvetica"/>
                <a:ea typeface="Helvetica"/>
                <a:cs typeface="Helvetica"/>
              </a:rPr>
              <a:t> također može biti potrebna ako gore navedene mjere nisu dovoljne.</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060470"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KOD SUSTAVA PAKOVANJA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750996"/>
            <a:ext cx="10995657" cy="3230407"/>
          </a:xfrm>
        </p:spPr>
        <p:txBody>
          <a:bodyPr lIns="91440" tIns="45720" rIns="91440" bIns="45720" anchor="t"/>
          <a:lstStyle/>
          <a:p>
            <a:pPr>
              <a:lnSpc>
                <a:spcPct val="100000"/>
              </a:lnSpc>
            </a:pPr>
            <a:r>
              <a:rPr lang="hr" sz="1400" b="1" i="0" strike="noStrike" cap="none" spc="0" baseline="0" dirty="0">
                <a:solidFill>
                  <a:srgbClr val="000000"/>
                </a:solidFill>
                <a:effectLst/>
                <a:latin typeface="Helvetica"/>
                <a:ea typeface="Helvetica"/>
                <a:cs typeface="Helvetica"/>
              </a:rPr>
              <a:t>TREBA</a:t>
            </a:r>
          </a:p>
          <a:p>
            <a:pPr marL="285750" indent="-285750">
              <a:lnSpc>
                <a:spcPct val="100000"/>
              </a:lnSpc>
              <a:buSzPct val="85000"/>
              <a:buFont typeface=".Apple Color Emoji UI"/>
              <a:buChar char="✅"/>
            </a:pPr>
            <a:r>
              <a:rPr lang="hr" sz="1400" b="0" i="0" strike="noStrike" cap="none" spc="0" baseline="0" dirty="0">
                <a:solidFill>
                  <a:srgbClr val="000000"/>
                </a:solidFill>
                <a:effectLst/>
                <a:latin typeface="Helvetica"/>
                <a:ea typeface="Helvetica"/>
                <a:cs typeface="Helvetica"/>
              </a:rPr>
              <a:t>Koristiti postojeće kontrolne mjere</a:t>
            </a:r>
            <a:r>
              <a:rPr lang="hr" sz="1400" dirty="0">
                <a:solidFill>
                  <a:srgbClr val="000000"/>
                </a:solidFill>
                <a:latin typeface="Helvetica"/>
                <a:ea typeface="Helvetica"/>
                <a:cs typeface="Helvetica"/>
              </a:rPr>
              <a:t>.</a:t>
            </a:r>
            <a:r>
              <a:rPr lang="hr" sz="1400" b="0" i="0" strike="noStrike" cap="none" spc="0" baseline="0" dirty="0">
                <a:solidFill>
                  <a:srgbClr val="000000"/>
                </a:solidFill>
                <a:effectLst/>
                <a:latin typeface="Helvetica"/>
                <a:ea typeface="Helvetica"/>
                <a:cs typeface="Helvetica"/>
              </a:rPr>
              <a:t> Dodatno, može biti potrebna respiratorna zaštitna oprema.</a:t>
            </a:r>
          </a:p>
          <a:p>
            <a:pPr marL="285750" indent="-285750">
              <a:lnSpc>
                <a:spcPct val="100000"/>
              </a:lnSpc>
              <a:buSzPct val="85000"/>
              <a:buFont typeface=".Apple Color Emoji UI"/>
              <a:buChar char="✅"/>
            </a:pPr>
            <a:r>
              <a:rPr lang="hr" sz="1400" b="0" i="0" strike="noStrike" cap="none" spc="0" baseline="0" dirty="0">
                <a:solidFill>
                  <a:srgbClr val="000000"/>
                </a:solidFill>
                <a:effectLst/>
                <a:latin typeface="Helvetica"/>
                <a:ea typeface="Helvetica"/>
                <a:cs typeface="Helvetica"/>
              </a:rPr>
              <a:t>Imajte plan kako da sigurno riješite prosute materijale i odmah ih očistite koristeći usisne ili vlažne metode čišćenja</a:t>
            </a:r>
          </a:p>
          <a:p>
            <a:pPr marL="285750" indent="-285750">
              <a:lnSpc>
                <a:spcPct val="100000"/>
              </a:lnSpc>
              <a:buSzPct val="85000"/>
              <a:buFont typeface=".Apple Color Emoji UI"/>
              <a:buChar char="✅"/>
            </a:pPr>
            <a:r>
              <a:rPr lang="hr" sz="1400" b="0" i="0" strike="noStrike" cap="none" spc="0" baseline="0" dirty="0">
                <a:solidFill>
                  <a:srgbClr val="000000"/>
                </a:solidFill>
                <a:effectLst/>
                <a:latin typeface="Helvetica"/>
                <a:ea typeface="Helvetica"/>
                <a:cs typeface="Helvetica"/>
              </a:rPr>
              <a:t>Postarajte se da sustavi ventilacije rade učinkovito</a:t>
            </a:r>
          </a:p>
          <a:p>
            <a:pPr marL="285750" indent="-285750">
              <a:lnSpc>
                <a:spcPct val="100000"/>
              </a:lnSpc>
              <a:spcAft>
                <a:spcPts val="1000"/>
              </a:spcAft>
              <a:buSzPct val="85000"/>
              <a:buFont typeface=".Apple Color Emoji UI"/>
              <a:buChar char="✅"/>
            </a:pPr>
            <a:r>
              <a:rPr lang="hr" sz="1400" b="0" i="0" strike="noStrike" cap="none" spc="0" baseline="0" dirty="0">
                <a:solidFill>
                  <a:srgbClr val="000000"/>
                </a:solidFill>
                <a:effectLst/>
                <a:latin typeface="Helvetica"/>
                <a:ea typeface="Helvetica"/>
                <a:cs typeface="Helvetica"/>
              </a:rPr>
              <a:t>Prijavite nadzorniku oštećenja</a:t>
            </a:r>
          </a:p>
          <a:p>
            <a:pPr>
              <a:lnSpc>
                <a:spcPct val="100000"/>
              </a:lnSpc>
            </a:pPr>
            <a:r>
              <a:rPr lang="hr" sz="1400" b="1" i="0" strike="noStrike" cap="none" spc="0" baseline="0" dirty="0">
                <a:solidFill>
                  <a:srgbClr val="000000"/>
                </a:solidFill>
                <a:effectLst/>
                <a:latin typeface="Helvetica"/>
                <a:ea typeface="Helvetica"/>
                <a:cs typeface="Helvetica"/>
              </a:rPr>
              <a:t>NE TREBA</a:t>
            </a:r>
          </a:p>
          <a:p>
            <a:pPr marL="285750" indent="-285750">
              <a:lnSpc>
                <a:spcPct val="100000"/>
              </a:lnSpc>
              <a:buSzPct val="85000"/>
              <a:buFont typeface=".Apple Color Emoji UI"/>
              <a:buChar char="❌"/>
            </a:pPr>
            <a:r>
              <a:rPr lang="hr" sz="1400" b="0" i="0" strike="noStrike" cap="none" spc="0" baseline="0" dirty="0">
                <a:solidFill>
                  <a:srgbClr val="000000"/>
                </a:solidFill>
                <a:effectLst/>
                <a:latin typeface="Helvetica"/>
                <a:ea typeface="Helvetica"/>
                <a:cs typeface="Helvetica"/>
              </a:rPr>
              <a:t>Ulaziti u izolirani prostor bez poduzimanja mjera predostrožnosti protiv izloženosti prašini, poput respiratorne zaštitne opreme</a:t>
            </a:r>
          </a:p>
          <a:p>
            <a:pPr marL="285750" indent="-285750">
              <a:lnSpc>
                <a:spcPct val="100000"/>
              </a:lnSpc>
              <a:buSzPct val="85000"/>
              <a:buFont typeface=".Apple Color Emoji UI"/>
              <a:buChar char="❌"/>
            </a:pPr>
            <a:r>
              <a:rPr lang="hr" sz="1400" b="0" i="0" strike="noStrike" cap="none" spc="0" baseline="0" dirty="0">
                <a:solidFill>
                  <a:srgbClr val="000000"/>
                </a:solidFill>
                <a:effectLst/>
                <a:latin typeface="Helvetica"/>
                <a:ea typeface="Helvetica"/>
                <a:cs typeface="Helvetica"/>
              </a:rPr>
              <a:t>Mijenjati kontrolne </a:t>
            </a:r>
            <a:r>
              <a:rPr lang="hr" sz="1400" dirty="0">
                <a:solidFill>
                  <a:srgbClr val="000000"/>
                </a:solidFill>
                <a:latin typeface="Helvetica"/>
                <a:ea typeface="Helvetica"/>
                <a:cs typeface="Helvetica"/>
              </a:rPr>
              <a:t>mjere</a:t>
            </a:r>
            <a:r>
              <a:rPr lang="hr" sz="1400" b="0" i="0" strike="noStrike" cap="none" spc="0" baseline="0" dirty="0">
                <a:solidFill>
                  <a:srgbClr val="000000"/>
                </a:solidFill>
                <a:effectLst/>
                <a:latin typeface="Helvetica"/>
                <a:ea typeface="Helvetica"/>
                <a:cs typeface="Helvetica"/>
              </a:rPr>
              <a:t>. One su tu </a:t>
            </a:r>
            <a:r>
              <a:rPr lang="hr" sz="1400" dirty="0">
                <a:solidFill>
                  <a:srgbClr val="000000"/>
                </a:solidFill>
                <a:latin typeface="Helvetica"/>
                <a:ea typeface="Helvetica"/>
                <a:cs typeface="Helvetica"/>
              </a:rPr>
              <a:t>radi vašega</a:t>
            </a:r>
            <a:r>
              <a:rPr lang="hr" sz="1400" b="0" i="0" strike="noStrike" cap="none" spc="0" baseline="0" dirty="0">
                <a:solidFill>
                  <a:srgbClr val="000000"/>
                </a:solidFill>
                <a:effectLst/>
                <a:latin typeface="Helvetica"/>
                <a:ea typeface="Helvetica"/>
                <a:cs typeface="Helvetica"/>
              </a:rPr>
              <a:t> zdravlja i sigurnosti.</a:t>
            </a:r>
          </a:p>
          <a:p>
            <a:pPr marL="285750" indent="-285750">
              <a:lnSpc>
                <a:spcPct val="100000"/>
              </a:lnSpc>
              <a:buSzPct val="85000"/>
              <a:buFont typeface=".Apple Color Emoji UI"/>
              <a:buChar char="❌"/>
            </a:pPr>
            <a:r>
              <a:rPr lang="hr" sz="1400" b="0" i="0" strike="noStrike" cap="none" spc="0" baseline="0" dirty="0">
                <a:solidFill>
                  <a:srgbClr val="000000"/>
                </a:solidFill>
                <a:effectLst/>
                <a:latin typeface="Helvetica"/>
                <a:ea typeface="Helvetica"/>
                <a:cs typeface="Helvetica"/>
              </a:rPr>
              <a:t>Čistiti </a:t>
            </a:r>
            <a:r>
              <a:rPr lang="hr" sz="1400" dirty="0">
                <a:solidFill>
                  <a:srgbClr val="000000"/>
                </a:solidFill>
                <a:latin typeface="Helvetica"/>
                <a:ea typeface="Helvetica"/>
                <a:cs typeface="Helvetica"/>
              </a:rPr>
              <a:t>suhom</a:t>
            </a:r>
            <a:r>
              <a:rPr lang="hr" sz="1400" b="0" i="0" strike="noStrike" cap="none" spc="0" baseline="0" dirty="0">
                <a:solidFill>
                  <a:srgbClr val="000000"/>
                </a:solidFill>
                <a:effectLst/>
                <a:latin typeface="Helvetica"/>
                <a:ea typeface="Helvetica"/>
                <a:cs typeface="Helvetica"/>
              </a:rPr>
              <a:t> četkom. Umjesto toga, koristite usisavanje ili vlažno čišćenje.</a:t>
            </a:r>
          </a:p>
          <a:p>
            <a:pPr marL="285750" indent="-285750">
              <a:lnSpc>
                <a:spcPct val="100000"/>
              </a:lnSpc>
              <a:buSzPct val="85000"/>
              <a:buFont typeface=".Apple Color Emoji UI"/>
              <a:buChar char="❌"/>
            </a:pPr>
            <a:r>
              <a:rPr lang="hr" sz="1400" b="0" i="0" strike="noStrike" cap="none" spc="0" baseline="0" dirty="0">
                <a:solidFill>
                  <a:srgbClr val="FF0000"/>
                </a:solidFill>
                <a:effectLst/>
                <a:latin typeface="Helvetica"/>
                <a:ea typeface="Helvetica"/>
                <a:cs typeface="Helvetica"/>
              </a:rPr>
              <a:t>Tekst za predavača – dodajte dodatne informacije relevantne u vašem kontekstu</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Propisno korištenje sustava pakovanja može pomoći u održavanju sigurnog radnog okruženja bez prašine. Zapamtite: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Uvijek </a:t>
            </a:r>
            <a:r>
              <a:rPr lang="hr" sz="1800" b="0" i="0" strike="noStrike" cap="none" spc="0" baseline="0" dirty="0" err="1">
                <a:solidFill>
                  <a:srgbClr val="000000"/>
                </a:solidFill>
                <a:effectLst/>
                <a:latin typeface="Helvetica"/>
                <a:ea typeface="Helvetica"/>
                <a:cs typeface="Helvetica"/>
              </a:rPr>
              <a:t>korisite</a:t>
            </a:r>
            <a:r>
              <a:rPr lang="hr" sz="1800" b="0" i="0" strike="noStrike" cap="none" spc="0" baseline="0" dirty="0">
                <a:solidFill>
                  <a:srgbClr val="000000"/>
                </a:solidFill>
                <a:effectLst/>
                <a:latin typeface="Helvetica"/>
                <a:ea typeface="Helvetica"/>
                <a:cs typeface="Helvetica"/>
              </a:rPr>
              <a:t> dostupne </a:t>
            </a:r>
            <a:r>
              <a:rPr lang="hr" sz="1800" dirty="0">
                <a:solidFill>
                  <a:srgbClr val="000000"/>
                </a:solidFill>
                <a:latin typeface="Helvetica"/>
                <a:ea typeface="Helvetica"/>
                <a:cs typeface="Helvetica"/>
              </a:rPr>
              <a:t>mjere</a:t>
            </a:r>
            <a:r>
              <a:rPr lang="hr" sz="1800" b="0" i="0" strike="noStrike" cap="none" spc="0" baseline="0" dirty="0">
                <a:solidFill>
                  <a:srgbClr val="000000"/>
                </a:solidFill>
                <a:effectLst/>
                <a:latin typeface="Helvetica"/>
                <a:ea typeface="Helvetica"/>
                <a:cs typeface="Helvetica"/>
              </a:rPr>
              <a:t> kontrole prašine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Ako sumnjate da su mjere kontrole prašine loše, prijavite menadžeru na licu mjesta.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Odmah rešavajte problem prosutog materijala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FF0000"/>
                </a:solidFill>
                <a:effectLst/>
                <a:latin typeface="Helvetica"/>
                <a:ea typeface="Helvetica"/>
                <a:cs typeface="Helvetica"/>
              </a:rPr>
              <a:t>Predavač da doda zaključak na osnovu svog konteksta</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r" sz="1800" b="0" i="0" strike="noStrike" cap="none" spc="0" baseline="0">
                <a:solidFill>
                  <a:srgbClr val="000000"/>
                </a:solidFill>
                <a:effectLst/>
                <a:latin typeface="Helvetica"/>
                <a:ea typeface="Helvetica"/>
                <a:cs typeface="Helvetica"/>
              </a:rPr>
              <a:t>Upotrijebite ovaj slajd da napravite prilagođenu obuku specifičnu za radno okruženje ili kontekst.</a:t>
            </a:r>
          </a:p>
          <a:p>
            <a:pPr>
              <a:lnSpc>
                <a:spcPts val="2400"/>
              </a:lnSpc>
            </a:pPr>
            <a:r>
              <a:rPr lang="hr" sz="1800" b="0" i="0" strike="noStrike" cap="none" spc="0" baseline="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a:solidFill>
                  <a:srgbClr val="000000"/>
                </a:solidFill>
                <a:effectLst/>
                <a:latin typeface="Helvetica"/>
                <a:ea typeface="Helvetica"/>
                <a:cs typeface="Helvetica"/>
              </a:rPr>
              <a:t>Da napravite još slajdova, kliknite na „Novi slajd“ na gornjem tabu.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DODATNI MATERIJALI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Dobra praksa kod sustava pakovanja (zadak 2.1.18)</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5" history="0"/>
              </a:rPr>
              <a:t>NEPSI Vodič za SME</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6"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87DF7B3A-DBAA-4B13-9EBD-5D42F0FE33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45</TotalTime>
  <Words>970</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60</cp:revision>
  <dcterms:created xsi:type="dcterms:W3CDTF">2020-07-22T07:31:06Z</dcterms:created>
  <dcterms:modified xsi:type="dcterms:W3CDTF">2024-11-13T12:24:56Z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