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E3C863CE-C417-4CA0-8106-4F1CDFEC88A4}" v="6" dt="2022-10-04T18:27:28.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Šiame mokyme pateikiama informacija apie valymą ir tinkamą higieną. Turėkite omenyje, kad prieš bet kokį valymo procesą reikia atlikti rizikos vertinimą, nors tai pirmiausia yra vadovybės rūpestis.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Kai atliekant įvairius darbus (pjaustant, smulkinant, pakuojant į maišus ir pan.) atsiranda silicio dioksido dulkės, susidaro smulkūs dulkių fraktalai. Jei netaikomi tinkami valymo procesai, toje patalpoje dulkės gali likti ore keletą dienų ir kelti darbuotojams rimtą riziką.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mn-cs"/>
              </a:rPr>
              <a:t>Dulkių kontrolė gali būti pasiekiama naudojant du valymo metodų tipus: sausą ir drėgną valymą.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pateikta geroji patirtis, susijusi su grindų valymu. 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Prieš naudodamiesi valymo įranga bent kartą per savaitę ją apžiūrėkite, ar nėra apgadinimo žymių. Nuolat naudojamą įrangą reikia tikrinti dažniau. Jei matomas apgadinimas, apie problemą informuokite skyriuje esantį vadovą.</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Nešluokite uždarų patalpų sausu šepečiu (žr. paveikslą).</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Nenaudokite suspausto oro, nes sukelsite dulkes ir jos vėl pakils į orą. Sausą orą dulkėms šalinti iš darbo drabužių galima tik naudojant specializuotą ir tam skirtą įrangą (pvz., oro dušo kabinas). </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Atkreipkite dėmesį, kad vakuuminio valymo sistemos paprastai netinka valyti išsiliejusioms drėgnoms medžiagoms.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Drėgnas valymas paprastai yra veiksmingesnis, nes drėgno valymo metodai sulaiko dulkes vandenyje ir neleidžia joms pasklisti ore.</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svarbu atsižvelgti į valymo užduotį ir pagal ją sureguliuoti vandens slėgį. Kai norite sudrėkinti išbirusias smulkias, sausas, dulkėtas medžiagas, geriausia naudoti smulkią dulksną. Naudojant vandens srovę dulkės vėl pakils į orą. </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Galiausiai, naudodami drėgnus procesus užtikrinkite, kad naudojant vandens purkštuvus ir žarnas yra tinkamos drenažo sistemos.</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VALYMĄ IR TINKAMĄ HIGIENĄ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VALYMĄ IR TINKAMĄ HIGIENĄ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229601" y="351692"/>
            <a:ext cx="3610708"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64267"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en-IN" sz="1800">
                <a:solidFill>
                  <a:srgbClr val="000000"/>
                </a:solidFill>
                <a:latin typeface="Helvetica"/>
                <a:ea typeface="Helvetica"/>
                <a:cs typeface="Helvetica"/>
              </a:rPr>
              <a:t>a</a:t>
            </a:r>
            <a:r>
              <a:rPr lang="lt" sz="1800" b="0" i="0" strike="noStrike" cap="none" spc="0" baseline="0">
                <a:solidFill>
                  <a:srgbClr val="000000"/>
                </a:solidFill>
                <a:effectLst/>
                <a:latin typeface="Helvetica"/>
                <a:ea typeface="Helvetica"/>
                <a:cs typeface="Helvetica"/>
              </a:rPr>
              <a:t>pie valymo metodų, taikomų procesuose, kurių metu gali susidaryti įkvepiamojo kristalinio silicio dioksido dulkių (ĮKSD), tipus;</a:t>
            </a:r>
          </a:p>
          <a:p>
            <a:pPr marL="285750" indent="-285750">
              <a:lnSpc>
                <a:spcPts val="2400"/>
              </a:lnSpc>
              <a:buFont typeface="Arial" panose="020B0604020202020204" pitchFamily="34" charset="0"/>
              <a:buChar char="•"/>
            </a:pPr>
            <a:r>
              <a:rPr lang="en-IN" sz="1800">
                <a:solidFill>
                  <a:srgbClr val="000000"/>
                </a:solidFill>
                <a:latin typeface="Helvetica"/>
                <a:ea typeface="Helvetica"/>
                <a:cs typeface="Helvetica"/>
              </a:rPr>
              <a:t>g</a:t>
            </a:r>
            <a:r>
              <a:rPr lang="lt" sz="1800" b="0" i="0" strike="noStrike" cap="none" spc="0" baseline="0">
                <a:solidFill>
                  <a:srgbClr val="000000"/>
                </a:solidFill>
                <a:effectLst/>
                <a:latin typeface="Helvetica"/>
                <a:ea typeface="Helvetica"/>
                <a:cs typeface="Helvetica"/>
              </a:rPr>
              <a:t>erąją patirtį valymo ir tinkamos higienos srityje. </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lt" sz="1800" b="0" i="0" strike="noStrike" cap="none" spc="0" baseline="0">
                <a:solidFill>
                  <a:srgbClr val="000000"/>
                </a:solidFill>
                <a:effectLst/>
                <a:latin typeface="Helvetica"/>
                <a:ea typeface="Helvetica"/>
                <a:cs typeface="Helvetica"/>
              </a:rPr>
              <a:t>Valymas ir tinkama higiena yra vienas iš penkių pagrindinių dulkių kontrolės metodų.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KODĖL VALYMAS IR TINKAMA HIGIENA YRA TOKIE SVARBŪS?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Įkvepiamos dulkės (t. y. dulkės, kurios gali patekti į plaučius) ore gali laikytis keletą dienų.</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Kuomet nusėdusios dulkės pajudinamos, jos gali pasklisti ore ir tapti pavojingomis.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Reguliarus valymas sumažina pavojus darbo vietoje ir neleidžia dulkėms kauptis.</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VALYMO RŪŠYS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36215"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Darbo vietoje yra dvi pagrindinės valymo rūšys, galinčios padėti pašalinti pavojingas dulkes. Jos yra tokios:</a:t>
            </a:r>
          </a:p>
          <a:p>
            <a:pPr>
              <a:lnSpc>
                <a:spcPts val="2400"/>
              </a:lnSpc>
            </a:pPr>
            <a:r>
              <a:rPr lang="lt" sz="1800" b="1" i="0" strike="noStrike" cap="none" spc="0" baseline="0">
                <a:solidFill>
                  <a:srgbClr val="000000"/>
                </a:solidFill>
                <a:effectLst/>
                <a:latin typeface="Helvetica"/>
                <a:ea typeface="Helvetica"/>
                <a:cs typeface="Helvetica"/>
              </a:rPr>
              <a:t>Sauso valymo metodai</a:t>
            </a:r>
          </a:p>
          <a:p>
            <a:pPr>
              <a:lnSpc>
                <a:spcPts val="2400"/>
              </a:lnSpc>
              <a:spcAft>
                <a:spcPts val="1000"/>
              </a:spcAft>
            </a:pPr>
            <a:r>
              <a:rPr lang="lt" sz="1800" b="0" i="0" strike="noStrike" cap="none" spc="0" baseline="0">
                <a:solidFill>
                  <a:srgbClr val="000000"/>
                </a:solidFill>
                <a:effectLst/>
                <a:latin typeface="Helvetica"/>
                <a:ea typeface="Helvetica"/>
                <a:cs typeface="Helvetica"/>
              </a:rPr>
              <a:t>Sausas valymas paprastai apima siurblio naudojimą, pašalinant dulkes nuo grindų ir kitų paviršių. </a:t>
            </a:r>
          </a:p>
          <a:p>
            <a:pPr>
              <a:lnSpc>
                <a:spcPts val="2400"/>
              </a:lnSpc>
            </a:pPr>
            <a:r>
              <a:rPr lang="lt" sz="1800" b="1" i="0" strike="noStrike" cap="none" spc="0" baseline="0">
                <a:solidFill>
                  <a:srgbClr val="000000"/>
                </a:solidFill>
                <a:effectLst/>
                <a:latin typeface="Helvetica"/>
                <a:ea typeface="Helvetica"/>
                <a:cs typeface="Helvetica"/>
              </a:rPr>
              <a:t>Drėgno valymo metodai</a:t>
            </a:r>
          </a:p>
          <a:p>
            <a:pPr>
              <a:lnSpc>
                <a:spcPts val="2400"/>
              </a:lnSpc>
            </a:pPr>
            <a:r>
              <a:rPr lang="lt" sz="1800" b="0" i="0" strike="noStrike" cap="none" spc="0" baseline="0">
                <a:solidFill>
                  <a:srgbClr val="000000"/>
                </a:solidFill>
                <a:effectLst/>
                <a:latin typeface="Helvetica"/>
                <a:ea typeface="Helvetica"/>
                <a:cs typeface="Helvetica"/>
              </a:rPr>
              <a:t>Drėgno valymo metodai gali apimti grindų plovimą drėgna šluoste, šepečiu ar vandens purkštukų arba žarnų naudojimą. Vanduo padeda sumažinti dulkių pasklidimo ore tikimybę valymo metu.</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GRINDŲ VALYMAS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Siekiant išvengti nebūtino dulkių poveikio visuomet esant galimybei naudokite tinkamą valymo įrangą. </a:t>
            </a:r>
          </a:p>
          <a:p>
            <a:pPr>
              <a:lnSpc>
                <a:spcPts val="2400"/>
              </a:lnSpc>
            </a:pPr>
            <a:r>
              <a:rPr lang="lt" sz="1800" b="0" i="0" strike="noStrike" cap="none" spc="0" baseline="0">
                <a:solidFill>
                  <a:srgbClr val="000000"/>
                </a:solidFill>
                <a:effectLst/>
                <a:latin typeface="Helvetica"/>
                <a:ea typeface="Helvetica"/>
                <a:cs typeface="Helvetica"/>
              </a:rPr>
              <a:t>Šiame vaizdo įraše rodomas tinkamiausias valymo metodas dulkėms nuo grindų pašalinti.</a:t>
            </a:r>
          </a:p>
          <a:p>
            <a:pPr>
              <a:lnSpc>
                <a:spcPts val="2400"/>
              </a:lnSpc>
            </a:pPr>
            <a:r>
              <a:rPr lang="lt" sz="1800" b="0" i="0" strike="noStrike" cap="none" spc="0" baseline="0">
                <a:solidFill>
                  <a:srgbClr val="000000"/>
                </a:solidFill>
                <a:effectLst/>
                <a:latin typeface="Helvetica"/>
                <a:ea typeface="Helvetica"/>
                <a:cs typeface="Helvetica"/>
              </a:rPr>
              <a:t>(Spustelėkite, norėdami paleisti vaizdo įrašą).</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SAUSO VALYMO TAIP IR NE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361600"/>
            <a:ext cx="5453624" cy="3331825"/>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Suplanuokite, kaip saugiai ir greitai tvarkytis su išsiliejusiomis medžiagomis.</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Prieš naudojimą patikrinkite, ar siurbimo įranga nėra apgadinta. Praneškite apie defektus.</a:t>
            </a:r>
          </a:p>
          <a:p>
            <a:pPr marL="285750" indent="-285750">
              <a:lnSpc>
                <a:spcPct val="100000"/>
              </a:lnSpc>
              <a:spcAft>
                <a:spcPts val="600"/>
              </a:spcAft>
              <a:buSzPct val="85000"/>
              <a:buFont typeface=".Apple Color Emoji UI"/>
              <a:buChar char="✅"/>
            </a:pPr>
            <a:r>
              <a:rPr lang="lt" sz="1600" b="0" i="0" strike="noStrike" cap="none" spc="0" baseline="0">
                <a:solidFill>
                  <a:srgbClr val="000000"/>
                </a:solidFill>
                <a:effectLst/>
                <a:latin typeface="Helvetica"/>
                <a:ea typeface="Helvetica"/>
                <a:cs typeface="Helvetica"/>
              </a:rPr>
              <a:t>Patikrinkite, ar nereikia pakeisti siurblio filtro.</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Nevalykite sausu šepečiu ir nenaudokite suspausto oro, kad dulkės nepasklistų ore.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Nuo darbo drabužių dulkių nevalykite naudodami suspausto oro žarną ar antgalį.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DRĖGNO VALYMO TAIP IR NE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361600"/>
            <a:ext cx="5453624" cy="3361806"/>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Suplanuokite, kaip saugiai ir greitai tvarkytis su išbirusiomis medžiagomis.</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Įsitikinkite, kad vandens tiekimas būtų tinkamas ir pakankamas užduočiai atlikti.</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Pritaikykite vandens slėgį ir purškimo intensyvumą pagal užduotį.</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Naudodami purkštukus ir žarnas užtikrinkite, kad yra tinkamas drenažas.</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Sausų dulkių krūvai išvalyti nenaudokite galingos vandens srovės. Purškimas yra veiksmingesnis.</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6331478"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TINKAMOS HIGIENOS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61600"/>
            <a:ext cx="7041229" cy="3230407"/>
          </a:xfrm>
        </p:spPr>
        <p:txBody>
          <a:bodyPr/>
          <a:lstStyle/>
          <a:p>
            <a:pPr>
              <a:lnSpc>
                <a:spcPct val="100000"/>
              </a:lnSpc>
              <a:spcBef>
                <a:spcPts val="8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Reguliariai plaukitės rankas.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Prieš eidami į patalpą, kurioje valgoma, nusivilkite nešvarius drabužius.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Pasirūpinkite, kad jūsų kombinezonai būtų nuolat plaunami.</a:t>
            </a:r>
          </a:p>
          <a:p>
            <a:pPr marL="285750" indent="-285750">
              <a:lnSpc>
                <a:spcPct val="100000"/>
              </a:lnSpc>
              <a:spcBef>
                <a:spcPts val="8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Švarius drabužius ir nešvarius kombinezonus laikykite jiems skirtose vietose.</a:t>
            </a:r>
          </a:p>
          <a:p>
            <a:pPr>
              <a:lnSpc>
                <a:spcPct val="100000"/>
              </a:lnSpc>
              <a:spcBef>
                <a:spcPts val="8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Darbo vietoje nerūkykite.</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Darbo vietoje nevartokite maisto ar gėrimų.</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Nemaišykite švarių drabužių su nešvariais.</a:t>
            </a:r>
          </a:p>
          <a:p>
            <a:pPr marL="285750" indent="-285750">
              <a:lnSpc>
                <a:spcPct val="100000"/>
              </a:lnSpc>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Nesineškite nešvarių kombinezonų namo.</a:t>
            </a:r>
          </a:p>
          <a:p>
            <a:pPr marL="285750" indent="-285750">
              <a:lnSpc>
                <a:spcPct val="100000"/>
              </a:lnSpc>
              <a:spcBef>
                <a:spcPts val="800"/>
              </a:spcBef>
              <a:buSzPct val="85000"/>
              <a:buFont typeface=".Apple Color Emoji UI"/>
              <a:buChar char="✅"/>
            </a:pPr>
            <a:endParaRPr lang="en-US"/>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069195"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069195"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948022" cy="3682369"/>
          </a:xfrm>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Valydami ir laikydamiesi tinkamos higienos nepamirškite: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Naudoti esamai užduočiai tinkamo valymo metodo.</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Prieš naudojimą patikrinti, ar įranga nepažeista ir veikia tinkamai.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Laikykitės tinkamos asmens higienos.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Nerūkykite – rūkymas didina neigiamą ĮKSD poveikį sveikatai.</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3" y="2362676"/>
            <a:ext cx="6567454"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Geroji patirtis valant paviršius ir įrenginius (2.1.1 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Geroji patirtis – tinkama higiena (2.1.10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10"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E6744140-A1C6-4337-9CCE-A4F7AE046B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schemas.microsoft.com/office/2006/metadata/properties"/>
    <ds:schemaRef ds:uri="http://purl.org/dc/terms/"/>
    <ds:schemaRef ds:uri="6d9d7403-2d8c-4818-ae25-2c5629bc7330"/>
    <ds:schemaRef ds:uri="http://www.w3.org/XML/1998/namespace"/>
    <ds:schemaRef ds:uri="d8ecf516-e360-4672-81b9-68723bedb71f"/>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52</TotalTime>
  <Words>1249</Words>
  <Application>Microsoft Macintosh PowerPoint</Application>
  <PresentationFormat>Widescreen</PresentationFormat>
  <Paragraphs>123</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2020-06-24T14:35:04Z</dcterms:created>
  <dcterms:modified xsi:type="dcterms:W3CDTF">2024-11-13T12:00:22Z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