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6" r:id="rId9"/>
    <p:sldId id="261" r:id="rId10"/>
    <p:sldId id="275" r:id="rId11"/>
    <p:sldId id="260" r:id="rId12"/>
    <p:sldId id="263" r:id="rId13"/>
    <p:sldId id="274" r:id="rId14"/>
    <p:sldId id="268" r:id="rId15"/>
    <p:sldId id="264" r:id="rId16"/>
    <p:sldId id="266"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BC7F61-1F42-1144-8C86-A6CA9BE0A7F2}" v="2" dt="2020-12-09T20:09:22.7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103" autoAdjust="0"/>
    <p:restoredTop sz="88844"/>
  </p:normalViewPr>
  <p:slideViewPr>
    <p:cSldViewPr snapToGrid="0" snapToObjects="1">
      <p:cViewPr varScale="1">
        <p:scale>
          <a:sx n="109" d="100"/>
          <a:sy n="109" d="100"/>
        </p:scale>
        <p:origin x="1288"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259060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l" sz="1800" b="0" i="0" strike="noStrike" cap="none" spc="0" baseline="0">
                <a:solidFill>
                  <a:srgbClr val="000000"/>
                </a:solidFill>
                <a:effectLst/>
                <a:latin typeface="Calibri"/>
                <a:ea typeface="Calibri"/>
                <a:cs typeface="Calibri"/>
              </a:rPr>
              <a:t>Η υπερβολική έκθεση σε εισπνεύσιμο διοξείδιο κρυσταλλικού πυριτίου (RCS) μπορεί  μακροπρόθεσμα  να οδηγήσει σε σοβαρά προβλήματα υγείας για τους εργαζομένους. Για τον λόγο είναι σημαντικό όλοι οι εργαζόμενοι να γνωρίζουν τις ορθές πρακτικές που περιορίζουν ή εξαλείφουν την έκθεση σε σκόνη πυριτίου ».</a:t>
            </a:r>
          </a:p>
          <a:p>
            <a:endParaRPr lang="en-US" sz="1200" b="0" i="0" u="none" strike="noStrike" kern="1200">
              <a:solidFill>
                <a:schemeClr val="tx1"/>
              </a:solidFill>
              <a:effectLst/>
              <a:latin typeface="+mn-lt"/>
              <a:ea typeface="+mn-ea"/>
              <a:cs typeface="+mn-cs"/>
            </a:endParaRPr>
          </a:p>
          <a:p>
            <a:r>
              <a:rPr lang="el" sz="1200" b="0" i="0" strike="noStrike" cap="none" spc="0" baseline="0">
                <a:solidFill>
                  <a:srgbClr val="000000"/>
                </a:solidFill>
                <a:effectLst/>
                <a:latin typeface="Calibri"/>
                <a:ea typeface="Calibri"/>
                <a:cs typeface="Calibri"/>
              </a:rPr>
              <a:t>Η εν λόγω κατάρτιση παρέχει πληροφορίες για την παρακολούθηση της σκόνης</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63212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4086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sz="1200" b="0" i="0" strike="noStrike" cap="none" spc="0" baseline="0">
                <a:solidFill>
                  <a:srgbClr val="000000"/>
                </a:solidFill>
                <a:effectLst/>
                <a:latin typeface="Calibri"/>
                <a:ea typeface="Calibri"/>
                <a:cs typeface="Calibri"/>
              </a:rPr>
              <a:t>Η στατική παρακολούθηση μπορεί επίσης να χρησιμοποιηθεί για ερευνητικούς σκοπούς, για τον εντοπισμό ειδικών πηγών αερομεταφερόμενης σκόνης και εισπνεόμενου διοξειδίου του κρυσταλλικού πυριτίου (RCS).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220557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2936303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el" sz="1000" b="0" i="0" strike="noStrike" cap="none" spc="0" baseline="0">
                <a:solidFill>
                  <a:srgbClr val="000000"/>
                </a:solidFill>
                <a:effectLst/>
                <a:latin typeface="Helvetica"/>
                <a:ea typeface="Helvetica"/>
                <a:cs typeface="Helvetica"/>
              </a:rPr>
              <a:t>Αυτό το πακέτο κατάρτισης δημιουργήθηκε ως μέρος του Οδηγού ορθής πρακτικής της NEPSI – επισκεφτείτε το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59062415-84AB-E14B-9757-4F4426CFB088}"/>
              </a:ext>
            </a:extLst>
          </p:cNvPr>
          <p:cNvPicPr>
            <a:picLocks noChangeAspect="1"/>
          </p:cNvPicPr>
          <p:nvPr userDrawn="1"/>
        </p:nvPicPr>
        <p:blipFill>
          <a:blip r:embed="rId10"/>
          <a:stretch>
            <a:fillRect/>
          </a:stretch>
        </p:blipFill>
        <p:spPr>
          <a:xfrm>
            <a:off x="395111" y="286802"/>
            <a:ext cx="1000588" cy="630000"/>
          </a:xfrm>
          <a:prstGeom prst="rect">
            <a:avLst/>
          </a:prstGeom>
        </p:spPr>
      </p:pic>
      <p:sp>
        <p:nvSpPr>
          <p:cNvPr id="7" name="Text Placeholder 4">
            <a:extLst>
              <a:ext uri="{FF2B5EF4-FFF2-40B4-BE49-F238E27FC236}">
                <a16:creationId xmlns:a16="http://schemas.microsoft.com/office/drawing/2014/main" id="{E5DB3628-D6C7-BB40-A3D5-44E7A56B062F}"/>
              </a:ext>
            </a:extLst>
          </p:cNvPr>
          <p:cNvSpPr txBox="1"/>
          <p:nvPr userDrawn="1"/>
        </p:nvSpPr>
        <p:spPr>
          <a:xfrm>
            <a:off x="8229599" y="429114"/>
            <a:ext cx="358775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l" sz="1400" b="1" i="0" strike="noStrike" cap="none" spc="0" baseline="0">
                <a:solidFill>
                  <a:srgbClr val="F6A317"/>
                </a:solidFill>
                <a:effectLst/>
                <a:latin typeface="Helvetica"/>
                <a:ea typeface="Helvetica"/>
                <a:cs typeface="Helvetica"/>
              </a:rPr>
              <a:t>ΚΑΤΑΡΤΙΣΗ ΓΙΑ ΟΡΘΕΣ ΠΡΑΚΤΙΚΕΣ ΓΙΑ ΤΗΝ ΠΑΡΑΚΟΛΟΥΘΗΣΗ ΤΗΣ ΣΚΟΝΗΣ (ΓΙΑ ΤΟΥΣ ΕΡΓΑΖΌΜΕΝΟΥΣ)</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7266302" cy="850900"/>
          </a:xfrm>
        </p:spPr>
        <p:txBody>
          <a:bodyPr anchor="t"/>
          <a:lstStyle/>
          <a:p>
            <a:pPr>
              <a:lnSpc>
                <a:spcPct val="100000"/>
              </a:lnSpc>
            </a:pPr>
            <a:r>
              <a:rPr lang="el" sz="2800" b="1" i="0" strike="noStrike" cap="none" spc="0" baseline="0" dirty="0">
                <a:solidFill>
                  <a:srgbClr val="FFFFFF"/>
                </a:solidFill>
                <a:effectLst/>
                <a:latin typeface="Helvetica"/>
                <a:ea typeface="Helvetica"/>
                <a:cs typeface="Helvetica"/>
              </a:rPr>
              <a:t>ΚΑΤΑΡΤΙΣΗ ΓΙΑ ΟΡΘΕΣ ΠΡΑΚΤΙΚΕΣ ΓΙΑ ΤΗΝ ΠΑΡΑΚΟΛΟΥΘΗΣΗ ΤΗΣ ΣΚΟΝΗΣ (ΓΙΑ ΤΟΥΣ ΕΡΓΑΖΌΜΕΝΟΥΣ)</a:t>
            </a:r>
          </a:p>
          <a:p>
            <a:pPr>
              <a:lnSpc>
                <a:spcPct val="100000"/>
              </a:lnSpc>
            </a:pPr>
            <a:endParaRPr lang="en-US" sz="2800" dirty="0">
              <a:cs typeface="Helvetica"/>
            </a:endParaRP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5" name="Rectangle 4">
            <a:extLst>
              <a:ext uri="{FF2B5EF4-FFF2-40B4-BE49-F238E27FC236}">
                <a16:creationId xmlns:a16="http://schemas.microsoft.com/office/drawing/2014/main" id="{4F0B7549-1A6F-4540-9C49-4BC822ADA478}"/>
              </a:ext>
            </a:extLst>
          </p:cNvPr>
          <p:cNvSpPr/>
          <p:nvPr/>
        </p:nvSpPr>
        <p:spPr>
          <a:xfrm>
            <a:off x="8096864" y="228600"/>
            <a:ext cx="3698895" cy="853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l-GR" sz="2800" dirty="0"/>
              <a:t>ΠΡΟΟΙΜΙΟ (ΓΙΑ ΤΟΝ ΕΚΠΑΙΔΕΥΤΉ)</a:t>
            </a:r>
            <a:endParaRPr lang="en-US" sz="2800" dirty="0"/>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000"/>
              </a:lnSpc>
              <a:spcBef>
                <a:spcPts val="800"/>
              </a:spcBef>
            </a:pPr>
            <a:r>
              <a:rPr lang="el-GR" dirty="0">
                <a:latin typeface="Helvetica"/>
                <a:cs typeface="Helvetica"/>
              </a:rPr>
              <a:t>Στο πλαίσιο του εκπαιδευτικού σταδίου για την εφαρμογή των ορθών πρακτικών του NEPSI, ο NEPSI έχει αναπτύξει ένα σύνολο εκπαιδευτικών πόρων. </a:t>
            </a:r>
          </a:p>
          <a:p>
            <a:pPr>
              <a:lnSpc>
                <a:spcPts val="2000"/>
              </a:lnSpc>
              <a:spcBef>
                <a:spcPts val="800"/>
              </a:spcBef>
            </a:pPr>
            <a:r>
              <a:rPr lang="el-GR" dirty="0">
                <a:latin typeface="Helvetica"/>
                <a:cs typeface="Helvetica"/>
              </a:rPr>
              <a:t>Κάθε εκπαιδευτικό πακέτο PowerPoint καλύπτει ένα θέμα σχετικό με τους εργαζόμενους σε όλους τους κλάδους που χρησιμοποιούν υλικά που περιέχουν κρυσταλλικό πυρίτιο. Τα πακέτα παρέχουν πληροφορίες σχετικά με τους κινδύνους έκθεσης σε σκόνη που σχετίζονται με το θέμα και τις ορθές πρακτικές και τα μέτρα που είναι διαθέσιμα για τη μείωσή τους. Σκοπός της κατάρτισης είναι η ενημέρωση και η εκπαίδευση των εργαζομένων ώστε να μπορούν να χρησιμοποιούν αποτελεσματικά τα μέτρα ελέγχου και η μείωση της έκθεσής τους σε εισπνεύσιμο διοξείδιο του κρυσταλλικού πυριτίου (RCS) στο χώρο εργασίας.</a:t>
            </a:r>
          </a:p>
          <a:p>
            <a:pPr>
              <a:lnSpc>
                <a:spcPts val="2000"/>
              </a:lnSpc>
              <a:spcBef>
                <a:spcPts val="800"/>
              </a:spcBef>
            </a:pPr>
            <a:r>
              <a:rPr lang="el-GR" dirty="0">
                <a:latin typeface="Helvetica"/>
                <a:cs typeface="Helvetica"/>
              </a:rPr>
              <a:t>Χρησιμοποιήστε το κενό πρότυπο και τα σύμβολα κράτησης θέσης για να προσθέσετε πρόσθετες πληροφορίες σε αυτό το εκπαιδευτικό πακέτο, όπως απαιτείται.</a:t>
            </a:r>
          </a:p>
        </p:txBody>
      </p:sp>
    </p:spTree>
    <p:extLst>
      <p:ext uri="{BB962C8B-B14F-4D97-AF65-F5344CB8AC3E}">
        <p14:creationId xmlns:p14="http://schemas.microsoft.com/office/powerpoint/2010/main" val="359098523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l" sz="2800" b="1" i="0" strike="noStrike" cap="none" spc="0" baseline="0" dirty="0">
                <a:solidFill>
                  <a:srgbClr val="F6A317"/>
                </a:solidFill>
                <a:effectLst/>
                <a:latin typeface="Helvetica"/>
                <a:ea typeface="Helvetica"/>
                <a:cs typeface="Helvetica"/>
              </a:rPr>
              <a:t>ΠΑΡΑΚΑΛΟΥΜΕ ΣΗΜΕΙΩΣΤΕ</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000"/>
              </a:lnSpc>
            </a:pPr>
            <a:r>
              <a:rPr lang="el" sz="1600" b="0" i="0" strike="noStrike" cap="none" spc="0" baseline="0" dirty="0">
                <a:solidFill>
                  <a:srgbClr val="000000"/>
                </a:solidFill>
                <a:effectLst/>
                <a:latin typeface="Helvetica"/>
                <a:ea typeface="Helvetica"/>
                <a:cs typeface="Helvetica"/>
              </a:rPr>
              <a:t>Οι πληροφορίες σε αυτή την κατάρτιση με PowerPoint έχει συμβουλευτικό χαρακτήρα και  πληροφοριακό περιεχόμενο. Δεν πρόκειται για πρότυπο ή κανονισμό και δεν δημιουργεί νέες νομικές υποχρεώσεις ούτε τροποποιεί τις υφιστάμενες υποχρεώσεις που δημιουργούνται από την υγειονομική νομοθεσία και πολιτική</a:t>
            </a:r>
          </a:p>
        </p:txBody>
      </p:sp>
    </p:spTree>
    <p:extLst>
      <p:ext uri="{BB962C8B-B14F-4D97-AF65-F5344CB8AC3E}">
        <p14:creationId xmlns:p14="http://schemas.microsoft.com/office/powerpoint/2010/main" val="257868136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ΕΙΣΑΓΩΓΗ</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000"/>
              </a:lnSpc>
              <a:spcBef>
                <a:spcPts val="800"/>
              </a:spcBef>
            </a:pPr>
            <a:r>
              <a:rPr lang="el" b="1" i="0" strike="noStrike" cap="none" spc="0" baseline="0" dirty="0">
                <a:solidFill>
                  <a:srgbClr val="000000"/>
                </a:solidFill>
                <a:effectLst/>
                <a:latin typeface="Helvetica"/>
                <a:ea typeface="Helvetica"/>
                <a:cs typeface="Helvetica"/>
              </a:rPr>
              <a:t>Το να μάθετε πώς να προστατεύετε τον εαυτό σας από σχετικούς με την επαγγελματική εργασία κινδύνους για την υγεία αποτελεί προτεραιότητα.</a:t>
            </a:r>
          </a:p>
          <a:p>
            <a:pPr>
              <a:lnSpc>
                <a:spcPts val="2000"/>
              </a:lnSpc>
              <a:spcBef>
                <a:spcPts val="800"/>
              </a:spcBef>
            </a:pPr>
            <a:r>
              <a:rPr lang="el" b="0" i="0" strike="noStrike" cap="none" spc="0" baseline="0" dirty="0">
                <a:solidFill>
                  <a:srgbClr val="000000"/>
                </a:solidFill>
                <a:effectLst/>
                <a:latin typeface="Helvetica"/>
                <a:ea typeface="Helvetica"/>
                <a:cs typeface="Helvetica"/>
              </a:rPr>
              <a:t>Σε αυτή την κατάρτιση με  PowerPoint θα μάθετε για:</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Πώς χρησιμοποιείται η παρακολούθηση της σκόνης για την πρόληψη και τον έλεγχο του εισπνεύσιμου διοξειδίου του κρυσταλλικού πυριτίου (RCS )</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Τύπο</a:t>
            </a:r>
            <a:r>
              <a:rPr lang="el-GR" dirty="0" err="1">
                <a:solidFill>
                  <a:srgbClr val="000000"/>
                </a:solidFill>
                <a:latin typeface="Helvetica"/>
                <a:ea typeface="Helvetica"/>
                <a:cs typeface="Helvetica"/>
              </a:rPr>
              <a:t>υς</a:t>
            </a:r>
            <a:r>
              <a:rPr lang="el" b="0" i="0" strike="noStrike" cap="none" spc="0" baseline="0" dirty="0">
                <a:solidFill>
                  <a:srgbClr val="000000"/>
                </a:solidFill>
                <a:effectLst/>
                <a:latin typeface="Helvetica"/>
                <a:ea typeface="Helvetica"/>
                <a:cs typeface="Helvetica"/>
              </a:rPr>
              <a:t> παρακολούθησης</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Τα οφέλη της παρακολούθησης της σκόνης </a:t>
            </a:r>
          </a:p>
          <a:p>
            <a:pPr marL="285750" indent="-285750">
              <a:lnSpc>
                <a:spcPts val="2000"/>
              </a:lnSpc>
              <a:spcBef>
                <a:spcPts val="800"/>
              </a:spcBef>
              <a:buFont typeface="Arial" panose="020B0604020202020204" pitchFamily="34" charset="0"/>
              <a:buChar char="•"/>
            </a:pPr>
            <a:endParaRPr lang="en-US" dirty="0"/>
          </a:p>
        </p:txBody>
      </p:sp>
      <p:grpSp>
        <p:nvGrpSpPr>
          <p:cNvPr id="7" name="Group 6">
            <a:extLst>
              <a:ext uri="{FF2B5EF4-FFF2-40B4-BE49-F238E27FC236}">
                <a16:creationId xmlns:a16="http://schemas.microsoft.com/office/drawing/2014/main" id="{DEE8877B-37EB-46A1-AC95-5335EC349856}"/>
              </a:ext>
            </a:extLst>
          </p:cNvPr>
          <p:cNvGrpSpPr/>
          <p:nvPr/>
        </p:nvGrpSpPr>
        <p:grpSpPr>
          <a:xfrm>
            <a:off x="6880857" y="1745676"/>
            <a:ext cx="4533899" cy="4404143"/>
            <a:chOff x="539750" y="1341438"/>
            <a:chExt cx="2728574" cy="2735634"/>
          </a:xfrm>
        </p:grpSpPr>
        <p:pic>
          <p:nvPicPr>
            <p:cNvPr id="8" name="Picture 1">
              <a:extLst>
                <a:ext uri="{FF2B5EF4-FFF2-40B4-BE49-F238E27FC236}">
                  <a16:creationId xmlns:a16="http://schemas.microsoft.com/office/drawing/2014/main" id="{1F61B543-A004-41E3-A1C6-0366F15AB70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539750" y="1341438"/>
              <a:ext cx="2728574" cy="2735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Oval 9">
              <a:extLst>
                <a:ext uri="{FF2B5EF4-FFF2-40B4-BE49-F238E27FC236}">
                  <a16:creationId xmlns:a16="http://schemas.microsoft.com/office/drawing/2014/main" id="{D86AECDD-6D84-449A-9DD0-F7C5F20F1AF5}"/>
                </a:ext>
              </a:extLst>
            </p:cNvPr>
            <p:cNvSpPr/>
            <p:nvPr/>
          </p:nvSpPr>
          <p:spPr>
            <a:xfrm>
              <a:off x="1043608" y="1700808"/>
              <a:ext cx="648072" cy="648072"/>
            </a:xfrm>
            <a:prstGeom prst="ellipse">
              <a:avLst/>
            </a:prstGeom>
            <a:noFill/>
            <a:ln w="571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6" y="1640901"/>
            <a:ext cx="4296200" cy="850900"/>
          </a:xfrm>
        </p:spPr>
        <p:txBody>
          <a:bodyPr/>
          <a:lstStyle/>
          <a:p>
            <a:pPr>
              <a:lnSpc>
                <a:spcPct val="100000"/>
              </a:lnSpc>
            </a:pPr>
            <a:r>
              <a:rPr lang="el" sz="2800" b="1" i="0" strike="noStrike" cap="none" spc="0" baseline="0" dirty="0">
                <a:solidFill>
                  <a:srgbClr val="F6A317"/>
                </a:solidFill>
                <a:effectLst/>
                <a:latin typeface="Helvetica"/>
                <a:ea typeface="Helvetica"/>
                <a:cs typeface="Helvetica"/>
              </a:rPr>
              <a:t>ΤΕΧΝΙΚΕΣ ΕΛΕΓΧΟΥ ΤΗΣ ΣΚΟΝΗΣ</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4" y="2719864"/>
            <a:ext cx="4416078" cy="3682369"/>
          </a:xfrm>
        </p:spPr>
        <p:txBody>
          <a:bodyPr/>
          <a:lstStyle/>
          <a:p>
            <a:pPr>
              <a:lnSpc>
                <a:spcPts val="2000"/>
              </a:lnSpc>
            </a:pPr>
            <a:r>
              <a:rPr lang="el" b="0" i="0" strike="noStrike" cap="none" spc="0" baseline="0" dirty="0">
                <a:solidFill>
                  <a:srgbClr val="000000"/>
                </a:solidFill>
                <a:effectLst/>
                <a:latin typeface="Helvetica"/>
                <a:ea typeface="Helvetica"/>
                <a:cs typeface="Helvetica"/>
              </a:rPr>
              <a:t>Υπενθυμίζουμε τις πέντε κύριες τεχνικές ελέγχου της σκόνης. Αν και δεν σχετίζονται απευθείας με την παρακολούθηση, είναι σημαντικό να τις θυμόμαστε! </a:t>
            </a:r>
          </a:p>
          <a:p>
            <a:pPr>
              <a:lnSpc>
                <a:spcPts val="2000"/>
              </a:lnSpc>
            </a:pPr>
            <a:r>
              <a:rPr lang="el" b="0" i="0" strike="noStrike" cap="none" spc="0" baseline="0" dirty="0">
                <a:solidFill>
                  <a:srgbClr val="000000"/>
                </a:solidFill>
                <a:effectLst/>
                <a:latin typeface="Helvetica"/>
                <a:ea typeface="Helvetica"/>
                <a:cs typeface="Helvetica"/>
              </a:rPr>
              <a:t>Τα αποτελέσματα της παρακολούθησης της έκθεσης στη σκόνη μας βοηθούν ν’ αξιολογήσουμε την αποτελεσματικότητα των υφιστάμενων μέτρων ελέγχου της σκόνης και βοηθούν στον εντοπισμό των καταστάσεων όπου μπορεί να χρειάζονται πρόσθετοι έλεγχοι.</a:t>
            </a:r>
          </a:p>
          <a:p>
            <a:pPr>
              <a:lnSpc>
                <a:spcPts val="2000"/>
              </a:lnSpc>
            </a:pPr>
            <a:endParaRPr lang="en-US" dirty="0"/>
          </a:p>
        </p:txBody>
      </p:sp>
      <p:pic>
        <p:nvPicPr>
          <p:cNvPr id="22" name="Picture 21" descr="A screenshot of a cell phone&#10;&#10;Description automatically generated">
            <a:extLst>
              <a:ext uri="{FF2B5EF4-FFF2-40B4-BE49-F238E27FC236}">
                <a16:creationId xmlns:a16="http://schemas.microsoft.com/office/drawing/2014/main" id="{E3950802-B7B2-2B40-B033-C39F41B72FD3}"/>
              </a:ext>
            </a:extLst>
          </p:cNvPr>
          <p:cNvPicPr>
            <a:picLocks noChangeAspect="1"/>
          </p:cNvPicPr>
          <p:nvPr/>
        </p:nvPicPr>
        <p:blipFill>
          <a:blip r:embed="rId3"/>
          <a:srcRect l="6858" t="62670" r="77165" b="13177"/>
          <a:stretch>
            <a:fillRect/>
          </a:stretch>
        </p:blipFill>
        <p:spPr>
          <a:xfrm>
            <a:off x="8701413"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B897E846-3852-C846-8EA8-DEEBD8A755FD}"/>
              </a:ext>
            </a:extLst>
          </p:cNvPr>
          <p:cNvPicPr>
            <a:picLocks noChangeAspect="1"/>
          </p:cNvPicPr>
          <p:nvPr/>
        </p:nvPicPr>
        <p:blipFill>
          <a:blip r:embed="rId3"/>
          <a:srcRect l="32512" t="34616" r="51513" b="40760"/>
          <a:stretch>
            <a:fillRect/>
          </a:stretch>
        </p:blipFill>
        <p:spPr>
          <a:xfrm>
            <a:off x="8701413"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DC2BBABC-9C06-724C-AD18-BCDC95872DEE}"/>
              </a:ext>
            </a:extLst>
          </p:cNvPr>
          <p:cNvPicPr>
            <a:picLocks noChangeAspect="1"/>
          </p:cNvPicPr>
          <p:nvPr/>
        </p:nvPicPr>
        <p:blipFill>
          <a:blip r:embed="rId3"/>
          <a:srcRect l="7057" t="9146" r="76967" b="66230"/>
          <a:stretch>
            <a:fillRect/>
          </a:stretch>
        </p:blipFill>
        <p:spPr>
          <a:xfrm>
            <a:off x="5365058" y="3431236"/>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BF5276-96EE-D74B-9601-1C5A3EE5397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FF709CC-28AB-DF4E-AEAF-203F4E519D22}"/>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758F8DC0-C324-4449-9EDA-C7EDCC3381BD}"/>
              </a:ext>
            </a:extLst>
          </p:cNvPr>
          <p:cNvSpPr txBox="1"/>
          <p:nvPr/>
        </p:nvSpPr>
        <p:spPr>
          <a:xfrm>
            <a:off x="6457175" y="1702138"/>
            <a:ext cx="2328512" cy="2023631"/>
          </a:xfrm>
          <a:prstGeom prst="rect">
            <a:avLst/>
          </a:prstGeom>
          <a:noFill/>
        </p:spPr>
        <p:txBody>
          <a:bodyPr wrap="square" rtlCol="0">
            <a:spAutoFit/>
          </a:bodyPr>
          <a:lstStyle/>
          <a:p>
            <a:pPr>
              <a:spcAft>
                <a:spcPts val="300"/>
              </a:spcAft>
            </a:pPr>
            <a:r>
              <a:rPr lang="el" sz="1050" b="1" i="0" strike="noStrike" cap="none" spc="50" baseline="0" dirty="0">
                <a:solidFill>
                  <a:srgbClr val="EF9A2E"/>
                </a:solidFill>
                <a:effectLst/>
                <a:latin typeface="Futura Medium"/>
                <a:ea typeface="Futura Medium"/>
                <a:cs typeface="Futura Medium"/>
              </a:rPr>
              <a:t>ΟΡΘΗ ΥΓΙΕΙΝΗ / ΚΑΘΑΡΙOΤΗΤΑ</a:t>
            </a:r>
          </a:p>
          <a:p>
            <a:r>
              <a:rPr lang="el" sz="1200" b="0" i="0" strike="noStrike" cap="none" spc="0" baseline="0" dirty="0">
                <a:solidFill>
                  <a:srgbClr val="000000"/>
                </a:solidFill>
                <a:effectLst/>
                <a:latin typeface="Calibri"/>
                <a:ea typeface="Calibri"/>
                <a:cs typeface="Calibri"/>
              </a:rPr>
              <a:t>Το πλύσιμο των ρούχων εργασίας και το σκούπισμα της σκόνης που παράγεται από τις διεργασίες σταματά τη σκόνη που συσσωρεύεται με την πάροδο του χρόνου – o καθαρός χώρος εργασίας είναι ασφαλής</a:t>
            </a:r>
          </a:p>
          <a:p>
            <a:endParaRPr lang="en-US" dirty="0"/>
          </a:p>
        </p:txBody>
      </p:sp>
      <p:sp>
        <p:nvSpPr>
          <p:cNvPr id="28" name="TextBox 27">
            <a:extLst>
              <a:ext uri="{FF2B5EF4-FFF2-40B4-BE49-F238E27FC236}">
                <a16:creationId xmlns:a16="http://schemas.microsoft.com/office/drawing/2014/main" id="{51A9431F-849F-F742-976B-7364CCC58A46}"/>
              </a:ext>
            </a:extLst>
          </p:cNvPr>
          <p:cNvSpPr txBox="1"/>
          <p:nvPr/>
        </p:nvSpPr>
        <p:spPr>
          <a:xfrm>
            <a:off x="6457175" y="3394767"/>
            <a:ext cx="2134063" cy="1700960"/>
          </a:xfrm>
          <a:prstGeom prst="rect">
            <a:avLst/>
          </a:prstGeom>
          <a:noFill/>
        </p:spPr>
        <p:txBody>
          <a:bodyPr wrap="square" rtlCol="0">
            <a:spAutoFit/>
          </a:bodyPr>
          <a:lstStyle/>
          <a:p>
            <a:pPr>
              <a:spcAft>
                <a:spcPts val="300"/>
              </a:spcAft>
            </a:pPr>
            <a:r>
              <a:rPr lang="el" sz="1050" b="1" i="0" strike="noStrike" cap="none" spc="50" baseline="0" dirty="0">
                <a:solidFill>
                  <a:srgbClr val="EF9A2E"/>
                </a:solidFill>
                <a:effectLst/>
                <a:latin typeface="Futura Medium"/>
                <a:ea typeface="Futura Medium"/>
                <a:cs typeface="Futura Medium"/>
              </a:rPr>
              <a:t>ΚΛΕΙΣΤΟΣ ΧΩΡΟΣ</a:t>
            </a:r>
          </a:p>
          <a:p>
            <a:pPr>
              <a:spcAft>
                <a:spcPts val="300"/>
              </a:spcAft>
            </a:pPr>
            <a:r>
              <a:rPr lang="el" sz="1200" b="0" i="0" strike="noStrike" cap="none" spc="0" baseline="0" dirty="0">
                <a:solidFill>
                  <a:srgbClr val="000000"/>
                </a:solidFill>
                <a:effectLst/>
                <a:latin typeface="Calibri"/>
                <a:ea typeface="Calibri"/>
                <a:cs typeface="Calibri"/>
              </a:rPr>
              <a:t>Η διεξαγωγή διεργασιών παραγωγής εισπνεόμενου διοξειδίου κρυσταλλικού πυριτίου (RCS) σε αεροστεγές περιβάλλον αποτρέπει την έκθεση στη σκόνη στην πηγή</a:t>
            </a:r>
          </a:p>
          <a:p>
            <a:pPr>
              <a:spcAft>
                <a:spcPts val="300"/>
              </a:spcAft>
            </a:pPr>
            <a:endParaRPr lang="en-US" dirty="0"/>
          </a:p>
        </p:txBody>
      </p:sp>
      <p:sp>
        <p:nvSpPr>
          <p:cNvPr id="29" name="TextBox 28">
            <a:extLst>
              <a:ext uri="{FF2B5EF4-FFF2-40B4-BE49-F238E27FC236}">
                <a16:creationId xmlns:a16="http://schemas.microsoft.com/office/drawing/2014/main" id="{E081676B-5423-D548-A5C2-2F5B2064A0C3}"/>
              </a:ext>
            </a:extLst>
          </p:cNvPr>
          <p:cNvSpPr txBox="1"/>
          <p:nvPr/>
        </p:nvSpPr>
        <p:spPr>
          <a:xfrm>
            <a:off x="6457176" y="4852473"/>
            <a:ext cx="2305799" cy="1715854"/>
          </a:xfrm>
          <a:prstGeom prst="rect">
            <a:avLst/>
          </a:prstGeom>
          <a:noFill/>
        </p:spPr>
        <p:txBody>
          <a:bodyPr wrap="square" rtlCol="0">
            <a:spAutoFit/>
          </a:bodyPr>
          <a:lstStyle/>
          <a:p>
            <a:pPr>
              <a:spcAft>
                <a:spcPts val="300"/>
              </a:spcAft>
            </a:pPr>
            <a:r>
              <a:rPr lang="el" sz="1050" b="1" i="0" strike="noStrike" cap="none" spc="50" baseline="0" dirty="0">
                <a:solidFill>
                  <a:srgbClr val="EF9A2E"/>
                </a:solidFill>
                <a:effectLst/>
                <a:latin typeface="Futura Medium"/>
                <a:ea typeface="Futura Medium"/>
                <a:cs typeface="Futura Medium"/>
              </a:rPr>
              <a:t>ΕΞΑΓΩΓΗ / ΕΞΑΕΡΙΣΜΟΣ</a:t>
            </a:r>
          </a:p>
          <a:p>
            <a:pPr>
              <a:spcAft>
                <a:spcPts val="300"/>
              </a:spcAft>
            </a:pPr>
            <a:r>
              <a:rPr lang="el" sz="1200" b="0" i="0" strike="noStrike" cap="none" spc="0" baseline="0" dirty="0">
                <a:solidFill>
                  <a:srgbClr val="000000"/>
                </a:solidFill>
                <a:effectLst/>
                <a:latin typeface="Calibri"/>
                <a:ea typeface="Calibri"/>
                <a:cs typeface="Calibri"/>
              </a:rPr>
              <a:t>Δέσμευση του εισπνεόμενου διοξειδίου κρυσταλλικού πυριτίου (RCS) στην πηγή, πριν εκτεθούμε σε αυτό, και  αντικατάσταση του μολυσμένου αέρα με καθαρό αέρα.</a:t>
            </a:r>
          </a:p>
          <a:p>
            <a:endParaRPr lang="en-US" dirty="0"/>
          </a:p>
        </p:txBody>
      </p:sp>
      <p:sp>
        <p:nvSpPr>
          <p:cNvPr id="30" name="TextBox 29">
            <a:extLst>
              <a:ext uri="{FF2B5EF4-FFF2-40B4-BE49-F238E27FC236}">
                <a16:creationId xmlns:a16="http://schemas.microsoft.com/office/drawing/2014/main" id="{46D0EAA5-7D92-9F4D-9880-9EBE491AC8B0}"/>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el" sz="1050" b="1" i="0" strike="noStrike" cap="none" spc="50" baseline="0">
                <a:solidFill>
                  <a:srgbClr val="EF9A2E"/>
                </a:solidFill>
                <a:effectLst/>
                <a:latin typeface="Futura Medium"/>
                <a:ea typeface="Futura Medium"/>
                <a:cs typeface="Futura Medium"/>
              </a:rPr>
              <a:t>ΕΞΟΠΛΙΣΜΟΣ ΠΡΟΣΤΑΣΙΑΣ</a:t>
            </a:r>
          </a:p>
          <a:p>
            <a:r>
              <a:rPr lang="el" sz="1200" b="0" i="0" strike="noStrike" cap="none" spc="0" baseline="0">
                <a:solidFill>
                  <a:srgbClr val="000000"/>
                </a:solidFill>
                <a:effectLst/>
                <a:latin typeface="Calibri"/>
                <a:ea typeface="Calibri"/>
                <a:cs typeface="Calibri"/>
              </a:rPr>
              <a:t>Τα ΜΑΠ (π.χ. μάσκες προσώπου) προστατεύουν τους εργαζομένους από τη σκόνη όταν όλα τα άλλα μέτρα ελέγχου δεν επαρκούν για τον έλεγχο των κινδύνων έκθεσης</a:t>
            </a:r>
          </a:p>
          <a:p>
            <a:endParaRPr lang="en-US"/>
          </a:p>
        </p:txBody>
      </p:sp>
      <p:sp>
        <p:nvSpPr>
          <p:cNvPr id="31" name="TextBox 30">
            <a:extLst>
              <a:ext uri="{FF2B5EF4-FFF2-40B4-BE49-F238E27FC236}">
                <a16:creationId xmlns:a16="http://schemas.microsoft.com/office/drawing/2014/main" id="{883CFF62-07DE-6645-87FC-2CCE75FB13DB}"/>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el" sz="1050" b="1" i="0" strike="noStrike" cap="none" spc="50" baseline="0">
                <a:solidFill>
                  <a:srgbClr val="EF9A2E"/>
                </a:solidFill>
                <a:effectLst/>
                <a:latin typeface="Futura Medium"/>
                <a:ea typeface="Futura Medium"/>
                <a:cs typeface="Futura Medium"/>
              </a:rPr>
              <a:t>ΝΕΡΟ</a:t>
            </a:r>
          </a:p>
          <a:p>
            <a:pPr>
              <a:spcAft>
                <a:spcPts val="300"/>
              </a:spcAft>
            </a:pPr>
            <a:r>
              <a:rPr lang="el" sz="1200" b="0" i="0" strike="noStrike" cap="none" spc="0" baseline="0">
                <a:solidFill>
                  <a:srgbClr val="000000"/>
                </a:solidFill>
                <a:effectLst/>
                <a:latin typeface="Calibri"/>
                <a:ea typeface="Calibri"/>
                <a:cs typeface="Calibri"/>
              </a:rPr>
              <a:t>Η διατήρηση των διεργασιών σε υγρή κατάσταση αποτρέπει τη διασπορά σκόνης μέσω της δέσμευσης των σωματιδίων με νερό</a:t>
            </a:r>
          </a:p>
          <a:p>
            <a:pPr>
              <a:spcAft>
                <a:spcPts val="300"/>
              </a:spcAft>
            </a:pPr>
            <a:endParaRPr lang="en-US"/>
          </a:p>
        </p:txBody>
      </p:sp>
    </p:spTree>
    <p:extLst>
      <p:ext uri="{BB962C8B-B14F-4D97-AF65-F5344CB8AC3E}">
        <p14:creationId xmlns:p14="http://schemas.microsoft.com/office/powerpoint/2010/main" val="196252551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4" y="1640901"/>
            <a:ext cx="6877169" cy="850900"/>
          </a:xfrm>
        </p:spPr>
        <p:txBody>
          <a:bodyPr anchor="t"/>
          <a:lstStyle/>
          <a:p>
            <a:pPr>
              <a:lnSpc>
                <a:spcPct val="100000"/>
              </a:lnSpc>
            </a:pPr>
            <a:r>
              <a:rPr lang="el" sz="2800" b="1" i="0" strike="noStrike" cap="none" spc="0" baseline="0" dirty="0">
                <a:solidFill>
                  <a:srgbClr val="F6A317"/>
                </a:solidFill>
                <a:effectLst/>
                <a:latin typeface="Helvetica"/>
                <a:ea typeface="Helvetica"/>
                <a:cs typeface="Helvetica"/>
              </a:rPr>
              <a:t>ΠΩΣ Η ΠΑΡΑΚΑΛΟΥΘΗΣΗ ΤΗΣ ΣΚΟΝΗΣ ΧΡΗΣΙΜΟΠΟΙΕΊΤΑΙ ΓΙΑ ΤΗ ΜΕΙΩΣΗ ΤΗΣ ΕΚΘΕΣΗΣ ΣΤΟ ΔΙΟΞΕΙΔΙΟ ΤΟΥ ΚΡΥΣΤΑΛΛΙΚΟΥ ΠΥΡΙΤΙΟΥ</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3510116"/>
            <a:ext cx="5977518" cy="2757952"/>
          </a:xfrm>
        </p:spPr>
        <p:txBody>
          <a:bodyPr/>
          <a:lstStyle/>
          <a:p>
            <a:pPr>
              <a:lnSpc>
                <a:spcPts val="2000"/>
              </a:lnSpc>
              <a:spcBef>
                <a:spcPts val="800"/>
              </a:spcBef>
            </a:pPr>
            <a:r>
              <a:rPr lang="el" b="0" i="0" strike="noStrike" cap="none" spc="0" baseline="0" dirty="0">
                <a:solidFill>
                  <a:srgbClr val="000000"/>
                </a:solidFill>
                <a:effectLst/>
                <a:latin typeface="Helvetica"/>
                <a:ea typeface="Helvetica"/>
                <a:cs typeface="Helvetica"/>
              </a:rPr>
              <a:t>Οι βιομηχανίες και οι εταιρείες που εργάζονται με υλικά που περιέχουν κρυσταλλικό πυρίτιο παρακαλούνται να ελέγχουν τακτικά τα επίπεδα έκθεσης στη σκόνη στο χώρο εργασίας. </a:t>
            </a:r>
          </a:p>
          <a:p>
            <a:pPr>
              <a:lnSpc>
                <a:spcPts val="2000"/>
              </a:lnSpc>
              <a:spcBef>
                <a:spcPts val="800"/>
              </a:spcBef>
            </a:pPr>
            <a:r>
              <a:rPr lang="el" b="0" i="0" strike="noStrike" cap="none" spc="0" baseline="0" dirty="0">
                <a:solidFill>
                  <a:srgbClr val="000000"/>
                </a:solidFill>
                <a:effectLst/>
                <a:latin typeface="Helvetica"/>
                <a:ea typeface="Helvetica"/>
                <a:cs typeface="Helvetica"/>
              </a:rPr>
              <a:t>Η παρακολούθηση της σκόνης είναι η διεργασία που χρησιμοποιείται για τη συλλογή δεδομένων σχετικά με την ποιότητα του αέρα και καθορίζουν το ποσοστό που τα σωματίδια σκόνης παρουσιάζονται στην ατμόσφαιρα στο χώρο εργασίας.</a:t>
            </a:r>
          </a:p>
        </p:txBody>
      </p:sp>
      <p:pic>
        <p:nvPicPr>
          <p:cNvPr id="7" name="Picture 6">
            <a:extLst>
              <a:ext uri="{FF2B5EF4-FFF2-40B4-BE49-F238E27FC236}">
                <a16:creationId xmlns:a16="http://schemas.microsoft.com/office/drawing/2014/main" id="{3219D6CF-8905-4622-841F-418D40A6F09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657024" y="1564895"/>
            <a:ext cx="4094333" cy="4970414"/>
          </a:xfrm>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3" y="1640901"/>
            <a:ext cx="11018515" cy="850900"/>
          </a:xfrm>
        </p:spPr>
        <p:txBody>
          <a:bodyPr/>
          <a:lstStyle/>
          <a:p>
            <a:pPr>
              <a:lnSpc>
                <a:spcPct val="100000"/>
              </a:lnSpc>
            </a:pPr>
            <a:r>
              <a:rPr lang="el" sz="2800" b="1" i="0" strike="noStrike" cap="none" spc="0" baseline="0" dirty="0">
                <a:solidFill>
                  <a:srgbClr val="F6A317"/>
                </a:solidFill>
                <a:effectLst/>
                <a:latin typeface="Helvetica"/>
                <a:ea typeface="Helvetica"/>
                <a:cs typeface="Helvetica"/>
              </a:rPr>
              <a:t>ΤΑ ΟΦΕΛΗ  ΑΠΌ ΤΗΝ ΠΑΡΑΚΟΛΟΥΘΗΣΗ ΤΗΣ ΣΚΟΝΗΣ</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362676"/>
            <a:ext cx="11018517" cy="3682369"/>
          </a:xfrm>
        </p:spPr>
        <p:txBody>
          <a:bodyPr/>
          <a:lstStyle/>
          <a:p>
            <a:pPr>
              <a:lnSpc>
                <a:spcPts val="2000"/>
              </a:lnSpc>
              <a:spcBef>
                <a:spcPts val="800"/>
              </a:spcBef>
            </a:pPr>
            <a:r>
              <a:rPr lang="el" sz="1800" b="0" i="0" strike="noStrike" cap="none" spc="0" baseline="0" dirty="0">
                <a:solidFill>
                  <a:srgbClr val="000000"/>
                </a:solidFill>
                <a:effectLst/>
                <a:latin typeface="Helvetica"/>
                <a:ea typeface="Helvetica"/>
                <a:cs typeface="Helvetica"/>
              </a:rPr>
              <a:t>Η παρακολούθηση της σκόνης δίνει στις εταιρείες τη δυνατότητα να:</a:t>
            </a:r>
          </a:p>
          <a:p>
            <a:pPr marL="342900" indent="-342900">
              <a:lnSpc>
                <a:spcPts val="2000"/>
              </a:lnSpc>
              <a:spcBef>
                <a:spcPts val="800"/>
              </a:spcBef>
              <a:buFont typeface="Arial" panose="020B0604020202020204" pitchFamily="34" charset="0"/>
              <a:buChar char="•"/>
            </a:pPr>
            <a:r>
              <a:rPr lang="el" sz="1800" b="0" i="0" strike="noStrike" cap="none" spc="0" baseline="0" dirty="0">
                <a:solidFill>
                  <a:srgbClr val="000000"/>
                </a:solidFill>
                <a:effectLst/>
                <a:latin typeface="Helvetica"/>
                <a:ea typeface="Helvetica"/>
                <a:cs typeface="Helvetica"/>
              </a:rPr>
              <a:t>Αξιολογήσουν το επίπεδο επαγγελματικού κινδύνου για τους εργαζόμενους και να τους παρέχουν ασφάλεια. </a:t>
            </a:r>
          </a:p>
          <a:p>
            <a:pPr marL="342900" indent="-342900">
              <a:lnSpc>
                <a:spcPts val="2000"/>
              </a:lnSpc>
              <a:spcBef>
                <a:spcPts val="800"/>
              </a:spcBef>
              <a:buFont typeface="Arial" panose="020B0604020202020204" pitchFamily="34" charset="0"/>
              <a:buChar char="•"/>
            </a:pPr>
            <a:r>
              <a:rPr lang="el" sz="1800" b="0" i="0" strike="noStrike" cap="none" spc="0" baseline="0" dirty="0">
                <a:solidFill>
                  <a:srgbClr val="000000"/>
                </a:solidFill>
                <a:effectLst/>
                <a:latin typeface="Helvetica"/>
                <a:ea typeface="Helvetica"/>
                <a:cs typeface="Helvetica"/>
              </a:rPr>
              <a:t>Να ελέγξουν ότι τα επίπεδα σκόνης είναι εντός των εθνικών ορίων έκθεσης για τους επαγγελματικούς χώρους.</a:t>
            </a:r>
          </a:p>
          <a:p>
            <a:pPr marL="342900" indent="-342900">
              <a:lnSpc>
                <a:spcPts val="2000"/>
              </a:lnSpc>
              <a:spcBef>
                <a:spcPts val="800"/>
              </a:spcBef>
              <a:buFont typeface="Arial" panose="020B0604020202020204" pitchFamily="34" charset="0"/>
              <a:buChar char="•"/>
            </a:pPr>
            <a:r>
              <a:rPr lang="el" sz="1800" b="0" i="0" strike="noStrike" cap="none" spc="0" baseline="0" dirty="0">
                <a:solidFill>
                  <a:srgbClr val="000000"/>
                </a:solidFill>
                <a:effectLst/>
                <a:latin typeface="Helvetica"/>
                <a:ea typeface="Helvetica"/>
                <a:cs typeface="Helvetica"/>
              </a:rPr>
              <a:t>Να έχουν μια πλήρη επισκόπηση των επιπέδων έκθεσης στους χώρους τους ( εργαζόμενοι που εκτίθενται σε μεγάλο και μικρό βαθμό)</a:t>
            </a:r>
          </a:p>
          <a:p>
            <a:pPr marL="342900" indent="-342900">
              <a:lnSpc>
                <a:spcPts val="2000"/>
              </a:lnSpc>
              <a:spcBef>
                <a:spcPts val="800"/>
              </a:spcBef>
              <a:buFont typeface="Arial" panose="020B0604020202020204" pitchFamily="34" charset="0"/>
              <a:buChar char="•"/>
            </a:pPr>
            <a:r>
              <a:rPr lang="el" sz="1800" b="0" i="0" strike="noStrike" cap="none" spc="0" baseline="0" dirty="0">
                <a:solidFill>
                  <a:srgbClr val="000000"/>
                </a:solidFill>
                <a:effectLst/>
                <a:latin typeface="Helvetica"/>
                <a:ea typeface="Helvetica"/>
                <a:cs typeface="Helvetica"/>
              </a:rPr>
              <a:t>Να εντοπίσουν καταστάσεις που απαιτούν περαιτέρω έρευνα και επιβολή πρόσθετων μέτρων ελέγχου για τη μείωση της έκθεσης.</a:t>
            </a:r>
          </a:p>
          <a:p>
            <a:pPr marL="342900" indent="-342900">
              <a:lnSpc>
                <a:spcPts val="2000"/>
              </a:lnSpc>
              <a:spcBef>
                <a:spcPts val="800"/>
              </a:spcBef>
              <a:buFont typeface="Arial" panose="020B0604020202020204" pitchFamily="34" charset="0"/>
              <a:buChar char="•"/>
            </a:pPr>
            <a:r>
              <a:rPr lang="el" sz="1800" b="0" i="0" strike="noStrike" cap="none" spc="0" baseline="0" dirty="0">
                <a:solidFill>
                  <a:srgbClr val="000000"/>
                </a:solidFill>
                <a:effectLst/>
                <a:latin typeface="Helvetica"/>
                <a:ea typeface="Helvetica"/>
                <a:cs typeface="Helvetica"/>
              </a:rPr>
              <a:t>Να παρακολουθήσουν τα αποτελέσματα/ την αποτελεσματικότητα των επιβεβλημένων μέτρων ελέγχου σκόνης.</a:t>
            </a:r>
          </a:p>
          <a:p>
            <a:pPr marL="342900" indent="-342900">
              <a:lnSpc>
                <a:spcPts val="2000"/>
              </a:lnSpc>
              <a:spcBef>
                <a:spcPts val="800"/>
              </a:spcBef>
              <a:buFont typeface="Arial" panose="020B0604020202020204" pitchFamily="34" charset="0"/>
              <a:buChar char="•"/>
            </a:pPr>
            <a:r>
              <a:rPr lang="el" sz="1800" b="0" i="0" strike="noStrike" cap="none" spc="0" baseline="0" dirty="0">
                <a:solidFill>
                  <a:srgbClr val="000000"/>
                </a:solidFill>
                <a:effectLst/>
                <a:latin typeface="Helvetica"/>
                <a:ea typeface="Helvetica"/>
                <a:cs typeface="Helvetica"/>
              </a:rPr>
              <a:t>Να τεκμηριώσουν τη συμμόρφωσή τους με τις κανονιστικές απαιτήσεις (DEL).</a:t>
            </a:r>
          </a:p>
        </p:txBody>
      </p:sp>
    </p:spTree>
    <p:extLst>
      <p:ext uri="{BB962C8B-B14F-4D97-AF65-F5344CB8AC3E}">
        <p14:creationId xmlns:p14="http://schemas.microsoft.com/office/powerpoint/2010/main" val="4130474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ΤΥΠΟΙ ΠΑΡΑΚΟΛΟΥΘΗΣΗΣ</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3" y="2219801"/>
            <a:ext cx="11214731" cy="3682369"/>
          </a:xfrm>
        </p:spPr>
        <p:txBody>
          <a:bodyPr anchor="t"/>
          <a:lstStyle/>
          <a:p>
            <a:pPr>
              <a:lnSpc>
                <a:spcPts val="2000"/>
              </a:lnSpc>
              <a:spcBef>
                <a:spcPts val="800"/>
              </a:spcBef>
            </a:pPr>
            <a:r>
              <a:rPr lang="el" sz="1800" b="0" i="0" strike="noStrike" cap="none" spc="0" baseline="0" dirty="0">
                <a:solidFill>
                  <a:srgbClr val="000000"/>
                </a:solidFill>
                <a:effectLst/>
                <a:latin typeface="Helvetica"/>
                <a:ea typeface="Helvetica"/>
                <a:cs typeface="Helvetica"/>
              </a:rPr>
              <a:t>Υπάρχουν δύο τύποι παρακολούθησης σκόνης που μπορούν να χρησιμοποιηθούν σε συνδυασμό ή ατομικά:</a:t>
            </a:r>
          </a:p>
          <a:p>
            <a:pPr>
              <a:lnSpc>
                <a:spcPts val="2000"/>
              </a:lnSpc>
              <a:spcBef>
                <a:spcPts val="800"/>
              </a:spcBef>
            </a:pPr>
            <a:r>
              <a:rPr lang="el" sz="1800" b="1" i="0" strike="noStrike" cap="none" spc="0" baseline="0" dirty="0">
                <a:solidFill>
                  <a:srgbClr val="000000"/>
                </a:solidFill>
                <a:effectLst/>
                <a:latin typeface="Helvetica"/>
                <a:ea typeface="Helvetica"/>
                <a:cs typeface="Helvetica"/>
              </a:rPr>
              <a:t>Προσωπική παρακολούθηση</a:t>
            </a:r>
          </a:p>
          <a:p>
            <a:pPr marL="342900" indent="-342900">
              <a:lnSpc>
                <a:spcPts val="2000"/>
              </a:lnSpc>
              <a:spcBef>
                <a:spcPts val="800"/>
              </a:spcBef>
              <a:buFont typeface="Arial"/>
              <a:buChar char="•"/>
            </a:pPr>
            <a:r>
              <a:rPr lang="el" sz="1800" b="0" i="0" strike="noStrike" cap="none" spc="0" baseline="0" dirty="0">
                <a:solidFill>
                  <a:srgbClr val="000000"/>
                </a:solidFill>
                <a:effectLst/>
                <a:latin typeface="Helvetica"/>
                <a:ea typeface="Helvetica"/>
                <a:cs typeface="Helvetica"/>
              </a:rPr>
              <a:t>Αυτή η μέθοδος απαιτεί οι εργαζόμενοι να φορούν εξοπλισμό παρακολούθησης (για τη δειγματοληψία από τον αέρα στη ζώνη αναπνοής των εργαζόμενων) χαρακτηριστικά για τη διάρκεια μιας φυσιολογικής βάρδιας εργασίας.</a:t>
            </a:r>
          </a:p>
          <a:p>
            <a:pPr>
              <a:lnSpc>
                <a:spcPts val="2000"/>
              </a:lnSpc>
              <a:spcBef>
                <a:spcPts val="800"/>
              </a:spcBef>
            </a:pPr>
            <a:r>
              <a:rPr lang="el" sz="1800" b="1" i="0" strike="noStrike" cap="none" spc="0" baseline="0" dirty="0">
                <a:solidFill>
                  <a:srgbClr val="000000"/>
                </a:solidFill>
                <a:effectLst/>
                <a:latin typeface="Helvetica"/>
                <a:ea typeface="Helvetica"/>
                <a:cs typeface="Helvetica"/>
              </a:rPr>
              <a:t>Στατική παρακολούθηση</a:t>
            </a:r>
          </a:p>
          <a:p>
            <a:pPr marL="342900" indent="-342900">
              <a:lnSpc>
                <a:spcPts val="2000"/>
              </a:lnSpc>
              <a:spcBef>
                <a:spcPts val="800"/>
              </a:spcBef>
              <a:buFont typeface="Arial"/>
              <a:buChar char="•"/>
            </a:pPr>
            <a:r>
              <a:rPr lang="el" sz="1800" b="0" i="0" strike="noStrike" cap="none" spc="0" baseline="0" dirty="0">
                <a:solidFill>
                  <a:srgbClr val="000000"/>
                </a:solidFill>
                <a:effectLst/>
                <a:latin typeface="Helvetica"/>
                <a:ea typeface="Helvetica"/>
                <a:cs typeface="Helvetica"/>
              </a:rPr>
              <a:t>Αυτή η μέθοδος χρησιμοποιείται για τον καθορισμό της ποιότητας του αέρα στην πηγή σε χώρους όπου η αερομεταφερόμενη σκόνη δημιουργεί ανησυχία. Η διαδικασία δειγματοληψίας θα πρέπει να καλύπτει τις ώρες εργασίας των εργαζομένων. </a:t>
            </a:r>
          </a:p>
          <a:p>
            <a:pPr>
              <a:lnSpc>
                <a:spcPts val="2000"/>
              </a:lnSpc>
              <a:spcBef>
                <a:spcPts val="800"/>
              </a:spcBef>
            </a:pPr>
            <a:endParaRPr lang="en-US" sz="1800" dirty="0"/>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ΠΩΣ Η ΠΡΟΣΩΠΙΚΗ ΠΑΡΑΚΟΛΟΥΘΗΣΗ ΜΠΟΡΕΙ ΝΑ ΣΑΣ ΕΠΗΡΡΕΑΣΕΙ</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4" y="3040441"/>
            <a:ext cx="5453624" cy="3201832"/>
          </a:xfrm>
        </p:spPr>
        <p:txBody>
          <a:bodyPr/>
          <a:lstStyle/>
          <a:p>
            <a:pPr>
              <a:lnSpc>
                <a:spcPts val="2000"/>
              </a:lnSpc>
              <a:spcBef>
                <a:spcPts val="800"/>
              </a:spcBef>
            </a:pPr>
            <a:r>
              <a:rPr lang="el" b="0" i="0" strike="noStrike" cap="none" spc="0" baseline="0" dirty="0">
                <a:solidFill>
                  <a:srgbClr val="000000"/>
                </a:solidFill>
                <a:effectLst/>
                <a:latin typeface="Helvetica"/>
                <a:ea typeface="Helvetica"/>
                <a:cs typeface="Helvetica"/>
              </a:rPr>
              <a:t>Η παρακολούθηση της σκόνης είναι αρμοδιότητα του εργοδότη, αλλά οι εργαζόμενοι μπορεί να συμμετάσχουν στης διαδικασία. Σε αυτές τις περιπτώσεις:</a:t>
            </a:r>
          </a:p>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Φοράτε τον εξοπλισμό όσο το δυνατόν για το μεγαλύτερο μέρος της βάρδιας</a:t>
            </a:r>
          </a:p>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Μην παρεμποδίζετε με τον εξοπλισμό παρακολούθησης</a:t>
            </a:r>
          </a:p>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Σημειώστε τις δραστηριότητες και τις περιπτώσεις σκόνης κατά τη διάρκεια της βάρδιας (π.χ σφάλματα, διαρροές)</a:t>
            </a:r>
          </a:p>
          <a:p>
            <a:pPr marL="342900" indent="-342900">
              <a:lnSpc>
                <a:spcPts val="2000"/>
              </a:lnSpc>
              <a:spcBef>
                <a:spcPts val="800"/>
              </a:spcBef>
              <a:buFont typeface="Arial" panose="020B0604020202020204" pitchFamily="34" charset="0"/>
              <a:buChar char="•"/>
            </a:pPr>
            <a:endParaRPr lang="en-US" dirty="0"/>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nvPr>
        </p:nvPicPr>
        <p:blipFill>
          <a:blip r:embed="rId3"/>
          <a:srcRect l="10814" r="10814"/>
          <a:stretch>
            <a:fillRect/>
          </a:stretch>
        </p:blipFill>
        <p:spPr>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224463" cy="850900"/>
          </a:xfrm>
        </p:spPr>
        <p:txBody>
          <a:bodyPr/>
          <a:lstStyle/>
          <a:p>
            <a:pPr>
              <a:lnSpc>
                <a:spcPct val="100000"/>
              </a:lnSpc>
            </a:pPr>
            <a:r>
              <a:rPr lang="el" sz="2800" b="1" i="0" strike="noStrike" cap="none" spc="0" baseline="0">
                <a:solidFill>
                  <a:srgbClr val="F6A317"/>
                </a:solidFill>
                <a:effectLst/>
                <a:latin typeface="Helvetica"/>
                <a:ea typeface="Helvetica"/>
                <a:cs typeface="Helvetica"/>
              </a:rPr>
              <a:t>ΑΠΟΤΕΛΕΣΜΑΤΑ ΠΑΡΑΚΟΛΟΥΘΗΣΗΣ ΣΚΟΝΗΣ</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3" y="2843213"/>
            <a:ext cx="5453624" cy="3201832"/>
          </a:xfrm>
        </p:spPr>
        <p:txBody>
          <a:bodyPr anchor="t"/>
          <a:lstStyle/>
          <a:p>
            <a:pPr marL="342900" indent="-342900">
              <a:lnSpc>
                <a:spcPts val="2000"/>
              </a:lnSpc>
              <a:spcBef>
                <a:spcPts val="800"/>
              </a:spcBef>
              <a:buFont typeface="Arial"/>
              <a:buChar char="•"/>
            </a:pPr>
            <a:r>
              <a:rPr lang="el" b="0" i="0" strike="noStrike" cap="none" spc="0" baseline="0" dirty="0">
                <a:solidFill>
                  <a:srgbClr val="000000"/>
                </a:solidFill>
                <a:effectLst/>
                <a:latin typeface="Helvetica"/>
                <a:ea typeface="Helvetica"/>
                <a:cs typeface="Helvetica"/>
              </a:rPr>
              <a:t>Οι εργαζόμενοι έχουν δικαίωμα να ζητήσουν τα αποτελέσματα παρακολούθησης σκόνης</a:t>
            </a:r>
          </a:p>
          <a:p>
            <a:pPr marL="342900" indent="-342900">
              <a:lnSpc>
                <a:spcPts val="2000"/>
              </a:lnSpc>
              <a:spcBef>
                <a:spcPts val="800"/>
              </a:spcBef>
              <a:buFont typeface="Arial"/>
              <a:buChar char="•"/>
            </a:pPr>
            <a:r>
              <a:rPr lang="el" b="0" i="0" strike="noStrike" cap="none" spc="0" baseline="0" dirty="0">
                <a:solidFill>
                  <a:srgbClr val="000000"/>
                </a:solidFill>
                <a:effectLst/>
                <a:latin typeface="Helvetica"/>
                <a:ea typeface="Helvetica"/>
                <a:cs typeface="Helvetica"/>
              </a:rPr>
              <a:t>Οι εργοδότες θα πρέπει να παράσχουν πληροφορίες για τα αποτελέσματα παρακολούθησης σκόνης κατά τη διάρκεια των συνεδριών κατάρτισης.</a:t>
            </a:r>
          </a:p>
          <a:p>
            <a:pPr marL="342900" indent="-342900">
              <a:lnSpc>
                <a:spcPts val="2000"/>
              </a:lnSpc>
              <a:spcBef>
                <a:spcPts val="800"/>
              </a:spcBef>
              <a:buFont typeface="Arial"/>
              <a:buChar char="•"/>
            </a:pPr>
            <a:r>
              <a:rPr lang="el" b="0" i="0" strike="noStrike" cap="none" spc="0" baseline="0" dirty="0">
                <a:solidFill>
                  <a:srgbClr val="000000"/>
                </a:solidFill>
                <a:effectLst/>
                <a:latin typeface="Helvetica"/>
                <a:ea typeface="Helvetica"/>
                <a:cs typeface="Helvetica"/>
              </a:rPr>
              <a:t>Η ενημέρωση για τους κινδύνους έκθεσης στη σκόνη δίνει τη δυνατότητα να ληφθούν αποτελεσματικά μέτρα για τον έλεγχό τους.</a:t>
            </a:r>
          </a:p>
        </p:txBody>
      </p:sp>
      <p:pic>
        <p:nvPicPr>
          <p:cNvPr id="6" name="Picture Placeholder 5">
            <a:extLst>
              <a:ext uri="{FF2B5EF4-FFF2-40B4-BE49-F238E27FC236}">
                <a16:creationId xmlns:a16="http://schemas.microsoft.com/office/drawing/2014/main" id="{4341B3C4-2AA8-9942-826B-2DBADEBECB70}"/>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259282823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5" y="1640901"/>
            <a:ext cx="6965658" cy="850900"/>
          </a:xfrm>
        </p:spPr>
        <p:txBody>
          <a:bodyPr/>
          <a:lstStyle/>
          <a:p>
            <a:pPr>
              <a:lnSpc>
                <a:spcPct val="100000"/>
              </a:lnSpc>
            </a:pPr>
            <a:r>
              <a:rPr lang="el" sz="2800" b="1" i="0" strike="noStrike" cap="none" spc="0" baseline="0" dirty="0">
                <a:solidFill>
                  <a:srgbClr val="F6A317"/>
                </a:solidFill>
                <a:effectLst/>
                <a:latin typeface="Helvetica"/>
                <a:ea typeface="Helvetica"/>
                <a:cs typeface="Helvetica"/>
              </a:rPr>
              <a:t>ΤΑ ΠΡΕΠΕΙ ΚΑΙ ΤΑ ΜΗ ΓΙΑ ΤΗΝ ΠΑΡΑΚΟΛΟΥΘΗΣΗ ΤΗΣ ΣΚΟΝΗΣ</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812334"/>
            <a:ext cx="7880982" cy="3230407"/>
          </a:xfrm>
        </p:spPr>
        <p:txBody>
          <a:bodyPr/>
          <a:lstStyle/>
          <a:p>
            <a:pPr>
              <a:lnSpc>
                <a:spcPct val="100000"/>
              </a:lnSpc>
              <a:spcBef>
                <a:spcPts val="800"/>
              </a:spcBef>
            </a:pPr>
            <a:r>
              <a:rPr lang="el" sz="1600" b="1" i="0" strike="noStrike" cap="none" spc="0" baseline="0" dirty="0">
                <a:solidFill>
                  <a:srgbClr val="000000"/>
                </a:solidFill>
                <a:effectLst/>
                <a:latin typeface="Helvetica"/>
                <a:ea typeface="Helvetica"/>
                <a:cs typeface="Helvetica"/>
              </a:rPr>
              <a:t>ΤΙ ΠΡΕΠΕΙ ΝΑ ΚΑΝΕΤΕ</a:t>
            </a:r>
          </a:p>
          <a:p>
            <a:pPr marL="285750" indent="-285750">
              <a:lnSpc>
                <a:spcPct val="100000"/>
              </a:lnSpc>
              <a:spcBef>
                <a:spcPts val="800"/>
              </a:spcBef>
              <a:buSzPct val="85000"/>
              <a:buFont typeface=".Apple Color Emoji UI"/>
              <a:buChar char="✅"/>
            </a:pPr>
            <a:r>
              <a:rPr lang="el" sz="1600" b="0" i="0" strike="noStrike" cap="none" spc="0" baseline="0" dirty="0">
                <a:solidFill>
                  <a:srgbClr val="000000"/>
                </a:solidFill>
                <a:effectLst/>
                <a:latin typeface="Helvetica"/>
                <a:ea typeface="Helvetica"/>
                <a:cs typeface="Helvetica"/>
              </a:rPr>
              <a:t>Να φοράτε τον εξοπλισμό παρακολούθησης για (ιδανικά) τη διάρκεια της βάρδιας</a:t>
            </a:r>
          </a:p>
          <a:p>
            <a:pPr marL="285750" indent="-285750">
              <a:lnSpc>
                <a:spcPct val="100000"/>
              </a:lnSpc>
              <a:spcBef>
                <a:spcPts val="800"/>
              </a:spcBef>
              <a:buSzPct val="85000"/>
              <a:buFont typeface=".Apple Color Emoji UI"/>
              <a:buChar char="✅"/>
            </a:pPr>
            <a:r>
              <a:rPr lang="el" sz="1600" b="0" i="0" strike="noStrike" cap="none" spc="0" baseline="0" dirty="0">
                <a:solidFill>
                  <a:srgbClr val="000000"/>
                </a:solidFill>
                <a:effectLst/>
                <a:latin typeface="Helvetica"/>
                <a:ea typeface="Helvetica"/>
                <a:cs typeface="Helvetica"/>
              </a:rPr>
              <a:t>Σημειώστε τις δραστηριότητες και τα συμβάντα κατά τη διάρκεια της βάρδιας (π.χ διαρροές και ατυχήματα) </a:t>
            </a:r>
          </a:p>
          <a:p>
            <a:pPr marL="285750" indent="-285750">
              <a:lnSpc>
                <a:spcPct val="100000"/>
              </a:lnSpc>
              <a:spcBef>
                <a:spcPts val="800"/>
              </a:spcBef>
              <a:buSzPct val="85000"/>
              <a:buFont typeface=".Apple Color Emoji UI"/>
              <a:buChar char="✅"/>
            </a:pPr>
            <a:r>
              <a:rPr lang="el" sz="1600" b="0" i="0" strike="noStrike" cap="none" spc="0" baseline="0" dirty="0">
                <a:solidFill>
                  <a:srgbClr val="000000"/>
                </a:solidFill>
                <a:effectLst/>
                <a:latin typeface="Helvetica"/>
                <a:ea typeface="Helvetica"/>
                <a:cs typeface="Helvetica"/>
              </a:rPr>
              <a:t>Ζητήστε τα αποτελέσματα της παρακολούθησης σκόνης</a:t>
            </a:r>
          </a:p>
          <a:p>
            <a:pPr>
              <a:lnSpc>
                <a:spcPct val="100000"/>
              </a:lnSpc>
              <a:spcBef>
                <a:spcPts val="800"/>
              </a:spcBef>
            </a:pPr>
            <a:r>
              <a:rPr lang="el" sz="1600" b="1" i="0" strike="noStrike" cap="none" spc="0" baseline="0" dirty="0">
                <a:solidFill>
                  <a:srgbClr val="000000"/>
                </a:solidFill>
                <a:effectLst/>
                <a:latin typeface="Helvetica"/>
                <a:ea typeface="Helvetica"/>
                <a:cs typeface="Helvetica"/>
              </a:rPr>
              <a:t>ΤΙ ΔΕΝ ΠΡΕΠΕΙ ΝΑ ΚΑΝΕΤΕ</a:t>
            </a:r>
          </a:p>
          <a:p>
            <a:pPr marL="285750" indent="-285750">
              <a:lnSpc>
                <a:spcPct val="100000"/>
              </a:lnSpc>
              <a:spcBef>
                <a:spcPts val="800"/>
              </a:spcBef>
              <a:buSzPct val="85000"/>
              <a:buFont typeface=".Apple Color Emoji UI"/>
              <a:buChar char="❌"/>
            </a:pPr>
            <a:r>
              <a:rPr lang="el" sz="1600" b="0" i="0" strike="noStrike" cap="none" spc="0" baseline="0" dirty="0">
                <a:solidFill>
                  <a:srgbClr val="000000"/>
                </a:solidFill>
                <a:effectLst/>
                <a:latin typeface="Helvetica"/>
                <a:ea typeface="Helvetica"/>
                <a:cs typeface="Helvetica"/>
              </a:rPr>
              <a:t>Να παρεμποδίζετε τον εξοπλισμό παρακολούθησης σκόνης</a:t>
            </a:r>
          </a:p>
          <a:p>
            <a:pPr marL="285750" indent="-285750">
              <a:lnSpc>
                <a:spcPct val="100000"/>
              </a:lnSpc>
              <a:spcBef>
                <a:spcPts val="800"/>
              </a:spcBef>
              <a:buSzPct val="85000"/>
              <a:buFont typeface=".Apple Color Emoji UI"/>
              <a:buChar char="❌"/>
            </a:pPr>
            <a:r>
              <a:rPr lang="el" sz="1600" b="0" i="0" strike="noStrike" cap="none" spc="0" baseline="0" dirty="0">
                <a:solidFill>
                  <a:srgbClr val="FF0000"/>
                </a:solidFill>
                <a:effectLst/>
                <a:latin typeface="Helvetica"/>
                <a:ea typeface="Helvetica"/>
                <a:cs typeface="Helvetica"/>
              </a:rPr>
              <a:t>Κείμενο για τον εκπαιδευτή— προσθέστε επιπλέον πληροφορίες σχετικά με το δικό σας πλαίσιο</a:t>
            </a:r>
          </a:p>
          <a:p>
            <a:pPr marL="285750" indent="-285750">
              <a:lnSpc>
                <a:spcPct val="100000"/>
              </a:lnSpc>
              <a:spcBef>
                <a:spcPts val="800"/>
              </a:spcBef>
              <a:buSzPct val="85000"/>
              <a:buFont typeface=".Apple Color Emoji UI"/>
              <a:buChar char="✅"/>
            </a:pPr>
            <a:endParaRPr lang="en-US" dirty="0"/>
          </a:p>
        </p:txBody>
      </p:sp>
    </p:spTree>
    <p:extLst>
      <p:ext uri="{BB962C8B-B14F-4D97-AF65-F5344CB8AC3E}">
        <p14:creationId xmlns:p14="http://schemas.microsoft.com/office/powerpoint/2010/main" val="14365794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ΣΥΜΠΕΡΑΣΜΑ</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6133223" cy="3682369"/>
          </a:xfrm>
        </p:spPr>
        <p:txBody>
          <a:bodyPr anchor="t"/>
          <a:lstStyle/>
          <a:p>
            <a:pPr>
              <a:lnSpc>
                <a:spcPts val="2000"/>
              </a:lnSpc>
              <a:spcBef>
                <a:spcPts val="800"/>
              </a:spcBef>
            </a:pPr>
            <a:r>
              <a:rPr lang="el" b="0" i="0" strike="noStrike" cap="none" spc="0" baseline="0" dirty="0">
                <a:solidFill>
                  <a:srgbClr val="000000"/>
                </a:solidFill>
                <a:effectLst/>
                <a:latin typeface="Helvetica"/>
                <a:ea typeface="Helvetica"/>
                <a:cs typeface="Helvetica"/>
              </a:rPr>
              <a:t>Η παρακολούθηση της σκόνης δεν είναι αρμοδιότητα του εργαζόμενου, αλλά η γνώση περί της διαδικασίας παρακολούθησης σκόνης είναι σημαντική για όλους όσους εργάζονται με υλικά που περιέχουν κρυσταλλικό πυρίτιο</a:t>
            </a:r>
          </a:p>
          <a:p>
            <a:pPr marL="285750" indent="-285750">
              <a:lnSpc>
                <a:spcPts val="2000"/>
              </a:lnSpc>
              <a:spcBef>
                <a:spcPts val="800"/>
              </a:spcBef>
              <a:buClr>
                <a:srgbClr val="F1B600"/>
              </a:buClr>
              <a:buSzPct val="120000"/>
              <a:buFont typeface="Wingdings" pitchFamily="2" charset="2"/>
              <a:buChar char="q"/>
            </a:pPr>
            <a:r>
              <a:rPr lang="el" b="0" i="0" strike="noStrike" cap="none" spc="0" baseline="0" dirty="0">
                <a:solidFill>
                  <a:srgbClr val="000000"/>
                </a:solidFill>
                <a:effectLst/>
                <a:latin typeface="Helvetica"/>
                <a:ea typeface="Helvetica"/>
                <a:cs typeface="Helvetica"/>
              </a:rPr>
              <a:t>Η παρακολούθηση σκόνης είναι σημαντική πλευρά για την προστασία της υγείας των εργαζομένων.</a:t>
            </a:r>
          </a:p>
          <a:p>
            <a:pPr marL="285750" indent="-285750">
              <a:lnSpc>
                <a:spcPts val="2000"/>
              </a:lnSpc>
              <a:spcBef>
                <a:spcPts val="800"/>
              </a:spcBef>
              <a:buClr>
                <a:srgbClr val="F1B600"/>
              </a:buClr>
              <a:buSzPct val="120000"/>
              <a:buFont typeface="Wingdings" pitchFamily="2" charset="2"/>
              <a:buChar char="q"/>
            </a:pPr>
            <a:r>
              <a:rPr lang="el" b="0" i="0" strike="noStrike" cap="none" spc="0" baseline="0" dirty="0">
                <a:solidFill>
                  <a:srgbClr val="000000"/>
                </a:solidFill>
                <a:effectLst/>
                <a:latin typeface="Helvetica"/>
                <a:ea typeface="Helvetica"/>
                <a:cs typeface="Helvetica"/>
              </a:rPr>
              <a:t>Μπορεί να ζητηθεί από τους εργαζόμενους να συμμετάσχουν στη διαδικασία παρακολούθησης της σκόνης</a:t>
            </a:r>
          </a:p>
          <a:p>
            <a:pPr marL="285750" indent="-285750">
              <a:lnSpc>
                <a:spcPts val="2000"/>
              </a:lnSpc>
              <a:spcBef>
                <a:spcPts val="800"/>
              </a:spcBef>
              <a:buClr>
                <a:srgbClr val="F1B600"/>
              </a:buClr>
              <a:buSzPct val="120000"/>
              <a:buFont typeface="Wingdings" pitchFamily="2" charset="2"/>
              <a:buChar char="q"/>
            </a:pPr>
            <a:r>
              <a:rPr lang="el" b="0" i="0" strike="noStrike" cap="none" spc="0" baseline="0" dirty="0">
                <a:solidFill>
                  <a:srgbClr val="000000"/>
                </a:solidFill>
                <a:effectLst/>
                <a:latin typeface="Helvetica"/>
                <a:ea typeface="Helvetica"/>
                <a:cs typeface="Helvetica"/>
              </a:rPr>
              <a:t>Οι εργαζόμενοι έχουν δικαίωμα να ζητήσουν και να έχουν πρόσβαση στα αποτελέσματα παρακολούθησης της σκόνης, τα οποία θα πρέπει να εξηγηθούν κατά τη διάρκεια των συνεδριών κατάρτισης.</a:t>
            </a:r>
          </a:p>
          <a:p>
            <a:pPr marL="285750" indent="-285750">
              <a:lnSpc>
                <a:spcPts val="2000"/>
              </a:lnSpc>
              <a:spcBef>
                <a:spcPts val="800"/>
              </a:spcBef>
              <a:buClr>
                <a:srgbClr val="F1B600"/>
              </a:buClr>
              <a:buSzPct val="120000"/>
              <a:buFont typeface="Wingdings" pitchFamily="2" charset="2"/>
              <a:buChar char="q"/>
            </a:pPr>
            <a:endParaRPr lang="en-GB" dirty="0"/>
          </a:p>
          <a:p>
            <a:pPr>
              <a:lnSpc>
                <a:spcPts val="2000"/>
              </a:lnSpc>
              <a:spcBef>
                <a:spcPts val="800"/>
              </a:spcBef>
            </a:pPr>
            <a:endParaRPr lang="en-US"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ΚΕΝΗ ΔΙΑΦΑΝΕΙΑ</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000"/>
              </a:lnSpc>
              <a:spcBef>
                <a:spcPts val="800"/>
              </a:spcBef>
            </a:pPr>
            <a:r>
              <a:rPr lang="el" b="0" i="0" strike="noStrike" cap="none" spc="0" baseline="0" dirty="0">
                <a:solidFill>
                  <a:srgbClr val="000000"/>
                </a:solidFill>
                <a:effectLst/>
                <a:latin typeface="Helvetica"/>
                <a:ea typeface="Helvetica"/>
                <a:cs typeface="Helvetica"/>
              </a:rPr>
              <a:t>Χρησιμοποιήστε αυτήν τη διαφάνεια για να δημιουργήσετε προσαρμοσμένο εκπαιδευτικό υλικό ειδικά για ένα περιβάλλον /εργασία.</a:t>
            </a:r>
          </a:p>
          <a:p>
            <a:pPr>
              <a:lnSpc>
                <a:spcPts val="2000"/>
              </a:lnSpc>
              <a:spcBef>
                <a:spcPts val="800"/>
              </a:spcBef>
            </a:pPr>
            <a:r>
              <a:rPr lang="el" b="0" i="0" strike="noStrike" cap="none" spc="0" baseline="0" dirty="0">
                <a:solidFill>
                  <a:srgbClr val="000000"/>
                </a:solidFill>
                <a:effectLst/>
                <a:latin typeface="Helvetica"/>
                <a:ea typeface="Helvetica"/>
                <a:cs typeface="Helvetica"/>
              </a:rPr>
              <a:t>Για να αλλάξετε την εικόνα, κάντε δεξί κλικ &gt; αλλαγή εικόνας &gt; από αρχείο.</a:t>
            </a:r>
          </a:p>
          <a:p>
            <a:pPr>
              <a:lnSpc>
                <a:spcPts val="2000"/>
              </a:lnSpc>
              <a:spcBef>
                <a:spcPts val="800"/>
              </a:spcBef>
            </a:pPr>
            <a:r>
              <a:rPr lang="el" b="0" i="0" strike="noStrike" cap="none" spc="0" baseline="0" dirty="0">
                <a:solidFill>
                  <a:srgbClr val="000000"/>
                </a:solidFill>
                <a:effectLst/>
                <a:latin typeface="Helvetica"/>
                <a:ea typeface="Helvetica"/>
                <a:cs typeface="Helvetica"/>
              </a:rPr>
              <a:t>Για να δημιουργήσετε περισσότερες διαφάνειες, κάντε κλικ στην καρτέλα "Νέα διαφάνεια" παραπάνω.</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el" sz="2800" b="1" i="0" strike="noStrike" cap="none" spc="0" baseline="0">
                <a:solidFill>
                  <a:srgbClr val="F6A317"/>
                </a:solidFill>
                <a:effectLst/>
                <a:latin typeface="Helvetica"/>
                <a:ea typeface="Helvetica"/>
                <a:cs typeface="Helvetica"/>
              </a:rPr>
              <a:t>ΠΡΟΣΘΕΤΟ ΕΚΠΑΙΔΕΥΤΙΚΟ ΥΛΙΚΟ</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2" y="2362676"/>
            <a:ext cx="6751317"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el" sz="1600" b="0" i="0" strike="noStrike" cap="none" spc="0" baseline="0" dirty="0">
                <a:solidFill>
                  <a:srgbClr val="000000"/>
                </a:solidFill>
                <a:effectLst/>
                <a:latin typeface="Helvetica"/>
                <a:ea typeface="Helvetica"/>
                <a:cs typeface="Helvetica"/>
                <a:hlinkClick r:id="rId3" history="0"/>
              </a:rPr>
              <a:t>Ορθές πρακτικές παρακολούθησης σκόνης (Φύλλο εργασίας 2.3.1)</a:t>
            </a:r>
          </a:p>
          <a:p>
            <a:pPr marL="285750" indent="-285750">
              <a:lnSpc>
                <a:spcPts val="2300"/>
              </a:lnSpc>
              <a:spcBef>
                <a:spcPts val="600"/>
              </a:spcBef>
              <a:spcAft>
                <a:spcPts val="600"/>
              </a:spcAft>
              <a:buSzPct val="130000"/>
              <a:buFont typeface="Arial" panose="020B0604020202020204" pitchFamily="34" charset="0"/>
              <a:buChar char="•"/>
            </a:pPr>
            <a:r>
              <a:rPr lang="el" sz="1600" b="0" i="0" strike="noStrike" cap="none" spc="0" baseline="0" dirty="0">
                <a:solidFill>
                  <a:srgbClr val="000000"/>
                </a:solidFill>
                <a:effectLst/>
                <a:latin typeface="Helvetica"/>
                <a:ea typeface="Helvetica"/>
                <a:cs typeface="Helvetica"/>
                <a:hlinkClick r:id="rId3" history="0"/>
              </a:rPr>
              <a:t>Ορθές πρακτικές παρακολούθησης σκόνης σε πραγματικό χρόνο (Φύλλο εργασίας 2.3.2)</a:t>
            </a:r>
          </a:p>
          <a:p>
            <a:pPr marL="285750" indent="-285750">
              <a:lnSpc>
                <a:spcPts val="2300"/>
              </a:lnSpc>
              <a:spcBef>
                <a:spcPts val="600"/>
              </a:spcBef>
              <a:spcAft>
                <a:spcPts val="600"/>
              </a:spcAft>
              <a:buSzPct val="130000"/>
              <a:buFont typeface="Arial" panose="020B0604020202020204" pitchFamily="34" charset="0"/>
              <a:buChar char="•"/>
            </a:pPr>
            <a:r>
              <a:rPr lang="el" sz="1600" b="0" i="0" strike="noStrike" cap="none" spc="0" baseline="0" dirty="0">
                <a:solidFill>
                  <a:srgbClr val="000000"/>
                </a:solidFill>
                <a:effectLst/>
                <a:latin typeface="Helvetica"/>
                <a:ea typeface="Helvetica"/>
                <a:cs typeface="Helvetica"/>
                <a:hlinkClick r:id="rId4" history="0"/>
              </a:rPr>
              <a:t>Οδηγός ορθής πρακτικής του NEPSI</a:t>
            </a:r>
          </a:p>
          <a:p>
            <a:pPr marL="285750" indent="-285750">
              <a:lnSpc>
                <a:spcPts val="2300"/>
              </a:lnSpc>
              <a:spcBef>
                <a:spcPts val="600"/>
              </a:spcBef>
              <a:spcAft>
                <a:spcPts val="600"/>
              </a:spcAft>
              <a:buSzPct val="130000"/>
              <a:buFont typeface="Arial" panose="020B0604020202020204" pitchFamily="34" charset="0"/>
              <a:buChar char="•"/>
            </a:pPr>
            <a:r>
              <a:rPr lang="el" sz="1600" b="0" i="0" strike="noStrike" cap="none" spc="0" baseline="0" dirty="0">
                <a:solidFill>
                  <a:srgbClr val="000000"/>
                </a:solidFill>
                <a:effectLst/>
                <a:latin typeface="Helvetica"/>
                <a:ea typeface="Helvetica"/>
                <a:cs typeface="Helvetica"/>
                <a:hlinkClick r:id="rId5" history="0"/>
              </a:rPr>
              <a:t>Οδηγός του NEPSI για ΜΜΕ</a:t>
            </a:r>
          </a:p>
        </p:txBody>
      </p:sp>
      <p:sp>
        <p:nvSpPr>
          <p:cNvPr id="4" name="Rounded Rectangle 3">
            <a:extLst>
              <a:ext uri="{FF2B5EF4-FFF2-40B4-BE49-F238E27FC236}">
                <a16:creationId xmlns:a16="http://schemas.microsoft.com/office/drawing/2014/main" id="{9DB32B47-907A-DE40-88CF-7F45BCA8078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0D3767E2-9E23-8F49-85FC-D00E4E13D868}"/>
              </a:ext>
            </a:extLst>
          </p:cNvPr>
          <p:cNvSpPr/>
          <p:nvPr/>
        </p:nvSpPr>
        <p:spPr>
          <a:xfrm>
            <a:off x="1088454" y="5173668"/>
            <a:ext cx="10022946" cy="615553"/>
          </a:xfrm>
          <a:prstGeom prst="rect">
            <a:avLst/>
          </a:prstGeom>
          <a:noFill/>
          <a:ln>
            <a:noFill/>
          </a:ln>
        </p:spPr>
        <p:txBody>
          <a:bodyPr wrap="square" anchor="ctr">
            <a:spAutoFit/>
          </a:bodyPr>
          <a:lstStyle/>
          <a:p>
            <a:pPr>
              <a:spcBef>
                <a:spcPts val="1200"/>
              </a:spcBef>
              <a:spcAft>
                <a:spcPts val="1200"/>
              </a:spcAft>
              <a:buSzPct val="130000"/>
            </a:pPr>
            <a:r>
              <a:rPr lang="el" sz="1700" b="0" i="0" strike="noStrike" cap="none" spc="0" baseline="0" dirty="0">
                <a:solidFill>
                  <a:srgbClr val="000000"/>
                </a:solidFill>
                <a:effectLst/>
                <a:latin typeface="Calibri"/>
                <a:ea typeface="Calibri"/>
                <a:cs typeface="Calibri"/>
              </a:rPr>
              <a:t>Επισκεφθείτε την </a:t>
            </a:r>
            <a:r>
              <a:rPr lang="el" sz="1700" b="1" i="0" strike="noStrike" cap="none" spc="0" baseline="0" dirty="0">
                <a:solidFill>
                  <a:srgbClr val="000000"/>
                </a:solidFill>
                <a:effectLst/>
                <a:latin typeface="Calibri"/>
                <a:ea typeface="Calibri"/>
                <a:cs typeface="Calibri"/>
              </a:rPr>
              <a:t>πλατφόρμα ηλεκτρονικής μάθησης του NEPSI</a:t>
            </a:r>
            <a:r>
              <a:rPr lang="el" sz="1700" b="0" i="0" strike="noStrike" cap="none" spc="0" baseline="0" dirty="0">
                <a:solidFill>
                  <a:srgbClr val="000000"/>
                </a:solidFill>
                <a:effectLst/>
                <a:latin typeface="Calibri"/>
                <a:ea typeface="Calibri"/>
                <a:cs typeface="Calibri"/>
              </a:rPr>
              <a:t> στο </a:t>
            </a:r>
            <a:r>
              <a:rPr lang="el" sz="1700" b="0" i="0" strike="noStrike" cap="none" spc="0" baseline="0" dirty="0">
                <a:solidFill>
                  <a:srgbClr val="000000"/>
                </a:solidFill>
                <a:effectLst/>
                <a:latin typeface="Calibri"/>
                <a:ea typeface="Calibri"/>
                <a:cs typeface="Calibri"/>
                <a:hlinkClick r:id="rId6" history="0"/>
              </a:rPr>
              <a:t>training.nepsi.eu</a:t>
            </a:r>
            <a:r>
              <a:rPr lang="el" sz="1700" b="0" i="0" strike="noStrike" cap="none" spc="0" baseline="0" dirty="0">
                <a:solidFill>
                  <a:srgbClr val="000000"/>
                </a:solidFill>
                <a:effectLst/>
                <a:latin typeface="Calibri"/>
                <a:ea typeface="Calibri"/>
                <a:cs typeface="Calibri"/>
              </a:rPr>
              <a:t> για περισσότερους μαθησιακούς πόρους σχετικά με το κρυσταλλικό πυρίτιο (RCS).</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http://schemas.openxmlformats.org/package/2006/metadata/core-properties"/>
    <ds:schemaRef ds:uri="http://www.w3.org/XML/1998/namespace"/>
    <ds:schemaRef ds:uri="http://purl.org/dc/dcmitype/"/>
    <ds:schemaRef ds:uri="6d9d7403-2d8c-4818-ae25-2c5629bc7330"/>
    <ds:schemaRef ds:uri="http://purl.org/dc/terms/"/>
    <ds:schemaRef ds:uri="http://schemas.microsoft.com/office/2006/documentManagement/types"/>
    <ds:schemaRef ds:uri="d8ecf516-e360-4672-81b9-68723bedb71f"/>
    <ds:schemaRef ds:uri="http://schemas.microsoft.com/office/infopath/2007/PartnerControls"/>
    <ds:schemaRef ds:uri="http://schemas.microsoft.com/office/2006/metadata/properties"/>
    <ds:schemaRef ds:uri="http://purl.org/dc/elements/1.1/"/>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09D2C7A0-AAFD-46A7-9A75-B6251602247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38</TotalTime>
  <Words>1233</Words>
  <Application>Microsoft Macintosh PowerPoint</Application>
  <PresentationFormat>Widescreen</PresentationFormat>
  <Paragraphs>92</Paragraphs>
  <Slides>14</Slides>
  <Notes>13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41</cp:revision>
  <dcterms:created xsi:type="dcterms:W3CDTF">2020-06-24T14:35:04Z</dcterms:created>
  <dcterms:modified xsi:type="dcterms:W3CDTF">2024-11-13T11:54:23Z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