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1A2410-2E9A-46B2-9CE2-CEDC55E13312}" v="36" dt="2022-10-04T18:32:17.325"/>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dirty="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b="0" i="0" u="none" strike="noStrike" kern="1200">
              <a:solidFill>
                <a:schemeClr val="tx1"/>
              </a:solidFill>
              <a:effectLst/>
              <a:latin typeface="+mn-lt"/>
              <a:ea typeface="+mn-ea"/>
              <a:cs typeface="+mn-cs"/>
            </a:endParaRPr>
          </a:p>
          <a:p>
            <a:r>
              <a:rPr lang="lt" sz="1200" b="0" i="0" strike="noStrike" cap="none" spc="0" baseline="0" dirty="0">
                <a:solidFill>
                  <a:srgbClr val="000000"/>
                </a:solidFill>
                <a:effectLst/>
                <a:latin typeface="+mn-lt"/>
                <a:ea typeface="Calibri"/>
                <a:cs typeface="Calibri"/>
              </a:rPr>
              <a:t>Šiame mokyme pateikta informacija apie dulkių stebėseną.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Statinę stebėseną galima naudoti ir tiriamaisiais tikslais, siekiant nustatyti konkrečius ore pasklidusių dulkių ir ĮKSD šaltinius.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075055" y="429114"/>
            <a:ext cx="374229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DULKIŲ STEBĖSENĄ (DARBUOTOJAMS)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10429588" cy="850900"/>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DULKIŲ STEBĖSENĄ (DARBUOTOJAMS)</a:t>
            </a:r>
            <a:endParaRPr lang="lt"/>
          </a:p>
          <a:p>
            <a:pPr>
              <a:lnSpc>
                <a:spcPct val="100000"/>
              </a:lnSpc>
            </a:pPr>
            <a:endParaRPr lang="en-US" sz="280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801896" y="228600"/>
            <a:ext cx="3993863"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93763"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dulkių stebėsena naudojama ĮKSD prevencijos ir kontrolės gairėms;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stebėsenos rūšis;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kokia yra dulkių stebėsenos nauda.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Primename – yra penki pagrindiniai dulkių kontrolės metodai. Nors jie nėra tiesiogiai susiję su stebėsena, svarbu juos atsiminti! </a:t>
            </a:r>
          </a:p>
          <a:p>
            <a:pPr>
              <a:lnSpc>
                <a:spcPts val="2400"/>
              </a:lnSpc>
            </a:pPr>
            <a:r>
              <a:rPr lang="lt" sz="1800" b="0" i="0" strike="noStrike" cap="none" spc="0" baseline="0">
                <a:solidFill>
                  <a:srgbClr val="000000"/>
                </a:solidFill>
                <a:effectLst/>
                <a:latin typeface="Helvetica"/>
                <a:ea typeface="Helvetica"/>
                <a:cs typeface="Helvetica"/>
              </a:rPr>
              <a:t>Dulkių stebėsenos rezultatai padeda įvertinti esamų dulkių kontrolės metodų veiksmingumą ir nustatyti situacijas, kur gali prireikti papildomos kontrolės.</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83925"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anchor="t"/>
          <a:lstStyle/>
          <a:p>
            <a:pPr>
              <a:lnSpc>
                <a:spcPct val="100000"/>
              </a:lnSpc>
            </a:pPr>
            <a:r>
              <a:rPr lang="lt" sz="2800" b="1" i="0" strike="noStrike" cap="none" spc="0" baseline="0" dirty="0">
                <a:solidFill>
                  <a:srgbClr val="F6A317"/>
                </a:solidFill>
                <a:effectLst/>
                <a:latin typeface="Helvetica"/>
                <a:ea typeface="Helvetica"/>
                <a:cs typeface="Helvetica"/>
              </a:rPr>
              <a:t>KAIP DULKIŲ STEBĖSENA NAUDOJAMA ĮKSD POVEIKIUI MAŽINTI</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lt" sz="1800" b="0" i="0" strike="noStrike" cap="none" spc="0" baseline="0" dirty="0">
                <a:solidFill>
                  <a:srgbClr val="000000"/>
                </a:solidFill>
                <a:effectLst/>
                <a:latin typeface="Helvetica"/>
                <a:ea typeface="Helvetica"/>
                <a:cs typeface="Helvetica"/>
              </a:rPr>
              <a:t>Iš pramonės šakų ir įmonių, dirbančių su medžiagomis, kurių sudėtyje yra kristalinio silicio, reikalaujama reguliariai tikrinti dulkių poveikio lygį darbo vietoje. </a:t>
            </a:r>
          </a:p>
          <a:p>
            <a:pPr>
              <a:lnSpc>
                <a:spcPts val="2400"/>
              </a:lnSpc>
            </a:pPr>
            <a:r>
              <a:rPr lang="lt" sz="1800" b="0" i="0" strike="noStrike" cap="none" spc="0" baseline="0" dirty="0">
                <a:solidFill>
                  <a:srgbClr val="000000"/>
                </a:solidFill>
                <a:effectLst/>
                <a:latin typeface="Helvetica"/>
                <a:ea typeface="Helvetica"/>
                <a:cs typeface="Helvetica"/>
              </a:rPr>
              <a:t>Dulkių stebėsena yra procesas, kurio metu renkami duomenys apie oro kokybę ir nustatomas darbo vietos aplinkos ore esančių dulkių dalelių kiekis.</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lt" sz="2800" b="1" i="0" strike="noStrike" cap="none" spc="0" baseline="0" dirty="0">
                <a:solidFill>
                  <a:srgbClr val="F6A317"/>
                </a:solidFill>
                <a:effectLst/>
                <a:latin typeface="Helvetica"/>
                <a:ea typeface="Helvetica"/>
                <a:cs typeface="Helvetica"/>
              </a:rPr>
              <a:t>DULKIŲ STEBĖSENOS NAUDA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400"/>
              </a:lnSpc>
              <a:spcAft>
                <a:spcPts val="1000"/>
              </a:spcAft>
            </a:pPr>
            <a:r>
              <a:rPr lang="lt" sz="1800" b="0" i="0" strike="noStrike" cap="none" spc="0" baseline="0" dirty="0">
                <a:solidFill>
                  <a:srgbClr val="000000"/>
                </a:solidFill>
                <a:effectLst/>
                <a:latin typeface="Helvetica"/>
                <a:ea typeface="Helvetica"/>
                <a:cs typeface="Helvetica"/>
              </a:rPr>
              <a:t>Dulkių stebėsena suteikia įmonėms galimybę:</a:t>
            </a:r>
          </a:p>
          <a:p>
            <a:pPr marL="342900" indent="-342900">
              <a:lnSpc>
                <a:spcPts val="2400"/>
              </a:lnSpc>
              <a:spcBef>
                <a:spcPct val="0"/>
              </a:spcBef>
              <a:spcAft>
                <a:spcPts val="600"/>
              </a:spcAft>
              <a:buFont typeface="Arial" panose="020B0604020202020204" pitchFamily="34" charset="0"/>
              <a:buChar char="•"/>
            </a:pPr>
            <a:r>
              <a:rPr lang="lt" sz="1800" dirty="0">
                <a:solidFill>
                  <a:srgbClr val="000000"/>
                </a:solidFill>
                <a:latin typeface="Helvetica"/>
                <a:ea typeface="Helvetica"/>
                <a:cs typeface="Helvetica"/>
              </a:rPr>
              <a:t>įvertinti</a:t>
            </a:r>
            <a:r>
              <a:rPr lang="lt" sz="1800" b="0" i="0" strike="noStrike" cap="none" spc="0" baseline="0" dirty="0">
                <a:solidFill>
                  <a:srgbClr val="000000"/>
                </a:solidFill>
                <a:effectLst/>
                <a:latin typeface="Helvetica"/>
                <a:ea typeface="Helvetica"/>
                <a:cs typeface="Helvetica"/>
              </a:rPr>
              <a:t> darbuotojų profesinės rizikos lygį ir suteikti jiems patikinimą. </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Patikrinti, kad dulkių lygis neviršytų nacionalinių profesinio poveikio ribinių </a:t>
            </a:r>
            <a:r>
              <a:rPr lang="lt" sz="1800" dirty="0">
                <a:solidFill>
                  <a:srgbClr val="000000"/>
                </a:solidFill>
                <a:latin typeface="Helvetica"/>
                <a:ea typeface="Helvetica"/>
                <a:cs typeface="Helvetica"/>
              </a:rPr>
              <a:t>dydžių</a:t>
            </a:r>
            <a:r>
              <a:rPr lang="lt" sz="1800" b="0" i="0" strike="noStrike" cap="none" spc="0" baseline="0" dirty="0">
                <a:solidFill>
                  <a:srgbClr val="000000"/>
                </a:solidFill>
                <a:effectLst/>
                <a:latin typeface="Helvetica"/>
                <a:ea typeface="Helvetica"/>
                <a:cs typeface="Helvetica"/>
              </a:rPr>
              <a:t>.</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Išsamiai apžvelgti poveikio lygius savo darbo vietose (didelį ir mažą poveikį patiriantiems darbuotojams).</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Nustatyti situacijas, kurios reikalauja tolesnio tyrimo arba papildomų kontrolės priemonių įdiegimo, siekiant sumažinti poveikį.</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Stebėti taikomų dulkių kontrolės būdų rezultatus ir veiksmingumą.</a:t>
            </a:r>
          </a:p>
          <a:p>
            <a:pPr marL="342900" indent="-342900">
              <a:lnSpc>
                <a:spcPts val="2400"/>
              </a:lnSpc>
              <a:spcBef>
                <a:spcPct val="0"/>
              </a:spcBef>
              <a:spcAft>
                <a:spcPts val="600"/>
              </a:spcAft>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Dokumentuose fiksuoti savo atitiktį teisės aktų reikalavimams (dulkių poveikio ribos).</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STEBĖSENOS METODAI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219801"/>
            <a:ext cx="10918228" cy="3682369"/>
          </a:xfrm>
        </p:spPr>
        <p:txBody>
          <a:bodyPr anchor="t"/>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Yra du stebėsenos metodai, kuriuos galima naudoti abu kartu arba atskirai:</a:t>
            </a:r>
          </a:p>
          <a:p>
            <a:pPr>
              <a:lnSpc>
                <a:spcPts val="2400"/>
              </a:lnSpc>
            </a:pPr>
            <a:r>
              <a:rPr lang="lt" sz="1800" b="1" i="0" strike="noStrike" cap="none" spc="0" baseline="0">
                <a:solidFill>
                  <a:srgbClr val="000000"/>
                </a:solidFill>
                <a:effectLst/>
                <a:latin typeface="Helvetica"/>
                <a:ea typeface="Helvetica"/>
                <a:cs typeface="Helvetica"/>
              </a:rPr>
              <a:t>Asmeninė stebėsena</a:t>
            </a:r>
          </a:p>
          <a:p>
            <a:pPr marL="342900" indent="-342900">
              <a:lnSpc>
                <a:spcPts val="2400"/>
              </a:lnSpc>
              <a:spcAft>
                <a:spcPts val="1000"/>
              </a:spcAft>
              <a:buFont typeface="Arial"/>
              <a:buChar char="•"/>
            </a:pPr>
            <a:r>
              <a:rPr lang="lt" sz="1800" b="0" i="0" strike="noStrike" cap="none" spc="0" baseline="0">
                <a:solidFill>
                  <a:srgbClr val="000000"/>
                </a:solidFill>
                <a:effectLst/>
                <a:latin typeface="Helvetica"/>
                <a:ea typeface="Helvetica"/>
                <a:cs typeface="Helvetica"/>
              </a:rPr>
              <a:t>Taikant šį metodą reikalaujama, kad darbuotojai dėvėtų stebėjimo įrangą (kad būtų imami oro mėginiai darbuotojų kvėpavimo zonoje) paprastai įprastos darbo pamainos laikotarpiu.</a:t>
            </a:r>
          </a:p>
          <a:p>
            <a:pPr>
              <a:lnSpc>
                <a:spcPts val="2400"/>
              </a:lnSpc>
            </a:pPr>
            <a:r>
              <a:rPr lang="lt" sz="1800" b="1" i="0" strike="noStrike" cap="none" spc="0" baseline="0">
                <a:solidFill>
                  <a:srgbClr val="000000"/>
                </a:solidFill>
                <a:effectLst/>
                <a:latin typeface="Helvetica"/>
                <a:ea typeface="Helvetica"/>
                <a:cs typeface="Helvetica"/>
              </a:rPr>
              <a:t>Statinė stebėsena</a:t>
            </a:r>
          </a:p>
          <a:p>
            <a:pPr marL="342900" indent="-342900">
              <a:lnSpc>
                <a:spcPts val="2400"/>
              </a:lnSpc>
              <a:buFont typeface="Arial"/>
              <a:buChar char="•"/>
            </a:pPr>
            <a:r>
              <a:rPr lang="lt" sz="1800" b="0" i="0" strike="noStrike" cap="none" spc="0" baseline="0">
                <a:solidFill>
                  <a:srgbClr val="000000"/>
                </a:solidFill>
                <a:effectLst/>
                <a:latin typeface="Helvetica"/>
                <a:ea typeface="Helvetica"/>
                <a:cs typeface="Helvetica"/>
              </a:rPr>
              <a:t>Šis metodas naudojamas siekiant nustatyti oro kokybę ties emisijų šaltiniu tose zonose, kur ore sklandančios dulkės kelia susirūpinimą. Mėginių ėmimo procesas turėtų apimti įprastą darbuotojų darbo laiką. </a:t>
            </a: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ASMENINĖ STEBĖSENA GALI JUS PAVEIKTI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721600"/>
            <a:ext cx="5453624" cy="3201832"/>
          </a:xfrm>
        </p:spPr>
        <p:txBody>
          <a:bodyPr/>
          <a:lstStyle/>
          <a:p>
            <a:pPr>
              <a:lnSpc>
                <a:spcPts val="2400"/>
              </a:lnSpc>
            </a:pPr>
            <a:r>
              <a:rPr lang="lt" sz="1800" b="0" i="0" strike="noStrike" cap="none" spc="0" baseline="0">
                <a:solidFill>
                  <a:srgbClr val="000000"/>
                </a:solidFill>
                <a:effectLst/>
                <a:latin typeface="Helvetica"/>
                <a:ea typeface="Helvetica"/>
                <a:cs typeface="Helvetica"/>
              </a:rPr>
              <a:t>Už dulkių stebėseną atsakingas yra darbdavys, tačiau gali būti reikalaujama, kad darbuotojai dalyvautų procese. Tokiais atvejais: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dėvėkite įrangą per savo darbo pamainą taip ilgai, kaip tik įmanoma;</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nieko nekeiskite stebėsenos įrangoje;</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pamainos metu fiksuokite savo veiklą ir dulkes keliančius įvykius (pvz., gedimus, išbirimus).</a:t>
            </a:r>
          </a:p>
          <a:p>
            <a:pPr marL="342900" indent="-342900">
              <a:lnSpc>
                <a:spcPts val="2400"/>
              </a:lnSpc>
              <a:buFont typeface="Arial" panose="020B0604020202020204" pitchFamily="34" charset="0"/>
              <a:buChar char="•"/>
            </a:pPr>
            <a:endParaRPr lang="en-US" sz="180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STEBĖSENOS REZULTATAI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721600"/>
            <a:ext cx="5453624" cy="3201832"/>
          </a:xfrm>
        </p:spPr>
        <p:txBody>
          <a:bodyPr anchor="t"/>
          <a:lstStyle/>
          <a:p>
            <a:pPr marL="342900" indent="-342900">
              <a:lnSpc>
                <a:spcPts val="2400"/>
              </a:lnSpc>
              <a:buFont typeface="Arial"/>
              <a:buChar char="•"/>
            </a:pPr>
            <a:r>
              <a:rPr lang="lt" sz="1800" b="0" i="0" strike="noStrike" cap="none" spc="0" baseline="0">
                <a:solidFill>
                  <a:srgbClr val="000000"/>
                </a:solidFill>
                <a:effectLst/>
                <a:latin typeface="Helvetica"/>
                <a:ea typeface="Helvetica"/>
                <a:cs typeface="Helvetica"/>
              </a:rPr>
              <a:t>Darbuotojai turi teisę reikalauti, kad jiems būtų atskleisti dulkių stebėsenos rezultatai.</a:t>
            </a:r>
          </a:p>
          <a:p>
            <a:pPr marL="342900" indent="-342900">
              <a:lnSpc>
                <a:spcPts val="2400"/>
              </a:lnSpc>
              <a:buFont typeface="Arial"/>
              <a:buChar char="•"/>
            </a:pPr>
            <a:r>
              <a:rPr lang="lt" sz="1800" b="0" i="0" strike="noStrike" cap="none" spc="0" baseline="0">
                <a:solidFill>
                  <a:srgbClr val="000000"/>
                </a:solidFill>
                <a:effectLst/>
                <a:latin typeface="Helvetica"/>
                <a:ea typeface="Helvetica"/>
                <a:cs typeface="Helvetica"/>
              </a:rPr>
              <a:t>Darbdaviai dulkių stebėsenos rezultatų informaciją turėtų atskleisti per mokymo sesijas.</a:t>
            </a:r>
          </a:p>
          <a:p>
            <a:pPr marL="342900" indent="-342900">
              <a:lnSpc>
                <a:spcPts val="2400"/>
              </a:lnSpc>
              <a:buFont typeface="Arial"/>
              <a:buChar char="•"/>
            </a:pPr>
            <a:r>
              <a:rPr lang="lt" sz="1800" b="0" i="0" strike="noStrike" cap="none" spc="0" baseline="0">
                <a:solidFill>
                  <a:srgbClr val="000000"/>
                </a:solidFill>
                <a:effectLst/>
                <a:latin typeface="Helvetica"/>
                <a:ea typeface="Helvetica"/>
                <a:cs typeface="Helvetica"/>
              </a:rPr>
              <a:t>Išmanydami dulkių poveikio keliamus pavojus darbuotojai gali imtis veiksmingų priemonių jiems valdyti.</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STEBĖSENOS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21600"/>
            <a:ext cx="9030434" cy="3230407"/>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Dėvėkite stebėsenos priemones visą pamainą (idealiausia).</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Fiksuokite pamainos metu atliktus veiksmus ir incidentus (pvz., išbyrėjimą ir nelaimingus atsitikimus). </a:t>
            </a:r>
          </a:p>
          <a:p>
            <a:pPr marL="285750" indent="-285750">
              <a:lnSpc>
                <a:spcPct val="100000"/>
              </a:lnSpc>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Reikalaukite dulkių stebėsenos rezultatų.</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Nieko nekeiskite stebėsenos įrangoje.</a:t>
            </a:r>
          </a:p>
          <a:p>
            <a:pPr marL="285750" indent="-285750">
              <a:lnSpc>
                <a:spcPct val="100000"/>
              </a:lnSpc>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įrašykite papildomą informaciją, susijusią su jūsų darbo kontekstu.</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90474" cy="3682369"/>
          </a:xfrm>
        </p:spPr>
        <p:txBody>
          <a:bodyPr anchor="t"/>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Ne darbuotojas yra atsakingas už dulkių stebėseną, tačiau visiems, dirbantiems su medžiagomis, kurių sudėtyje yra kristalinio silicio, svarbu išmanyti dulkių stebėsenos procesą.</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Dulkių stebėsena yra svarbus darbuotojo sveikatos apsaugos aspektas.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Gali būti pareikalauta, kad darbuotojai dalyvautų dulkių stebėsenos procese.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Darbuotojai turi teisę pareikalauti susipažinti su dulkių stebėsenos rezultatais, kurie turėtų būti paaiškinti per mokymų sesijas.</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dulkių stebėsenos patirtis (2.3.1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dulkių stebėsenos realiuoju laiku patirtis (2.3.2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A7A37354-26F3-4599-B360-1C02EC7B6E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33</TotalTime>
  <Words>942</Words>
  <Application>Microsoft Macintosh PowerPoint</Application>
  <PresentationFormat>Widescreen</PresentationFormat>
  <Paragraphs>93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2020-06-24T14:35:04Z</dcterms:created>
  <dcterms:modified xsi:type="dcterms:W3CDTF">2024-11-13T12:00:29Z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