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574A5D18-ABC5-4A2D-8530-41AB2AD0F5B1}" v="20" dt="2022-10-04T18:37:27.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Pavyzdžiui, vykdant intensyvius procesus su mineralais, kurių sudėtyje yra kristalinio silicio, naudokite įrenginius su dulkių ištraukimo ar vandens sistema. (Žr. paveikslą viršuje).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650051" y="429114"/>
            <a:ext cx="416730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t" sz="1400" b="1" i="0" strike="noStrike" cap="none" spc="0" baseline="0">
                <a:solidFill>
                  <a:srgbClr val="F6A317"/>
                </a:solidFill>
                <a:effectLst/>
                <a:latin typeface="Helvetica"/>
                <a:ea typeface="Helvetica"/>
                <a:cs typeface="Helvetica"/>
              </a:rPr>
              <a:t>GEROSIOS PATIRTIES MOKYMAS APIE DARBĄ SU MEDŽIAGOMIS, KURIŲ SUDĖTYJE YRA KRISTALINIO SILICIO</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8106962" cy="1592826"/>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DARBĄ SU MEDŽIAGOMIS,</a:t>
            </a:r>
            <a:endParaRPr lang="lt" dirty="0">
              <a:solidFill>
                <a:srgbClr val="FFFFFF"/>
              </a:solidFill>
              <a:ea typeface="Helvetica"/>
              <a:cs typeface="Arial"/>
            </a:endParaRPr>
          </a:p>
          <a:p>
            <a:pPr>
              <a:lnSpc>
                <a:spcPct val="100000"/>
              </a:lnSpc>
            </a:pPr>
            <a:r>
              <a:rPr lang="lt" sz="2800" b="1" i="0" strike="noStrike" cap="none" spc="0" baseline="0" dirty="0">
                <a:solidFill>
                  <a:srgbClr val="FFFFFF"/>
                </a:solidFill>
                <a:effectLst/>
                <a:latin typeface="Helvetica"/>
                <a:ea typeface="Helvetica"/>
                <a:cs typeface="Helvetica"/>
              </a:rPr>
              <a:t>KURIŲ SUDĖTYJE YRA KRISTALINIO SILICIO</a:t>
            </a:r>
            <a:endParaRPr lang="lt"/>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6312309" y="154379"/>
            <a:ext cx="5456137"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64267"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lt" sz="1800" b="1" i="0" strike="noStrike" cap="none" spc="0" baseline="0" dirty="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dirty="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dirty="0">
                <a:solidFill>
                  <a:srgbClr val="000000"/>
                </a:solidFill>
                <a:latin typeface="Helvetica"/>
                <a:ea typeface="Helvetica"/>
                <a:cs typeface="Helvetica"/>
              </a:rPr>
              <a:t>esminių</a:t>
            </a:r>
            <a:r>
              <a:rPr lang="lt" sz="1800" b="0" i="0" strike="noStrike" cap="none" spc="0" baseline="0" dirty="0">
                <a:solidFill>
                  <a:srgbClr val="000000"/>
                </a:solidFill>
                <a:effectLst/>
                <a:latin typeface="Helvetica"/>
                <a:ea typeface="Helvetica"/>
                <a:cs typeface="Helvetica"/>
              </a:rPr>
              <a:t> kontrolės metodų, padedančių išvengti arba iki minimumo sumažinti kenksmingų įkvepiamojo kristalinio silicio dioksido dulkių (ĮKSD) poveikį.</a:t>
            </a:r>
          </a:p>
          <a:p>
            <a:pPr marL="285750" indent="-285750">
              <a:lnSpc>
                <a:spcPts val="2400"/>
              </a:lnSpc>
              <a:buFont typeface="Arial" panose="020B0604020202020204" pitchFamily="34" charset="0"/>
              <a:buChar char="•"/>
            </a:pPr>
            <a:r>
              <a:rPr lang="lt" sz="1800" b="0" i="0" strike="noStrike" cap="none" spc="0" baseline="0" dirty="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lt" sz="1800" b="0" i="0" strike="noStrike" cap="none" spc="0" baseline="0">
                <a:solidFill>
                  <a:srgbClr val="000000"/>
                </a:solidFill>
                <a:effectLst/>
                <a:latin typeface="Helvetica"/>
                <a:ea typeface="Helvetica"/>
                <a:cs typeface="Helvetica"/>
              </a:rPr>
              <a:t>NEPSI gerąją patirtį sudaro penki pagrindiniai dulkių kontrolės metodai, naudojami ĮKSD valdyti.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 dulkės, vykdant uždaroje aplinkoje išvengiama dulkių poveikio</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02210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ĮKSD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296936"/>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Geroji patirtis yra labai svarbi saugant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453622"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UŽKIRSKITE KELIĄ DULKĖMS SUSIDARYMO VIETOJE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269596" cy="3236531"/>
          </a:xfrm>
        </p:spPr>
        <p:txBody>
          <a:bodyPr/>
          <a:lstStyle/>
          <a:p>
            <a:pPr>
              <a:lnSpc>
                <a:spcPts val="2400"/>
              </a:lnSpc>
            </a:pPr>
            <a:r>
              <a:rPr lang="lt" sz="1800" b="0" i="0" strike="noStrike" cap="none" spc="0" baseline="0">
                <a:solidFill>
                  <a:srgbClr val="000000"/>
                </a:solidFill>
                <a:effectLst/>
                <a:latin typeface="Helvetica"/>
                <a:ea typeface="Helvetica"/>
                <a:cs typeface="Helvetica"/>
              </a:rPr>
              <a:t>Turėtume stengtis visų pirma sumažinti galimybę dulkėms susidaryti.</a:t>
            </a:r>
          </a:p>
          <a:p>
            <a:pPr>
              <a:lnSpc>
                <a:spcPts val="2400"/>
              </a:lnSpc>
            </a:pPr>
            <a:r>
              <a:rPr lang="lt" sz="1800" b="0" i="0" strike="noStrike" cap="none" spc="0" baseline="0">
                <a:solidFill>
                  <a:srgbClr val="000000"/>
                </a:solidFill>
                <a:effectLst/>
                <a:latin typeface="Helvetica"/>
                <a:ea typeface="Helvetica"/>
                <a:cs typeface="Helvetica"/>
              </a:rPr>
              <a:t>Jei negalime išvengti dulkių susidarymo, tuomet veiksmingiausias būdas jas kontroliuoti yra jų susidarymo vietoje.</a:t>
            </a:r>
          </a:p>
          <a:p>
            <a:pPr>
              <a:lnSpc>
                <a:spcPts val="2400"/>
              </a:lnSpc>
            </a:pPr>
            <a:r>
              <a:rPr lang="lt" sz="1800" b="0" i="0" strike="noStrike" cap="none" spc="0" baseline="0">
                <a:solidFill>
                  <a:srgbClr val="000000"/>
                </a:solidFill>
                <a:effectLst/>
                <a:latin typeface="Helvetica"/>
                <a:ea typeface="Helvetica"/>
                <a:cs typeface="Helvetica"/>
              </a:rPr>
              <a:t>Tai reiškia, kad turėtume sulaikyti arba atskirti dulkes nuo darbuotojų naudodami barjerą ar atitvertą zoną, vėdinimo sistemą (pvz., ištraukimą) ir (arba) vandens tiekimo sistemą.</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NEDELSIANT SUTVARKYKITE IŠBIRUSIAS MEDŽIAGAS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Nedelsiant sutvarkant išbirusias dulkes (ir to priežastis) sumažėja galimybė, kad nusėdusios dulkės pakils į orą.</a:t>
            </a:r>
          </a:p>
          <a:p>
            <a:pPr>
              <a:lnSpc>
                <a:spcPts val="2400"/>
              </a:lnSpc>
              <a:spcAft>
                <a:spcPts val="1000"/>
              </a:spcAft>
            </a:pPr>
            <a:r>
              <a:rPr lang="lt" sz="1800" b="0" i="0" strike="noStrike" cap="none" spc="0" baseline="0">
                <a:solidFill>
                  <a:srgbClr val="000000"/>
                </a:solidFill>
                <a:effectLst/>
                <a:latin typeface="Helvetica"/>
                <a:ea typeface="Helvetica"/>
                <a:cs typeface="Helvetica"/>
              </a:rPr>
              <a:t>Įkvepiamos dulkių dalelės plika akimi nematomos, nebent apšviestume jas galingu šviesos šaltiniu. Dulkės ore gali išlikti keletą dienų arba savaičių.</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lt" sz="2800" b="1" i="0" strike="noStrike" cap="none" spc="0" baseline="0">
                <a:solidFill>
                  <a:srgbClr val="F6A317"/>
                </a:solidFill>
                <a:effectLst/>
                <a:latin typeface="Helvetica"/>
                <a:ea typeface="Helvetica"/>
                <a:cs typeface="Helvetica"/>
              </a:rPr>
              <a:t>DĖVĖKITE AAP </a:t>
            </a:r>
          </a:p>
          <a:p>
            <a:pPr>
              <a:lnSpc>
                <a:spcPct val="100000"/>
              </a:lnSpc>
              <a:spcBef>
                <a:spcPts val="0"/>
              </a:spcBef>
            </a:pPr>
            <a:r>
              <a:rPr lang="lt" sz="2800" b="1" i="0" strike="noStrike" cap="none" spc="0" baseline="0">
                <a:solidFill>
                  <a:srgbClr val="F6A317"/>
                </a:solidFill>
                <a:effectLst/>
                <a:latin typeface="Helvetica"/>
                <a:ea typeface="Helvetica"/>
                <a:cs typeface="Helvetica"/>
              </a:rPr>
              <a:t>(JEI BŪTINA)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695162"/>
            <a:ext cx="5094169" cy="3682369"/>
          </a:xfrm>
        </p:spPr>
        <p:txBody>
          <a:bodyPr/>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Jei visų kitų dulkių kontrolės priemonių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(žr.  pagrindinius kontrolės metodus) nepakanka poveikiui nuo dulkių apsaugoti, dėvėkite AAP.</a:t>
            </a:r>
          </a:p>
          <a:p>
            <a:pPr>
              <a:lnSpc>
                <a:spcPts val="2400"/>
              </a:lnSpc>
              <a:spcAft>
                <a:spcPts val="1000"/>
              </a:spcAft>
            </a:pPr>
            <a:r>
              <a:rPr lang="lt" sz="1800" b="0" i="0" strike="noStrike" cap="none" spc="0" baseline="0">
                <a:solidFill>
                  <a:srgbClr val="000000"/>
                </a:solidFill>
                <a:effectLst/>
                <a:latin typeface="Helvetica"/>
                <a:ea typeface="Helvetica"/>
                <a:cs typeface="Helvetica"/>
              </a:rPr>
              <a:t>AAP jokiu būdu negali būti kitų kontrolės būdų pakaitalas. Dulkių kaukės laikinai apsaugo pavienius darbuotojus, tačiau bendra oro kokybė vis tiek gali nukentėti nuo dulkių.</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ELEMENTARIOSIOS GEROSIOS PATIRTIES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lIns="91440" tIns="45720" rIns="91440" bIns="45720" anchor="t"/>
          <a:lstStyle/>
          <a:p>
            <a:pPr>
              <a:lnSpc>
                <a:spcPts val="2400"/>
              </a:lnSpc>
            </a:pPr>
            <a:r>
              <a:rPr lang="lt" sz="1800" b="1" i="0" strike="noStrike" cap="none" spc="0" baseline="0" dirty="0">
                <a:solidFill>
                  <a:srgbClr val="000000"/>
                </a:solidFill>
                <a:effectLst/>
                <a:latin typeface="Helvetica"/>
                <a:ea typeface="Helvetica"/>
                <a:cs typeface="Helvetica"/>
              </a:rPr>
              <a:t>TAIP</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Apribokite </a:t>
            </a:r>
            <a:r>
              <a:rPr lang="lt" sz="1800" dirty="0">
                <a:solidFill>
                  <a:srgbClr val="000000"/>
                </a:solidFill>
                <a:latin typeface="Helvetica"/>
                <a:ea typeface="Helvetica"/>
                <a:cs typeface="Helvetica"/>
              </a:rPr>
              <a:t>patekimą</a:t>
            </a:r>
            <a:r>
              <a:rPr lang="lt" sz="1800" b="0" i="0" strike="noStrike" cap="none" spc="0" baseline="0" dirty="0">
                <a:solidFill>
                  <a:srgbClr val="000000"/>
                </a:solidFill>
                <a:effectLst/>
                <a:latin typeface="Helvetica"/>
                <a:ea typeface="Helvetica"/>
                <a:cs typeface="Helvetica"/>
              </a:rPr>
              <a:t> į darbo vietas ir (arba) dulkių veikiamas zonas tik darbuotojams ar įgaliotiems personalo nariams.</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Naudokite vėdinimo sistemas arba slopinimą vandeniu, mažindami ore sklandančių dulkių kiekį.</a:t>
            </a:r>
            <a:r>
              <a:rPr lang="lt" sz="1800" dirty="0">
                <a:solidFill>
                  <a:srgbClr val="000000"/>
                </a:solidFill>
                <a:latin typeface="Helvetica"/>
                <a:ea typeface="Helvetica"/>
                <a:cs typeface="Helvetica"/>
              </a:rPr>
              <a:t> </a:t>
            </a:r>
            <a:endParaRPr lang="lt" sz="1800" b="0" i="0" strike="noStrike" cap="none" spc="0" baseline="0" dirty="0">
              <a:solidFill>
                <a:srgbClr val="000000"/>
              </a:solidFill>
              <a:effectLst/>
              <a:latin typeface="Helvetica"/>
              <a:ea typeface="Helvetica"/>
              <a:cs typeface="Helvetica"/>
            </a:endParaRP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Jei įmanoma, darbus atlikite lauke.</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Naudokite siurblį arba drėgno valymo metodus.</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Iš anksto planuokite, kad užtikrintumėte darbo vietų saugumą ir įrangos veikimą.</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Praneškite apie gedimus ir turėkite planą, kaip juos greitai ir saugiai sutvarkyti.</a:t>
            </a:r>
          </a:p>
          <a:p>
            <a:pPr marL="285750" indent="-285750">
              <a:lnSpc>
                <a:spcPts val="2400"/>
              </a:lnSpc>
              <a:buSzPct val="85000"/>
              <a:buFont typeface=".Apple Color Emoji UI"/>
              <a:buChar char="✅"/>
            </a:pPr>
            <a:r>
              <a:rPr lang="lt" sz="1800" b="0" i="0" strike="noStrike" cap="none" spc="0" baseline="0" dirty="0">
                <a:solidFill>
                  <a:srgbClr val="000000"/>
                </a:solidFill>
                <a:effectLst/>
                <a:latin typeface="Helvetica"/>
                <a:ea typeface="Helvetica"/>
                <a:cs typeface="Helvetica"/>
              </a:rPr>
              <a:t>Atlikdami užduotį visą laiką dėvėkite AAP. Įsitikinkite, kad veido kaukės priglunda tinkamai.</a:t>
            </a:r>
          </a:p>
          <a:p>
            <a:pPr>
              <a:lnSpc>
                <a:spcPts val="2400"/>
              </a:lnSpc>
              <a:buSzPct val="85000"/>
            </a:pPr>
            <a:endParaRPr lang="en-US" sz="180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ELEMENTARIOSIOS GEROSIOS PATIRTIES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000"/>
            <a:ext cx="10355978" cy="3230407"/>
          </a:xfrm>
        </p:spPr>
        <p:txBody>
          <a:bodyPr/>
          <a:lstStyle/>
          <a:p>
            <a:pPr>
              <a:lnSpc>
                <a:spcPts val="2400"/>
              </a:lnSpc>
            </a:pPr>
            <a:r>
              <a:rPr lang="lt" sz="1800" b="1" i="0" strike="noStrike" cap="none" spc="0" baseline="0">
                <a:solidFill>
                  <a:srgbClr val="000000"/>
                </a:solidFill>
                <a:effectLst/>
                <a:latin typeface="Helvetica"/>
                <a:ea typeface="Helvetica"/>
                <a:cs typeface="Helvetica"/>
              </a:rPr>
              <a:t>NE</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Nesinaudokite sausa šluota – vietoje jos naudokite siurblį arba drėgno valymo metodus.</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Dulkėms valyti nenaudokite suspausto oro.</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Nesineškite nešvarių darbo drabužių ir AAP namo.</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Nesinaudokite sugadintomis AAP.</a:t>
            </a:r>
          </a:p>
          <a:p>
            <a:pPr marL="285750" indent="-285750">
              <a:lnSpc>
                <a:spcPts val="2400"/>
              </a:lnSpc>
              <a:buSzPct val="85000"/>
              <a:buFont typeface=".Apple Color Emoji UI"/>
              <a:buChar char="❌"/>
            </a:pPr>
            <a:r>
              <a:rPr lang="lt" sz="1800" b="0" i="0" strike="noStrike" cap="none" spc="0" baseline="0">
                <a:solidFill>
                  <a:srgbClr val="000000"/>
                </a:solidFill>
                <a:effectLst/>
                <a:latin typeface="Helvetica"/>
                <a:ea typeface="Helvetica"/>
                <a:cs typeface="Helvetica"/>
              </a:rPr>
              <a:t>Nerūkykite ir nevalgykite tose darbo vietose, kur vykdoma veikla.</a:t>
            </a:r>
          </a:p>
          <a:p>
            <a:pPr marL="285750" indent="-285750">
              <a:lnSpc>
                <a:spcPts val="2400"/>
              </a:lnSpc>
              <a:buSzPct val="85000"/>
              <a:buFont typeface=".Apple Color Emoji UI"/>
              <a:buChar char="❌"/>
            </a:pPr>
            <a:endParaRPr lang="en-US" sz="1800"/>
          </a:p>
          <a:p>
            <a:pPr marL="285750" indent="-285750">
              <a:lnSpc>
                <a:spcPts val="2400"/>
              </a:lnSpc>
              <a:buSzPct val="85000"/>
              <a:buFont typeface=".Apple Color Emoji UI"/>
              <a:buChar char="✅"/>
            </a:pPr>
            <a:endParaRPr lang="en-US" sz="180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lt" sz="1800" b="0" i="0" strike="noStrike" cap="none" spc="0" baseline="0" dirty="0">
                <a:solidFill>
                  <a:srgbClr val="000000"/>
                </a:solidFill>
                <a:effectLst/>
                <a:latin typeface="Helvetica"/>
                <a:ea typeface="Helvetica"/>
                <a:cs typeface="Helvetica"/>
              </a:rPr>
              <a:t>Dirbdami su mineralais, kurių sudėtyje yra kristalinio silicio,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visuomet stenkitės užkirsti kelią dulkėms jų susidarymo vietoje;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švari darbo aplinka yra saugi darbo aplinka;</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dirty="0">
                <a:solidFill>
                  <a:srgbClr val="000000"/>
                </a:solidFill>
                <a:effectLst/>
                <a:latin typeface="Helvetica"/>
                <a:ea typeface="Helvetica"/>
                <a:cs typeface="Helvetica"/>
              </a:rPr>
              <a:t>patekimo į dulkių veikiamas vietas apribojimas yra patikimas būdas išvengti poveikio.</a:t>
            </a:r>
          </a:p>
          <a:p>
            <a:pPr marL="285750" indent="-285750">
              <a:lnSpc>
                <a:spcPts val="2400"/>
              </a:lnSpc>
              <a:spcBef>
                <a:spcPts val="600"/>
              </a:spcBef>
              <a:spcAft>
                <a:spcPts val="600"/>
              </a:spcAft>
              <a:buClr>
                <a:srgbClr val="F1B600"/>
              </a:buClr>
              <a:buSzPct val="120000"/>
              <a:buFont typeface="Wingdings" pitchFamily="2" charset="2"/>
              <a:buChar char="q"/>
            </a:pPr>
            <a:r>
              <a:rPr lang="lt" sz="1800" dirty="0">
                <a:solidFill>
                  <a:srgbClr val="000000"/>
                </a:solidFill>
                <a:latin typeface="Helvetica"/>
                <a:ea typeface="Helvetica"/>
                <a:cs typeface="Helvetica"/>
              </a:rPr>
              <a:t>nerūkykite</a:t>
            </a:r>
            <a:r>
              <a:rPr lang="lt" sz="1800" b="0" i="0" strike="noStrike" cap="none" spc="0" baseline="0" dirty="0">
                <a:solidFill>
                  <a:srgbClr val="000000"/>
                </a:solidFill>
                <a:effectLst/>
                <a:latin typeface="Helvetica"/>
                <a:ea typeface="Helvetica"/>
                <a:cs typeface="Helvetica"/>
              </a:rPr>
              <a:t> – rūkymas didina neigiamą ĮKSD poveikį sveikatai.</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68544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patirtis valant paviršius ir įrenginius (2.1.1 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patirtis – tinkama higiena (2.1.10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1415CB61-61E7-4BE6-907A-D74EE7EE59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d8ecf516-e360-4672-81b9-68723bedb71f"/>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130</TotalTime>
  <Words>924</Words>
  <Application>Microsoft Macintosh PowerPoint</Application>
  <PresentationFormat>Widescreen</PresentationFormat>
  <Paragraphs>91</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55</cp:revision>
  <dcterms:created xsi:type="dcterms:W3CDTF">2020-06-24T14:35:04Z</dcterms:created>
  <dcterms:modified xsi:type="dcterms:W3CDTF">2024-11-13T12:00:36Z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