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020EB9-503D-46FA-95D2-EF30C714E9E2}" v="21" dt="2022-09-22T22:58:38.290"/>
    <p1510:client id="{3F76B518-7973-4D47-B583-F7C4E6D940D0}" v="1" dt="2022-09-23T14:22:58.121"/>
    <p1510:client id="{ADDFEF2E-6062-D243-B386-10672D1C40B7}" v="2" dt="2020-12-09T20:29:03.758"/>
    <p1510:client id="{C491B128-179B-4C4F-802A-AF5B3CB43346}" v="20" dt="2022-09-23T08:44:06.045"/>
    <p1510:client id="{EDE20116-3878-4FD5-AAC4-A31CBC2E5CCB}" v="1" dt="2022-09-22T23:46:32.3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04"/>
  </p:normalViewPr>
  <p:slideViewPr>
    <p:cSldViewPr snapToGrid="0" snapToObjects="1">
      <p:cViewPr varScale="1">
        <p:scale>
          <a:sx n="110" d="100"/>
          <a:sy n="110" d="100"/>
        </p:scale>
        <p:origin x="108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Questo training fornisce una guida ai diversi sistemi di movimentazione e trasporto meccanico e pneumatico per lo spostamento interno di prodotti contenenti silice cristallina e in particolare di quelli secchi.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ct val="0"/>
              </a:spcAft>
              <a:defRPr/>
            </a:pPr>
            <a:r>
              <a:rPr lang="it" sz="1200" b="0" i="0" strike="noStrike" cap="none" spc="0" baseline="0" dirty="0">
                <a:solidFill>
                  <a:srgbClr val="000000"/>
                </a:solidFill>
                <a:effectLst/>
                <a:latin typeface="Calibri"/>
                <a:ea typeface="Calibri"/>
                <a:cs typeface="Calibri"/>
              </a:rPr>
              <a:t>Il trasporto di materiali contenenti silice cristallina può comportare la dispersione di particelle di polvere nell’aria. La misura tecnica più efficace per il controllo delle polveri è lavorare </a:t>
            </a:r>
            <a:r>
              <a:rPr lang="it" dirty="0">
                <a:solidFill>
                  <a:srgbClr val="000000"/>
                </a:solidFill>
                <a:latin typeface="Calibri"/>
                <a:ea typeface="Calibri"/>
                <a:cs typeface="Calibri"/>
              </a:rPr>
              <a:t>con sistemi </a:t>
            </a:r>
            <a:r>
              <a:rPr lang="it" sz="1200" b="0" i="0" strike="noStrike" cap="none" spc="0" baseline="0" dirty="0">
                <a:solidFill>
                  <a:srgbClr val="000000"/>
                </a:solidFill>
                <a:effectLst/>
                <a:latin typeface="Calibri"/>
                <a:ea typeface="Calibri"/>
                <a:cs typeface="Calibri"/>
              </a:rPr>
              <a:t>protetti (incapsulamento, confinamento).</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I sistemi di trasporto sono prevalentemente di tipo pneumatico (cioè contenenti o gestiti a gas o ad aria in pressione), poiché più efficienti.</a:t>
            </a:r>
          </a:p>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In mancanza di un sistema di trasporto protetto, l'umidificazione dei materiali secchi può rappresentare una valida alternativa.</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I SISTEMI DI MOVIMENTAZIONE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177813" cy="1483849"/>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 SISTEMI DI MOVIMENTAZIONE E TRASPORTO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21330" y="358815"/>
            <a:ext cx="3350124"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endParaRPr lang="en-US" sz="1800" dirty="0">
              <a:latin typeface="Helvetica"/>
              <a:cs typeface="Helvetica"/>
            </a:endParaRP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endParaRPr lang="en-US" sz="1800" dirty="0">
              <a:cs typeface="Helvetica"/>
            </a:endParaRP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latin typeface="Helvetica"/>
              <a:cs typeface="Helvetica"/>
            </a:endParaRPr>
          </a:p>
          <a:p>
            <a:pPr>
              <a:lnSpc>
                <a:spcPts val="2600"/>
              </a:lnSpc>
            </a:pPr>
            <a:endParaRPr lang="it-IT" sz="1800" dirty="0">
              <a:latin typeface="Helvetica"/>
              <a:cs typeface="Helvetica"/>
            </a:endParaRPr>
          </a:p>
          <a:p>
            <a:pPr>
              <a:lnSpc>
                <a:spcPts val="2600"/>
              </a:lnSpc>
            </a:pPr>
            <a:endParaRPr lang="it-IT" sz="1800" dirty="0">
              <a:latin typeface="Helvetica"/>
              <a:cs typeface="Helvetica"/>
            </a:endParaRPr>
          </a:p>
          <a:p>
            <a:pPr>
              <a:lnSpc>
                <a:spcPts val="2600"/>
              </a:lnSpc>
            </a:pPr>
            <a:endParaRPr lang="it-IT" sz="1800" dirty="0">
              <a:latin typeface="Helvetica"/>
              <a:cs typeface="Helvetica"/>
            </a:endParaRP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33325"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594060" cy="3682369"/>
          </a:xfrm>
        </p:spPr>
        <p:txBody>
          <a:bodyPr lIns="91440" tIns="45720" rIns="91440" bIns="45720" anchor="t"/>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 sistemi di movimentazione e trasporto vengono progettati e integralmente protetti, per prevenire la dispersione di polvere di silice cristallina respirabile (SCR) nell’aria durante i trasferimenti di materiali sfusi nelle aree di lavoro</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solidFill>
                <a:srgbClr val="FF0000"/>
              </a:solidFill>
            </a:endParaRP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800731" y="3130894"/>
            <a:ext cx="4594857" cy="3682369"/>
          </a:xfrm>
        </p:spPr>
        <p:txBody>
          <a:bodyPr/>
          <a:lstStyle/>
          <a:p>
            <a:pPr>
              <a:lnSpc>
                <a:spcPts val="2700"/>
              </a:lnSpc>
            </a:pPr>
            <a:r>
              <a:rPr lang="it-IT" sz="1800" dirty="0"/>
              <a:t>Per contenere le polveri, i sistemi di movimentazione e trasporto sfruttano il confinamento, ovvero una delle cinque principali tecniche per il controllo delle polveri.</a:t>
            </a:r>
          </a:p>
          <a:p>
            <a:pPr>
              <a:lnSpc>
                <a:spcPts val="2700"/>
              </a:lnSpc>
            </a:pPr>
            <a:endParaRPr lang="en-US" sz="1800" b="1"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095504" cy="2938988"/>
          </a:xfrm>
        </p:spPr>
        <p:txBody>
          <a:bodyPr lIns="91440" tIns="45720" rIns="91440" bIns="45720"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a:t>
            </a:r>
            <a:r>
              <a:rPr lang="it-IT" sz="1800" dirty="0">
                <a:solidFill>
                  <a:srgbClr val="000000"/>
                </a:solidFill>
                <a:latin typeface="Helvetica"/>
                <a:ea typeface="Helvetica"/>
                <a:cs typeface="Helvetica"/>
              </a:rPr>
              <a:t>immaginiamo di trascorrere</a:t>
            </a:r>
            <a:r>
              <a:rPr lang="it-IT" sz="1800" b="0" i="0" strike="noStrike" cap="none" spc="0" baseline="0" dirty="0">
                <a:solidFill>
                  <a:srgbClr val="000000"/>
                </a:solidFill>
                <a:effectLst/>
                <a:latin typeface="Helvetica"/>
                <a:ea typeface="Helvetica"/>
                <a:cs typeface="Helvetica"/>
              </a:rPr>
              <a:t>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 CHE MODO I SISTEMI PROTETTI CONSENTONO DI RIDURRE L’ESPOSIZIONE ALLA SCR</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429000"/>
            <a:ext cx="5453624" cy="2899380"/>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I sistemi protetti sono tra le misure tecniche più efficaci per il controllo delle polveri. I loro vantaggi includono:</a:t>
            </a:r>
          </a:p>
          <a:p>
            <a:pPr marL="342900" indent="-34290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Riduzione/eliminazione dell'esposizione alle polveri </a:t>
            </a:r>
          </a:p>
          <a:p>
            <a:pPr marL="342900" indent="-34290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Trasporto dei materiali rapido ed efficiente</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Rischio limitato di errori umani e infortuni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it" sz="3200" b="1" i="0" strike="noStrike" cap="none" spc="0" baseline="0">
                <a:solidFill>
                  <a:srgbClr val="F6A317"/>
                </a:solidFill>
                <a:effectLst/>
                <a:latin typeface="Helvetica"/>
                <a:ea typeface="Helvetica"/>
                <a:cs typeface="Helvetica"/>
              </a:rPr>
              <a:t>TIPOLOGIE DI SISTEMI DI TRASPORTO PROTETTI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Trasportatori a coclea</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Convogliatori a nastro</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Elevatori a tazze</a:t>
            </a:r>
          </a:p>
          <a:p>
            <a:pPr marL="285750" indent="-285750">
              <a:buFont typeface="Arial" panose="020B0604020202020204" pitchFamily="34" charset="0"/>
              <a:buChar char="•"/>
            </a:pPr>
            <a:r>
              <a:rPr lang="it" sz="2000" b="0" i="0" strike="noStrike" cap="none" spc="0" baseline="0">
                <a:solidFill>
                  <a:srgbClr val="000000"/>
                </a:solidFill>
                <a:effectLst/>
                <a:latin typeface="Helvetica"/>
                <a:ea typeface="Helvetica"/>
                <a:cs typeface="Helvetica"/>
              </a:rPr>
              <a:t>Alimentatori a vibrazione</a:t>
            </a:r>
          </a:p>
          <a:p>
            <a:pPr marL="285750" indent="-285750">
              <a:buFont typeface="Arial" panose="020B0604020202020204" pitchFamily="34" charset="0"/>
              <a:buChar char="•"/>
            </a:pPr>
            <a:r>
              <a:rPr lang="it" sz="2000" b="0" i="0" strike="noStrike" cap="none" spc="0" baseline="0">
                <a:solidFill>
                  <a:srgbClr val="FF0000"/>
                </a:solidFill>
                <a:effectLst/>
                <a:latin typeface="Helvetica"/>
                <a:ea typeface="Helvetica"/>
                <a:cs typeface="Helvetica"/>
              </a:rPr>
              <a:t>Testo da compilare a cura del formatore: aggiungere immagini e informazioni sul sistema di trasporto specifico per il proprio ambito lavorativo (se applicabile)</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80146" cy="850900"/>
          </a:xfrm>
        </p:spPr>
        <p:txBody>
          <a:bodyPr anchor="t"/>
          <a:lstStyle/>
          <a:p>
            <a:r>
              <a:rPr lang="it" sz="3000" b="1" i="0" strike="noStrike" cap="none" spc="0" baseline="0" dirty="0">
                <a:solidFill>
                  <a:srgbClr val="F6A317"/>
                </a:solidFill>
                <a:effectLst/>
                <a:latin typeface="Helvetica"/>
                <a:ea typeface="Helvetica"/>
                <a:cs typeface="Helvetica"/>
              </a:rPr>
              <a:t>SISTEMI DI MOVIMENTAZIONE PROTETTI: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2" y="2591234"/>
            <a:ext cx="10879401" cy="3230407"/>
          </a:xfrm>
        </p:spPr>
        <p:txBody>
          <a:bodyPr lIns="91440" tIns="45720" rIns="91440" bIns="45720" anchor="t"/>
          <a:lstStyle/>
          <a:p>
            <a:pPr>
              <a:spcBef>
                <a:spcPts val="800"/>
              </a:spcBef>
            </a:pPr>
            <a:r>
              <a:rPr lang="it" sz="1600" b="1" i="0" strike="noStrike" cap="none" spc="0" baseline="0" dirty="0">
                <a:solidFill>
                  <a:srgbClr val="000000"/>
                </a:solidFill>
                <a:effectLst/>
                <a:latin typeface="Helvetica"/>
                <a:ea typeface="Helvetica"/>
                <a:cs typeface="Helvetica"/>
              </a:rPr>
              <a:t>COSA FARE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Controllare che non vi siano segni visibili di danni, soprattutto nei punti di usura (ad esempio i gomiti)</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immediatamente le fuoriuscite utilizzando metodi di pulizia a umido o ad aspirazione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Ispezionare i dispositivi di pulizia del convogliatore a nastro e aggiustarli se necessario</a:t>
            </a:r>
          </a:p>
          <a:p>
            <a:pPr marL="285750" indent="-285750">
              <a:spcBef>
                <a:spcPts val="8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Informare il supervisore in loco di potenziali perdite/problemi</a:t>
            </a:r>
          </a:p>
          <a:p>
            <a:pPr marL="285750" indent="-285750">
              <a:spcBef>
                <a:spcPts val="8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Predisporre un piano di emergenza nei casi di guasto all’impianto: ad esempio individuare un modo sicuro per risolvere i blocchi</a:t>
            </a:r>
          </a:p>
          <a:p>
            <a:pPr>
              <a:spcBef>
                <a:spcPts val="800"/>
              </a:spcBef>
              <a:buSzPct val="85000"/>
            </a:pPr>
            <a:r>
              <a:rPr lang="it" sz="1600" b="1" i="0" strike="noStrike" cap="none" spc="0" baseline="0" dirty="0">
                <a:solidFill>
                  <a:srgbClr val="000000"/>
                </a:solidFill>
                <a:effectLst/>
                <a:latin typeface="Helvetica"/>
                <a:ea typeface="Helvetica"/>
                <a:cs typeface="Helvetica"/>
              </a:rPr>
              <a:t>COSA EVITARE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Sovraccaricare di materiali i sistemi di movimentazione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Trasportare oggetti non destinati al sistema protetto</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Apportare modifiche non autorizzate al sistema, invece di rivolgersi al tecnico competente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110254"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 sistemi di trasporto protetti sono il modo migliore per controllare le polveri durante la movimentazione dei materiali sfusi.</a:t>
            </a:r>
          </a:p>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sistemi protetti, se disponibili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Controllare che il sistema non presenti segni visibili di danneggiamento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Segnalare i guasti al proprio supervisore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Il formatore può aggiungere conclusioni inerenti al contesto specifico</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8720718" cy="2386305"/>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 sistemi di manipolazione e trasporto (Scheda generale 2.1.11)</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9087933"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r>
              <a:rPr lang="it"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C97C7BCB-3DC0-46C9-9D85-48A369A6FA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1055</Words>
  <Application>Microsoft Macintosh PowerPoint</Application>
  <PresentationFormat>Widescreen</PresentationFormat>
  <Paragraphs>85</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58</cp:revision>
  <dcterms:created xsi:type="dcterms:W3CDTF">2020-06-26T10:44:54Z</dcterms:created>
  <dcterms:modified xsi:type="dcterms:W3CDTF">2024-11-13T10:39:06Z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