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259"/>
  </p:normalViewPr>
  <p:slideViewPr>
    <p:cSldViewPr snapToGrid="0" snapToObjects="1">
      <p:cViewPr varScale="1">
        <p:scale>
          <a:sx n="91" d="100"/>
          <a:sy n="91" d="100"/>
        </p:scale>
        <p:origin x="1824" y="19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r>
              <a:rPr lang="cs" sz="1800" b="0" i="0" strike="noStrike" cap="none" spc="0" baseline="0">
                <a:solidFill>
                  <a:srgbClr val="000000"/>
                </a:solidFill>
                <a:effectLst/>
                <a:latin typeface="Calibri"/>
                <a:ea typeface="Calibri"/>
                <a:cs typeface="Calibri"/>
              </a:rPr>
              <a:t>Toto školení poskytuje informace a pokyny o větrání prostředí, kde se vyskytuje krystalický oxid křemičitý.</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Ventilace je důležitou součástí udržování kvality vzduchu v pracovním prostředí. Řádně navržená lokální odsávací ventilace patří k nejúčinnějším způsobům omezení expozice vůči prachu z oxidu křemičitého, pokud jeho vzniku nelze zabránit izolací či mokrými metodami.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dirty="0">
                <a:solidFill>
                  <a:srgbClr val="000000"/>
                </a:solidFill>
                <a:effectLst/>
                <a:latin typeface="Calibri"/>
                <a:ea typeface="Calibri"/>
                <a:cs typeface="Calibri"/>
              </a:rPr>
              <a:t>Existují tři typy větrání. </a:t>
            </a:r>
            <a:r>
              <a:rPr lang="cs" sz="1800" b="0" i="0" strike="noStrike" cap="none" spc="0" baseline="0">
                <a:solidFill>
                  <a:srgbClr val="000000"/>
                </a:solidFill>
                <a:effectLst/>
                <a:latin typeface="Calibri"/>
                <a:ea typeface="Calibri"/>
                <a:cs typeface="Calibri"/>
              </a:rPr>
              <a:t>Lokální odsávací ventilace se obvykle považuje za nejúčinnější a měla by být používána, pokud je k dispozici.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994469" y="429114"/>
            <a:ext cx="382288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VĚTRÁNÍ A VENTILAČNÍCH SYSTÉMŮ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U VĚTRÁNÍ A VENTILAČNÍCH SYSTÉMŮ</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46188"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Tři typy ventilačních systémů, které snižují expozici pracovníků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při ventilaci</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r>
              <a:rPr lang="cs" sz="1800" b="0" i="0" strike="noStrike" cap="none" spc="0" baseline="0" dirty="0">
                <a:solidFill>
                  <a:srgbClr val="000000"/>
                </a:solidFill>
                <a:effectLst/>
                <a:latin typeface="Helvetica"/>
                <a:ea typeface="Helvetica"/>
                <a:cs typeface="Helvetica"/>
              </a:rPr>
              <a:t>Větrání (a extrakce) jsou jedním z pěti hlavních nástrojů k omezování prašnosti.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6028002"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453623" cy="850900"/>
          </a:xfrm>
        </p:spPr>
        <p:txBody>
          <a:bodyPr/>
          <a:lstStyle/>
          <a:p>
            <a:r>
              <a:rPr lang="cs" sz="3000" b="1" i="0" strike="noStrike" cap="none" spc="0" baseline="0" dirty="0">
                <a:solidFill>
                  <a:srgbClr val="F6A317"/>
                </a:solidFill>
                <a:effectLst/>
                <a:latin typeface="Helvetica"/>
                <a:ea typeface="Helvetica"/>
                <a:cs typeface="Helvetica"/>
              </a:rPr>
              <a:t>JAK VĚTRÁNÍ OMEZUJE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Větrání se používá k omezení expozice pracovníků vůči prachu včetně dýchatelného krystalického oxidu křemičitého.</a:t>
            </a:r>
          </a:p>
          <a:p>
            <a:pPr>
              <a:spcAft>
                <a:spcPts val="1000"/>
              </a:spcAft>
            </a:pPr>
            <a:r>
              <a:rPr lang="cs" sz="1800" b="0" i="0" strike="noStrike" cap="none" spc="0" baseline="0" dirty="0">
                <a:solidFill>
                  <a:srgbClr val="000000"/>
                </a:solidFill>
                <a:effectLst/>
                <a:latin typeface="Helvetica"/>
                <a:ea typeface="Helvetica"/>
                <a:cs typeface="Helvetica"/>
              </a:rPr>
              <a:t>Smyslem ventilačních systémů je chránit pracovníky těmito způsoby: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Zachycení prachu, který se do vzduchu dostává při práci, ještě než dojde k expozici</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Zajištění bezpečné kvality vzduchu nahrazením kontaminovaného vzduchu čistým</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230867" y="5641534"/>
            <a:ext cx="5536591" cy="261610"/>
          </a:xfrm>
          <a:prstGeom prst="rect">
            <a:avLst/>
          </a:prstGeom>
          <a:noFill/>
        </p:spPr>
        <p:txBody>
          <a:bodyPr wrap="square" rtlCol="0">
            <a:spAutoFit/>
          </a:bodyPr>
          <a:lstStyle/>
          <a:p>
            <a:pPr algn="ctr"/>
            <a:r>
              <a:rPr lang="cs" sz="1100" b="0" i="0" strike="noStrike" cap="none" spc="0" baseline="0" dirty="0">
                <a:solidFill>
                  <a:srgbClr val="000000"/>
                </a:solidFill>
                <a:effectLst/>
                <a:latin typeface="Helvetica"/>
                <a:ea typeface="Helvetica"/>
                <a:cs typeface="Helvetica"/>
              </a:rPr>
              <a:t>Odsávací ventilační systém zabudovaný přímo na přístroji zachycuje prach u zdroje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VENTILACE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092006" cy="3682369"/>
          </a:xfrm>
        </p:spPr>
        <p:txBody>
          <a:bodyPr anchor="t"/>
          <a:lstStyle/>
          <a:p>
            <a:pPr>
              <a:spcAft>
                <a:spcPts val="1000"/>
              </a:spcAft>
            </a:pPr>
            <a:r>
              <a:rPr lang="cs" sz="1800" b="0" i="0" strike="noStrike" cap="none" spc="0" baseline="0" dirty="0">
                <a:solidFill>
                  <a:srgbClr val="000000"/>
                </a:solidFill>
                <a:effectLst/>
                <a:latin typeface="Helvetica"/>
                <a:ea typeface="Helvetica"/>
                <a:cs typeface="Helvetica"/>
              </a:rPr>
              <a:t>Existují tři typy ventilačních systémů, které mají různé funkce:</a:t>
            </a:r>
          </a:p>
          <a:p>
            <a:pPr marL="285750" indent="-285750">
              <a:buFont typeface="Arial" panose="020B0604020202020204" pitchFamily="34" charset="0"/>
              <a:buChar char="•"/>
            </a:pPr>
            <a:r>
              <a:rPr lang="cs" sz="1800" b="1" i="0" strike="noStrike" cap="none" spc="0" baseline="0" dirty="0">
                <a:solidFill>
                  <a:srgbClr val="000000"/>
                </a:solidFill>
                <a:effectLst/>
                <a:latin typeface="Helvetica"/>
                <a:ea typeface="Helvetica"/>
                <a:cs typeface="Helvetica"/>
              </a:rPr>
              <a:t>Přirozená ventilace</a:t>
            </a:r>
            <a:r>
              <a:rPr lang="cs" sz="1800" b="0" i="0" strike="noStrike" cap="none" spc="0" baseline="0" dirty="0">
                <a:solidFill>
                  <a:srgbClr val="000000"/>
                </a:solidFill>
                <a:effectLst/>
                <a:latin typeface="Helvetica"/>
                <a:ea typeface="Helvetica"/>
                <a:cs typeface="Helvetica"/>
              </a:rPr>
              <a:t> (tj. čerstvý vzduch z oken, dveří apod.) umožňuje proud vzduchu a přirozeně omezuje koncentraci znečišťujících látek ve vzduchu</a:t>
            </a:r>
          </a:p>
          <a:p>
            <a:pPr marL="285750" indent="-285750">
              <a:buFont typeface="Arial" panose="020B0604020202020204" pitchFamily="34" charset="0"/>
              <a:buChar char="•"/>
            </a:pPr>
            <a:r>
              <a:rPr lang="cs" sz="1800" b="1" i="0" strike="noStrike" cap="none" spc="0" baseline="0" dirty="0">
                <a:solidFill>
                  <a:srgbClr val="000000"/>
                </a:solidFill>
                <a:effectLst/>
                <a:latin typeface="Helvetica"/>
                <a:ea typeface="Helvetica"/>
                <a:cs typeface="Helvetica"/>
              </a:rPr>
              <a:t>Fény namontované na zdi </a:t>
            </a:r>
            <a:r>
              <a:rPr lang="cs" sz="1800" b="0" i="0" strike="noStrike" cap="none" spc="0" baseline="0" dirty="0">
                <a:solidFill>
                  <a:srgbClr val="000000"/>
                </a:solidFill>
                <a:effectLst/>
                <a:latin typeface="Helvetica"/>
                <a:ea typeface="Helvetica"/>
                <a:cs typeface="Helvetica"/>
              </a:rPr>
              <a:t>se používají k vytváření vzdušných proudů, takže kontaminovaný vzduch je nahrazován čistým</a:t>
            </a:r>
          </a:p>
          <a:p>
            <a:pPr marL="285750" indent="-285750">
              <a:buFont typeface="Arial" panose="020B0604020202020204" pitchFamily="34" charset="0"/>
              <a:buChar char="•"/>
            </a:pPr>
            <a:r>
              <a:rPr lang="cs" sz="1800" b="1" i="0" strike="noStrike" cap="none" spc="0" baseline="0" dirty="0">
                <a:solidFill>
                  <a:srgbClr val="000000"/>
                </a:solidFill>
                <a:effectLst/>
                <a:latin typeface="Helvetica"/>
                <a:ea typeface="Helvetica"/>
                <a:cs typeface="Helvetica"/>
              </a:rPr>
              <a:t>Odsávací ventilace</a:t>
            </a:r>
            <a:r>
              <a:rPr lang="cs" sz="1800" b="0" i="0" strike="noStrike" cap="none" spc="0" baseline="0" dirty="0">
                <a:solidFill>
                  <a:srgbClr val="000000"/>
                </a:solidFill>
                <a:effectLst/>
                <a:latin typeface="Helvetica"/>
                <a:ea typeface="Helvetica"/>
                <a:cs typeface="Helvetica"/>
              </a:rPr>
              <a:t> se používá k zachycení prachu ve vzduchu, než se dostane do dýchacích cest pracovníků, načež je bezpečně odveden</a:t>
            </a:r>
          </a:p>
          <a:p>
            <a:pPr marL="285750" indent="-285750">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764223" y="2074985"/>
            <a:ext cx="5253405" cy="397005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203848" cy="850900"/>
          </a:xfrm>
        </p:spPr>
        <p:txBody>
          <a:bodyPr/>
          <a:lstStyle/>
          <a:p>
            <a:r>
              <a:rPr lang="cs" sz="3000" b="1" i="0" strike="noStrike" cap="none" spc="0" baseline="0" dirty="0">
                <a:solidFill>
                  <a:srgbClr val="F6A317"/>
                </a:solidFill>
                <a:effectLst/>
                <a:latin typeface="Helvetica"/>
                <a:ea typeface="Helvetica"/>
                <a:cs typeface="Helvetica"/>
              </a:rPr>
              <a:t>VĚTRÁNÍ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a:lstStyle/>
          <a:p>
            <a:r>
              <a:rPr lang="cs" sz="1600" b="1" i="0" strike="noStrike" cap="none" spc="0" baseline="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Používejte ventilační systémy, pokud jsou k dispozici</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Oznamujte problémy a závady ventilačních systémů</a:t>
            </a:r>
          </a:p>
          <a:p>
            <a:pPr marL="285750" indent="-285750">
              <a:spcAft>
                <a:spcPts val="1000"/>
              </a:spcAft>
              <a:buSzPct val="85000"/>
              <a:buFont typeface=".Apple Color Emoji UI"/>
              <a:buChar char="✅"/>
            </a:pPr>
            <a:r>
              <a:rPr lang="cs" sz="1600" b="0" i="0" strike="noStrike" cap="none" spc="0" baseline="0">
                <a:solidFill>
                  <a:srgbClr val="FF0000"/>
                </a:solidFill>
                <a:effectLst/>
                <a:latin typeface="Helvetica"/>
                <a:ea typeface="Helvetica"/>
                <a:cs typeface="Helvetica"/>
              </a:rPr>
              <a:t>Text pro školitele – přidejte dodatečný text o ventilaci, který je relevantní pro váš kontext</a:t>
            </a:r>
          </a:p>
          <a:p>
            <a:r>
              <a:rPr lang="cs" sz="1600" b="1" i="0" strike="noStrike" cap="none" spc="0" baseline="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Nezasahujte do ventilačních systémů</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Nepoužívejte přenosné ventilátory, které mohou narušit proudění vzduchu kolem odsávacích ventilátorů nebo mohou narušit usazený prach a rozvířit jej do vzduchu</a:t>
            </a:r>
          </a:p>
          <a:p>
            <a:pPr marL="285750" indent="-285750">
              <a:buSzPct val="85000"/>
              <a:buFont typeface=".Apple Color Emoji UI"/>
              <a:buChar char="❌"/>
            </a:pPr>
            <a:r>
              <a:rPr lang="cs" sz="1600" b="0" i="0" strike="noStrike" cap="none" spc="0" baseline="0">
                <a:solidFill>
                  <a:srgbClr val="FF0000"/>
                </a:solidFill>
                <a:effectLst/>
                <a:latin typeface="Helvetica"/>
                <a:ea typeface="Helvetica"/>
                <a:cs typeface="Helvetica"/>
              </a:rPr>
              <a:t>Text pro školitele – přidejte dodatečný text o ventilaci, který je relevantní pro váš kontext</a:t>
            </a:r>
          </a:p>
          <a:p>
            <a:pPr marL="285750" indent="-285750">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080757" cy="3682369"/>
          </a:xfrm>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Větrání je klíčovou součástí řízení prašnosti a pomáhá udržovat bezpečné úrovně kvality vzduchu.</a:t>
            </a:r>
          </a:p>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Je-li to možné, vždy používejte ventilační systémy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Nezasahujte do ventilačních systémů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Pokud se domníváte, že ventilační systém nefunguje správně, kontaktujte vedoucího pracoviště</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3" history="0"/>
              </a:rPr>
              <a:t>Osvědčené postupy při obecném větrání (list 2.1.9)</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13B82F48-7469-41A5-AC7F-C93D2139D0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45</TotalTime>
  <Words>874</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2020-06-24T14:34:32Z</dcterms:created>
  <dcterms:modified xsi:type="dcterms:W3CDTF">2024-11-13T11:44:17Z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