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client id="{EEA8A4A1-836B-46EE-89B4-AAB811C367E9}" v="41" dt="2022-10-03T07:30:21.3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3810" autoAdjust="0"/>
  </p:normalViewPr>
  <p:slideViewPr>
    <p:cSldViewPr snapToGrid="0" snapToObjects="1">
      <p:cViewPr varScale="1">
        <p:scale>
          <a:sx n="102" d="100"/>
          <a:sy n="102" d="100"/>
        </p:scale>
        <p:origin x="1400"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To usposabljanje zagotavlja smernice za vzdrževanje, servisiranje in popravila v okoljih, kjer se uporabljajo materiali, ki vsebujejo kristalni kremen.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Za vzdrževanje, servisiranje in popravila bodo potrebni nekateri zaposleni ter izvajalci — npr. inštalaterji, električarji, pregledovalci in delavci. Zaposleni lahko izvedejo več ukrepov, s katerimi zagotovijo nemoteno izvajanje teh dejavnosti.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Na delovnih mestih se vedno kaj dogaja. Za pomoč pri vzdrževanju, servisiranju in popravilih upoštevajte prikazane okoljske dejavnike. </a:t>
            </a:r>
          </a:p>
          <a:p>
            <a:endParaRPr lang="en-US" sz="1200" dirty="0">
              <a:latin typeface="+mn-lt"/>
            </a:endParaRPr>
          </a:p>
          <a:p>
            <a:r>
              <a:rPr lang="sl" sz="1200" b="0" i="0" strike="noStrike" cap="none" spc="0" baseline="0" dirty="0">
                <a:solidFill>
                  <a:srgbClr val="000000"/>
                </a:solidFill>
                <a:effectLst/>
                <a:latin typeface="+mn-lt"/>
                <a:ea typeface="Calibri"/>
                <a:cs typeface="Calibri"/>
              </a:rPr>
              <a:t>Prepričajte se, da na delovnem mestu ni razsutega materiala in da so sistemi za odsesavanje vklopljeni ter delujejo. To zmanjša tveganje telesnih poškodb – čisto okolje je varno okolje.</a:t>
            </a:r>
          </a:p>
          <a:p>
            <a:endParaRPr lang="en-US" sz="1200" dirty="0">
              <a:latin typeface="+mn-lt"/>
            </a:endParaRPr>
          </a:p>
          <a:p>
            <a:r>
              <a:rPr lang="sl" sz="1200" b="0" i="0" strike="noStrike" cap="none" spc="0" baseline="0" dirty="0">
                <a:solidFill>
                  <a:srgbClr val="000000"/>
                </a:solidFill>
                <a:effectLst/>
                <a:latin typeface="+mn-lt"/>
                <a:ea typeface="Calibri"/>
                <a:cs typeface="Calibri"/>
              </a:rPr>
              <a:t>Strgala za trakove na transporterjih zmanjšajo razsutja materiala.</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Čeprav je izpostavljenost prahu pomemben dejavnik za vse delavce na objektu, so lahko prisotne tudi druge nevarnosti za posameznike, ki izvajajo vzdrževanje, servisiranje in popravila. Pred začetkom takšnih dejavnosti razmislite poleg izpostavljenosti prostemu kristalnemu kremenu, tudi o prikazanih nevarnostih.</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Ta videoposnetek pokriva dobre prakse za vzdrževanje, servisiranje in popravila.</a:t>
            </a:r>
          </a:p>
          <a:p>
            <a:endParaRPr lang="en-US" sz="1200" dirty="0">
              <a:latin typeface="+mn-lt"/>
            </a:endParaRPr>
          </a:p>
          <a:p>
            <a:r>
              <a:rPr lang="sl" sz="1200" b="0" i="0" strike="noStrike" cap="none" spc="0" baseline="0" dirty="0">
                <a:solidFill>
                  <a:srgbClr val="000000"/>
                </a:solidFill>
                <a:effectLst/>
                <a:latin typeface="+mn-lt"/>
                <a:ea typeface="Calibri"/>
                <a:cs typeface="Calibri"/>
              </a:rPr>
              <a:t>Poleg video slike vidite graf in rdečo črto, ki kaže koncentracijo prahu v mg/m3.</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Pri merjenju koncentracije prahu ne gre za prosti kristalni kremen, ampak za polkvantitativno meritev. Bistvena ni vrednost koncentracije prahu, ampak relativna razlika med stopnjami izpostavljenosti za priporočeno prakso in drugo prakso.</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l" sz="1200" b="0" i="0" strike="noStrike" cap="none" spc="0" baseline="0" dirty="0">
                <a:solidFill>
                  <a:srgbClr val="000000"/>
                </a:solidFill>
                <a:effectLst/>
                <a:latin typeface="+mn-lt"/>
                <a:ea typeface="Calibri"/>
                <a:cs typeface="Calibri"/>
              </a:rPr>
              <a:t>Vzdrževanje, servisiranje in popravila so nujni ter redni postopki v vseh panogah. Preverite in izvajajte ukrepe za podporo delavcu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a:solidFill>
                  <a:srgbClr val="F6A317"/>
                </a:solidFill>
                <a:effectLst/>
                <a:latin typeface="Helvetica"/>
                <a:ea typeface="Helvetica"/>
                <a:cs typeface="Helvetica"/>
              </a:rPr>
              <a:t>USPOSABLJANJE GLEDE DOBRIH PRAKS ZA VZDRŽEVANJE, SERVISIRANJE IN POPRAVILA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8208388" cy="1691348"/>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VZDRŽEVANJE, SERVISIRANJE IN POPRAVILA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dirty="0"/>
          </a:p>
        </p:txBody>
      </p:sp>
      <p:sp>
        <p:nvSpPr>
          <p:cNvPr id="2" name="Rectangle 1">
            <a:extLst>
              <a:ext uri="{FF2B5EF4-FFF2-40B4-BE49-F238E27FC236}">
                <a16:creationId xmlns:a16="http://schemas.microsoft.com/office/drawing/2014/main" id="{38DA2A35-C7D5-2D42-BBF6-9ECD4BF6FA32}"/>
              </a:ext>
            </a:extLst>
          </p:cNvPr>
          <p:cNvSpPr/>
          <p:nvPr/>
        </p:nvSpPr>
        <p:spPr>
          <a:xfrm>
            <a:off x="7772399" y="405863"/>
            <a:ext cx="4029075"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sl" sz="1800" b="1" i="0" strike="noStrike" cap="none" spc="0" baseline="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Kako zmanjšati izpostavljenost škodljivemu prahu s prostim kristalnim kremenom med vzdrževanjem, servisiranjem in popravili</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O dodatnih nevarnostih na delovnem mestu</a:t>
            </a:r>
          </a:p>
          <a:p>
            <a:pPr marL="285750" indent="-285750">
              <a:lnSpc>
                <a:spcPts val="2400"/>
              </a:lnSpc>
              <a:buFont typeface="Arial" panose="020B0604020202020204" pitchFamily="34" charset="0"/>
              <a:buChar char="•"/>
            </a:pPr>
            <a:r>
              <a:rPr lang="sl" sz="1800" b="0" i="0" strike="noStrike" cap="none" spc="0" baseline="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18344" cy="104387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Vzdrževanje, servisiranje in popravila podpirata dobra higiena ter pospravljanje, kar je ena od petih glavnih tehnik za obvladovanje prahu.</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31928"/>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131928"/>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131928"/>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Ta dejavnost je lahko zelo prašna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a:t>
            </a:r>
            <a:r>
              <a:rPr lang="sl" sz="1800" dirty="0">
                <a:solidFill>
                  <a:srgbClr val="000000"/>
                </a:solidFill>
                <a:latin typeface="Helvetica"/>
                <a:ea typeface="Helvetica"/>
                <a:cs typeface="Helvetica"/>
              </a:rPr>
              <a:t> </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VRSTE VZDRŽEVANJA, SERVISOV IN POPRAVIL</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Vsakodnevno načrtovano preventivno vzdrževanje/servisiranje/popravilo</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Redno načrtovano preventivno vzdrževanje/servisiranje/popravilo</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Okvare in izredne situacije</a:t>
            </a:r>
          </a:p>
          <a:p>
            <a:pPr>
              <a:lnSpc>
                <a:spcPts val="2400"/>
              </a:lnSpc>
            </a:pPr>
            <a:endParaRPr lang="en-US" sz="1800">
              <a:solidFill>
                <a:schemeClr val="bg1">
                  <a:lumMod val="65000"/>
                </a:schemeClr>
              </a:solidFill>
            </a:endParaRPr>
          </a:p>
          <a:p>
            <a:pPr>
              <a:lnSpc>
                <a:spcPts val="2400"/>
              </a:lnSpc>
            </a:pPr>
            <a:r>
              <a:rPr lang="sl" sz="1800" b="0" i="0" strike="noStrike" cap="none" spc="0" baseline="0">
                <a:solidFill>
                  <a:srgbClr val="A6A6A6"/>
                </a:solidFill>
                <a:effectLst/>
                <a:latin typeface="Helvetica"/>
                <a:ea typeface="Helvetica"/>
                <a:cs typeface="Helvetica"/>
              </a:rPr>
              <a:t>    (nepopoln seznam)</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OKOLJSKI DEJAVNIKI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95032"/>
            <a:ext cx="5605627" cy="3301845"/>
          </a:xfrm>
        </p:spPr>
        <p:txBody>
          <a:bodyPr lIns="91440" tIns="45720" rIns="91440" bIns="45720" anchor="t"/>
          <a:lstStyle/>
          <a:p>
            <a:pPr>
              <a:lnSpc>
                <a:spcPct val="100000"/>
              </a:lnSpc>
              <a:spcBef>
                <a:spcPts val="600"/>
              </a:spcBef>
              <a:spcAft>
                <a:spcPts val="1000"/>
              </a:spcAft>
            </a:pPr>
            <a:r>
              <a:rPr lang="sl" sz="1600" b="0" i="0" strike="noStrike" cap="none" spc="0" baseline="0" dirty="0">
                <a:solidFill>
                  <a:srgbClr val="000000"/>
                </a:solidFill>
                <a:effectLst/>
                <a:latin typeface="Helvetica"/>
                <a:ea typeface="Helvetica"/>
                <a:cs typeface="Helvetica"/>
              </a:rPr>
              <a:t>Kako lahko pomagate:</a:t>
            </a:r>
          </a:p>
          <a:p>
            <a:pPr marL="285750" indent="-285750">
              <a:lnSpc>
                <a:spcPct val="100000"/>
              </a:lnSpc>
              <a:spcBef>
                <a:spcPts val="600"/>
              </a:spcBef>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Vnaprejšnje načrtovanje in priprava postopkov ter opreme (vključno z osebno zaščitno opremo) za varno obravnavo napak, okvar in razsutij</a:t>
            </a:r>
          </a:p>
          <a:p>
            <a:pPr marL="285750" indent="-285750">
              <a:lnSpc>
                <a:spcPct val="100000"/>
              </a:lnSpc>
              <a:spcBef>
                <a:spcPts val="600"/>
              </a:spcBef>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Zagotavljanje čistoče delovnega mesta z ustreznim čiščenjem</a:t>
            </a:r>
          </a:p>
          <a:p>
            <a:pPr marL="285750" indent="-285750">
              <a:lnSpc>
                <a:spcPct val="100000"/>
              </a:lnSpc>
              <a:spcBef>
                <a:spcPts val="600"/>
              </a:spcBef>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Tla in opremo očistite z vodo iz cevi pod nizkim tlakom ali mokrim pometanjem – prahu nikoli ne pometajte </a:t>
            </a:r>
            <a:br>
              <a:rPr lang="en-IN" sz="1600" b="0" i="0" strike="noStrike" cap="none" spc="0" baseline="0" dirty="0">
                <a:solidFill>
                  <a:srgbClr val="000000"/>
                </a:solidFill>
                <a:effectLst/>
                <a:latin typeface="Helvetica"/>
                <a:ea typeface="Helvetica"/>
                <a:cs typeface="Helvetica"/>
              </a:rPr>
            </a:br>
            <a:r>
              <a:rPr lang="sl" sz="1600" b="0" i="0" strike="noStrike" cap="none" spc="0" baseline="0" dirty="0">
                <a:solidFill>
                  <a:srgbClr val="000000"/>
                </a:solidFill>
                <a:effectLst/>
                <a:latin typeface="Helvetica"/>
                <a:ea typeface="Helvetica"/>
                <a:cs typeface="Helvetica"/>
              </a:rPr>
              <a:t>s suho metlo </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Suho razsutje očistite z vakuumskimi čistilnimi sistemi </a:t>
            </a:r>
            <a:br>
              <a:rPr lang="en-IN" sz="1600" b="0" i="0" strike="noStrike" cap="none" spc="0" baseline="0" dirty="0">
                <a:solidFill>
                  <a:srgbClr val="000000"/>
                </a:solidFill>
                <a:effectLst/>
                <a:latin typeface="Helvetica"/>
                <a:ea typeface="Helvetica"/>
                <a:cs typeface="Helvetica"/>
              </a:rPr>
            </a:br>
            <a:r>
              <a:rPr lang="sl" sz="1600" b="0" i="0" strike="noStrike" cap="none" spc="0" baseline="0" dirty="0">
                <a:solidFill>
                  <a:srgbClr val="000000"/>
                </a:solidFill>
                <a:effectLst/>
                <a:latin typeface="Helvetica"/>
                <a:ea typeface="Helvetica"/>
                <a:cs typeface="Helvetica"/>
              </a:rPr>
              <a:t>s filtrom HEPA – nikoli ne čistite s stisnjenim zrakom</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Preverite, ali so sistemi za odsesavanje prahu vklopljeni</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Na transporterjih zagotovite strgala za trakove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DRUGE NEVARNOSTI</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sl" sz="1800" b="0" i="0" strike="noStrike" cap="none" spc="0" baseline="0" dirty="0">
                <a:solidFill>
                  <a:srgbClr val="000000"/>
                </a:solidFill>
                <a:effectLst/>
                <a:latin typeface="Helvetica"/>
                <a:ea typeface="Helvetica"/>
                <a:cs typeface="Helvetica"/>
              </a:rPr>
              <a:t>Pred začetkom vzdrževanja, servisiranja in popravil upoštevajte naslednje nevarnosti:</a:t>
            </a:r>
          </a:p>
          <a:p>
            <a:pPr>
              <a:lnSpc>
                <a:spcPts val="2400"/>
              </a:lnSpc>
            </a:pPr>
            <a:r>
              <a:rPr lang="sl" sz="1800" b="0" i="0" strike="noStrike" cap="none" spc="0" baseline="0" dirty="0">
                <a:solidFill>
                  <a:srgbClr val="000000"/>
                </a:solidFill>
                <a:effectLst/>
                <a:latin typeface="Helvetica"/>
                <a:ea typeface="Helvetica"/>
                <a:cs typeface="Helvetica"/>
              </a:rPr>
              <a:t>Čezmeren hrup</a:t>
            </a:r>
          </a:p>
          <a:p>
            <a:pPr>
              <a:lnSpc>
                <a:spcPts val="2400"/>
              </a:lnSpc>
            </a:pPr>
            <a:r>
              <a:rPr lang="sl" sz="1800" b="0" i="0" strike="noStrike" cap="none" spc="0" baseline="0" dirty="0">
                <a:solidFill>
                  <a:srgbClr val="000000"/>
                </a:solidFill>
                <a:effectLst/>
                <a:latin typeface="Helvetica"/>
                <a:ea typeface="Helvetica"/>
                <a:cs typeface="Helvetica"/>
              </a:rPr>
              <a:t>Delo na višini</a:t>
            </a:r>
          </a:p>
          <a:p>
            <a:pPr>
              <a:lnSpc>
                <a:spcPts val="2400"/>
              </a:lnSpc>
            </a:pPr>
            <a:r>
              <a:rPr lang="sl" sz="1800" b="0" i="0" strike="noStrike" cap="none" spc="0" baseline="0" dirty="0">
                <a:solidFill>
                  <a:srgbClr val="000000"/>
                </a:solidFill>
                <a:effectLst/>
                <a:latin typeface="Helvetica"/>
                <a:ea typeface="Helvetica"/>
                <a:cs typeface="Helvetica"/>
              </a:rPr>
              <a:t>Premikajoči se stroji</a:t>
            </a:r>
          </a:p>
          <a:p>
            <a:pPr>
              <a:lnSpc>
                <a:spcPts val="2400"/>
              </a:lnSpc>
            </a:pPr>
            <a:r>
              <a:rPr lang="sl" sz="1800" b="0" i="0" strike="noStrike" cap="none" spc="0" baseline="0" dirty="0">
                <a:solidFill>
                  <a:srgbClr val="000000"/>
                </a:solidFill>
                <a:effectLst/>
                <a:latin typeface="Helvetica"/>
                <a:ea typeface="Helvetica"/>
                <a:cs typeface="Helvetica"/>
              </a:rPr>
              <a:t>Tesni prostori</a:t>
            </a:r>
          </a:p>
          <a:p>
            <a:pPr>
              <a:lnSpc>
                <a:spcPts val="2400"/>
              </a:lnSpc>
            </a:pPr>
            <a:r>
              <a:rPr lang="sl" sz="1800" b="0" i="0" strike="noStrike" cap="none" spc="0" baseline="0" dirty="0">
                <a:solidFill>
                  <a:srgbClr val="000000"/>
                </a:solidFill>
                <a:effectLst/>
                <a:latin typeface="Helvetica"/>
                <a:ea typeface="Helvetica"/>
                <a:cs typeface="Helvetica"/>
              </a:rPr>
              <a:t>Procesi varjenja, žganja, rezanja in brušenja</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sl" sz="1800" b="0" i="0" strike="noStrike" cap="none" spc="0" baseline="0">
                <a:solidFill>
                  <a:srgbClr val="000000"/>
                </a:solidFill>
                <a:effectLst/>
                <a:latin typeface="Helvetica"/>
                <a:ea typeface="Helvetica"/>
                <a:cs typeface="Helvetica"/>
              </a:rPr>
              <a:t>Dostop omejite samo za pooblaščeno osebje</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40901"/>
            <a:ext cx="5453622"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DOBRE PRAKSE ZA HIGIENO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5453624" cy="3301845"/>
          </a:xfrm>
        </p:spPr>
        <p:txBody>
          <a:bodyPr lIns="91440" tIns="45720" rIns="91440" bIns="45720" anchor="t"/>
          <a:lstStyle/>
          <a:p>
            <a:pPr marL="285750" indent="-285750">
              <a:lnSpc>
                <a:spcPts val="2400"/>
              </a:lnSpc>
              <a:spcAft>
                <a:spcPts val="10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Jejte stran od delovnih procesov, ki vključujejo možno izpostavljenost prostemu kristalnemu kremenu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Aft>
                <a:spcPts val="10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Pred uživanjem hrane ali pijače ali kajenjem si morajo delavci umiti roke in obraz ter se preobleči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Aft>
                <a:spcPts val="1000"/>
              </a:spcAft>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Kajenje škoduje vašemu zdravju in lahko poveča škodo za zdravje, povezano s prahom kristalnega kremena.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9819038"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V ZVEZI </a:t>
            </a:r>
            <a:br>
              <a:rPr lang="en-IN" sz="2800" b="1" i="0" strike="noStrike" cap="none" spc="0" baseline="0" dirty="0">
                <a:solidFill>
                  <a:srgbClr val="F6A317"/>
                </a:solidFill>
                <a:effectLst/>
                <a:latin typeface="Helvetica"/>
                <a:ea typeface="Helvetica"/>
                <a:cs typeface="Helvetica"/>
              </a:rPr>
            </a:br>
            <a:r>
              <a:rPr lang="sl" sz="2800" b="1" i="0" strike="noStrike" cap="none" spc="0" baseline="0" dirty="0">
                <a:solidFill>
                  <a:srgbClr val="F6A317"/>
                </a:solidFill>
                <a:effectLst/>
                <a:latin typeface="Helvetica"/>
                <a:ea typeface="Helvetica"/>
                <a:cs typeface="Helvetica"/>
              </a:rPr>
              <a:t>Z VZDRŽEVANJEM, SERVISIRANJEM IN POPRAVILI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lIns="91440" tIns="45720" rIns="91440" bIns="45720" anchor="t"/>
          <a:lstStyle/>
          <a:p>
            <a:pPr>
              <a:lnSpc>
                <a:spcPct val="100000"/>
              </a:lnSpc>
              <a:spcBef>
                <a:spcPts val="600"/>
              </a:spcBef>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Vnaprej načrtujte postopke pri napakah, okvarah in razsutjih</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Poskrbite, da je delovno mesto čisto</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Takoj počistite razlite tekočine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spcAft>
                <a:spcPts val="10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Prijavite poškodovano opremo in pripomočke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lnSpc>
                <a:spcPct val="100000"/>
              </a:lnSpc>
              <a:spcBef>
                <a:spcPts val="600"/>
              </a:spcBef>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Uporaba poškodovane ali čez mero obrabljene opreme</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Čiščenje s suho metlo ali stisnjenim zrakom</a:t>
            </a:r>
          </a:p>
          <a:p>
            <a:pPr marL="285750" indent="-285750">
              <a:lnSpc>
                <a:spcPct val="100000"/>
              </a:lnSpc>
              <a:spcBef>
                <a:spcPts val="600"/>
              </a:spcBef>
              <a:buSzPct val="85000"/>
              <a:buFont typeface=".Apple Color Emoji UI"/>
              <a:buChar char="❌"/>
            </a:pPr>
            <a:r>
              <a:rPr lang="sl" sz="1600" b="0" i="0" strike="noStrike" cap="none" spc="0" baseline="0" dirty="0">
                <a:solidFill>
                  <a:srgbClr val="FF0000"/>
                </a:solidFill>
                <a:effectLst/>
                <a:latin typeface="Helvetica"/>
                <a:ea typeface="Helvetica"/>
                <a:cs typeface="Helvetica"/>
              </a:rPr>
              <a:t>Predavateljevo besedilo – potrebne so dodatne informacije</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659416" cy="3682369"/>
          </a:xfrm>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Vzdrževanje, servisiranje in popravila so nujni ter redni postopki v vseh panogah. 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Vnaprej načrtujte postopke pri napakah, okvarah in razsutjih</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Delovno mesto vzdržujte čisto in dobro prezračevano</a:t>
            </a:r>
            <a:r>
              <a:rPr lang="sl" sz="1800" dirty="0">
                <a:solidFill>
                  <a:srgbClr val="000000"/>
                </a:solidFill>
                <a:latin typeface="Helvetica"/>
                <a:ea typeface="Helvetica"/>
                <a:cs typeface="Helvetica"/>
              </a:rPr>
              <a:t> .</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Pazite na dodatne nevarnosti na delovnem mestu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FF0000"/>
                </a:solidFill>
                <a:effectLst/>
                <a:latin typeface="Helvetica"/>
                <a:ea typeface="Helvetica"/>
                <a:cs typeface="Helvetica"/>
              </a:rPr>
              <a:t>Predavatelj doda zaključke za svoj kontekst</a:t>
            </a:r>
            <a:r>
              <a:rPr lang="sl" sz="1800" dirty="0">
                <a:solidFill>
                  <a:srgbClr val="FF0000"/>
                </a:solidFill>
                <a:latin typeface="Helvetica"/>
                <a:ea typeface="Helvetica"/>
                <a:cs typeface="Helvetica"/>
              </a:rPr>
              <a:t>.</a:t>
            </a:r>
            <a:endParaRPr lang="sl" sz="1800" b="0" i="0" strike="noStrike" cap="none" spc="0" baseline="0" dirty="0">
              <a:solidFill>
                <a:srgbClr val="FF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NADALJNJE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7" history="0"/>
              </a:rPr>
              <a:t>Dobre prakse za vzdrževanje, servisiranje in popravila (Opravilni list 2.1.14)</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8"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9" history="0"/>
              </a:rPr>
              <a:t>Vodnik NEPSI za MSP</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10"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7468A27B-C4E4-489C-9075-D20C8F9E45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46</TotalTime>
  <Words>1166</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35</cp:revision>
  <dcterms:created xsi:type="dcterms:W3CDTF">2020-06-26T08:41:49Z</dcterms:created>
  <dcterms:modified xsi:type="dcterms:W3CDTF">2024-11-13T11:01:09Z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