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7D03D4-284E-474B-B045-61C57D57E3AA}" v="6" dt="2022-09-23T08:43:12.507"/>
    <p1510:client id="{686FE329-4336-4A09-9199-5A6D9D4AC1F1}" v="13" dt="2022-09-23T00:06:05.113"/>
    <p1510:client id="{ECEBE225-6004-48EE-BB06-CACEE113DDA2}" v="9" dt="2022-09-23T16:56:26.0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54"/>
    <p:restoredTop sz="75510"/>
  </p:normalViewPr>
  <p:slideViewPr>
    <p:cSldViewPr snapToGrid="0" snapToObjects="1">
      <p:cViewPr varScale="1">
        <p:scale>
          <a:sx n="90" d="100"/>
          <a:sy n="90" d="100"/>
        </p:scale>
        <p:origin x="1648"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spcAft>
                <a:spcPct val="0"/>
              </a:spcAft>
              <a:defRPr/>
            </a:pPr>
            <a:r>
              <a:rPr lang="it" sz="1800" b="0" i="0" strike="noStrike" cap="none" spc="0" baseline="0" dirty="0">
                <a:solidFill>
                  <a:srgbClr val="000000"/>
                </a:solidFill>
                <a:effectLst/>
                <a:latin typeface="Calibri"/>
                <a:ea typeface="Calibri"/>
                <a:cs typeface="Calibri"/>
              </a:rPr>
              <a:t>L'esposizione eccessiva alla silice cristallina respirabile (SCR) p</a:t>
            </a:r>
            <a:r>
              <a:rPr lang="it" sz="1800" dirty="0">
                <a:solidFill>
                  <a:srgbClr val="000000"/>
                </a:solidFill>
                <a:latin typeface="Calibri"/>
                <a:cs typeface="Calibri"/>
              </a:rPr>
              <a:t>uò comportare a lungo andare gravi problemi di salute per i lavoratori. Per questa ragione, è importante che tutti i lavoratori siano a conoscenza delle buone pratiche che limitano o eliminano l'esposizione alla polvere di silice. </a:t>
            </a:r>
            <a:endParaRPr lang="it" sz="1800">
              <a:solidFill>
                <a:srgbClr val="000000"/>
              </a:solidFill>
              <a:latin typeface="Calibri"/>
              <a:cs typeface="Calibri"/>
            </a:endParaRPr>
          </a:p>
          <a:p>
            <a:pPr>
              <a:spcBef>
                <a:spcPct val="0"/>
              </a:spcBef>
              <a:spcAft>
                <a:spcPct val="0"/>
              </a:spcAft>
              <a:defRPr/>
            </a:pPr>
            <a:r>
              <a:rPr lang="en-GB" sz="1800" dirty="0">
                <a:solidFill>
                  <a:srgbClr val="000000"/>
                </a:solidFill>
                <a:latin typeface="Calibri"/>
                <a:cs typeface="Calibri"/>
              </a:rPr>
              <a:t> </a:t>
            </a:r>
          </a:p>
          <a:p>
            <a:pPr>
              <a:spcBef>
                <a:spcPct val="0"/>
              </a:spcBef>
              <a:spcAft>
                <a:spcPct val="0"/>
              </a:spcAft>
              <a:defRPr/>
            </a:pPr>
            <a:r>
              <a:rPr lang="it" sz="1800" dirty="0">
                <a:solidFill>
                  <a:srgbClr val="000000"/>
                </a:solidFill>
                <a:latin typeface="Calibri"/>
                <a:cs typeface="Calibri"/>
              </a:rPr>
              <a:t>Questo training in PowerPoint riguarda l'uso corretto dei dispositivi di protezione individuale (DPI) per quanto riguarda i lavoratori esposti alla polvere di silice cristallina respirabile (SCR). </a:t>
            </a:r>
          </a:p>
          <a:p>
            <a:endParaRPr lang="en-US" sz="1800">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I DPI sono indumenti o dispositivi di protezione progettati per proteggere chi li indossa da lesioni o infezioni.</a:t>
            </a:r>
            <a:r>
              <a:rPr lang="it" dirty="0">
                <a:solidFill>
                  <a:srgbClr val="000000"/>
                </a:solidFill>
                <a:latin typeface="Helvetica"/>
                <a:ea typeface="Helvetica"/>
                <a:cs typeface="Helvetica"/>
              </a:rPr>
              <a:t> </a:t>
            </a:r>
            <a:endParaRPr lang="it" sz="1200" b="0" i="0" strike="noStrike" cap="none" spc="0" baseline="0">
              <a:solidFill>
                <a:srgbClr val="000000"/>
              </a:solidFill>
              <a:effectLst/>
              <a:latin typeface="Helvetica"/>
              <a:ea typeface="Helvetica"/>
              <a:cs typeface="Helvetica"/>
            </a:endParaRP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Sebbene sia necessario assicurarne la disponibilità in tutti i siti produttivi, i DPI devono essere considerati come l’ultima risorsa a cui ricorrere quando tutte le misure di controllo siano state messe in atto e nessuna </a:t>
            </a:r>
            <a:r>
              <a:rPr lang="it" dirty="0">
                <a:solidFill>
                  <a:srgbClr val="000000"/>
                </a:solidFill>
                <a:latin typeface="Helvetica"/>
                <a:ea typeface="Helvetica"/>
                <a:cs typeface="Helvetica"/>
              </a:rPr>
              <a:t>di esse sia</a:t>
            </a:r>
            <a:r>
              <a:rPr lang="it" sz="1200" b="0" i="0" strike="noStrike" cap="none" spc="0" baseline="0" dirty="0">
                <a:solidFill>
                  <a:srgbClr val="000000"/>
                </a:solidFill>
                <a:effectLst/>
                <a:latin typeface="Helvetica"/>
                <a:ea typeface="Helvetica"/>
                <a:cs typeface="Helvetica"/>
              </a:rPr>
              <a:t> stata in grado di contenere sufficientemente l'esposizione alle polveri.</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dirty="0">
                <a:solidFill>
                  <a:srgbClr val="000000"/>
                </a:solidFill>
                <a:effectLst/>
                <a:latin typeface="Calibri"/>
                <a:ea typeface="Calibri"/>
                <a:cs typeface="Calibri"/>
              </a:rPr>
              <a:t>Il diagramma </a:t>
            </a:r>
            <a:r>
              <a:rPr lang="it" dirty="0">
                <a:solidFill>
                  <a:srgbClr val="000000"/>
                </a:solidFill>
                <a:latin typeface="Calibri"/>
                <a:ea typeface="Calibri"/>
                <a:cs typeface="Calibri"/>
              </a:rPr>
              <a:t>sovrastante riassume</a:t>
            </a:r>
            <a:r>
              <a:rPr lang="it" sz="1200" b="0" i="0" strike="noStrike" cap="none" spc="0" baseline="0" dirty="0">
                <a:solidFill>
                  <a:srgbClr val="000000"/>
                </a:solidFill>
                <a:effectLst/>
                <a:latin typeface="Calibri"/>
                <a:ea typeface="Calibri"/>
                <a:cs typeface="Calibri"/>
              </a:rPr>
              <a:t> il processo di gestione del rischio nel caso della silice cristallina respirabile, illustrandolo </a:t>
            </a:r>
            <a:r>
              <a:rPr lang="it" dirty="0">
                <a:solidFill>
                  <a:srgbClr val="000000"/>
                </a:solidFill>
                <a:latin typeface="Calibri"/>
                <a:ea typeface="Calibri"/>
                <a:cs typeface="Calibri"/>
              </a:rPr>
              <a:t>sia dalla</a:t>
            </a:r>
            <a:r>
              <a:rPr lang="it" sz="1200" b="0" i="0" strike="noStrike" cap="none" spc="0" baseline="0" dirty="0">
                <a:solidFill>
                  <a:srgbClr val="000000"/>
                </a:solidFill>
                <a:effectLst/>
                <a:latin typeface="Calibri"/>
                <a:ea typeface="Calibri"/>
                <a:cs typeface="Calibri"/>
              </a:rPr>
              <a:t> prospettiva del datore di lavoro </a:t>
            </a:r>
            <a:r>
              <a:rPr lang="it" dirty="0">
                <a:solidFill>
                  <a:srgbClr val="000000"/>
                </a:solidFill>
                <a:latin typeface="Calibri"/>
                <a:ea typeface="Calibri"/>
                <a:cs typeface="Calibri"/>
              </a:rPr>
              <a:t>che</a:t>
            </a:r>
            <a:r>
              <a:rPr lang="it" sz="1200" b="0" i="0" strike="noStrike" cap="none" spc="0" baseline="0" dirty="0">
                <a:solidFill>
                  <a:srgbClr val="000000"/>
                </a:solidFill>
                <a:effectLst/>
                <a:latin typeface="Calibri"/>
                <a:ea typeface="Calibri"/>
                <a:cs typeface="Calibri"/>
              </a:rPr>
              <a:t> dei dipendenti. I sistemi adottati all’interno delle aziende per la gestione della salute e della sicurezza sul luogo di lavoro devono essere rispettati tanto dal datore di lavoro quanto dai dipendenti.</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300"/>
              </a:lnSpc>
              <a:spcBef>
                <a:spcPts val="600"/>
              </a:spcBef>
              <a:spcAft>
                <a:spcPts val="600"/>
              </a:spcAft>
              <a:defRPr/>
            </a:pPr>
            <a:r>
              <a:rPr lang="it" sz="1200" b="0" i="0" strike="noStrike" cap="none" spc="0" baseline="0" dirty="0">
                <a:solidFill>
                  <a:srgbClr val="000000"/>
                </a:solidFill>
                <a:effectLst/>
                <a:latin typeface="Helvetica"/>
                <a:ea typeface="Helvetica"/>
                <a:cs typeface="Helvetica"/>
              </a:rPr>
              <a:t>I DPI devono essere indossati solo </a:t>
            </a:r>
            <a:r>
              <a:rPr lang="it" dirty="0">
                <a:solidFill>
                  <a:srgbClr val="000000"/>
                </a:solidFill>
                <a:latin typeface="Helvetica"/>
                <a:ea typeface="Helvetica"/>
                <a:cs typeface="Helvetica"/>
              </a:rPr>
              <a:t>a seguito di istruzioni</a:t>
            </a:r>
            <a:r>
              <a:rPr lang="it" sz="1200" b="0" i="0" strike="noStrike" cap="none" spc="0" baseline="0" dirty="0">
                <a:solidFill>
                  <a:srgbClr val="000000"/>
                </a:solidFill>
                <a:effectLst/>
                <a:latin typeface="Helvetica"/>
                <a:ea typeface="Helvetica"/>
                <a:cs typeface="Helvetica"/>
              </a:rPr>
              <a:t> specifiche, selezionandoli in base alle prestazioni (ad esempio il fattore di protezione), alla comodità e alla durabilità. Le attività che richiedono l'uso di DPI saranno indicate tramite segnaletica e pittogrammi adeguati.</a:t>
            </a:r>
          </a:p>
          <a:p>
            <a:pPr algn="l">
              <a:lnSpc>
                <a:spcPts val="2300"/>
              </a:lnSpc>
              <a:spcBef>
                <a:spcPts val="600"/>
              </a:spcBef>
              <a:spcAft>
                <a:spcPts val="600"/>
              </a:spcAft>
            </a:pPr>
            <a:endParaRPr lang="en-GB" sz="1200" b="0" i="0" kern="1200" dirty="0">
              <a:solidFill>
                <a:schemeClr val="tx1"/>
              </a:solidFill>
              <a:effectLst/>
              <a:latin typeface="Helvetica" pitchFamily="2" charset="0"/>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it" sz="1200" b="0" i="0" strike="noStrike" cap="none" spc="0" baseline="0" dirty="0">
                <a:solidFill>
                  <a:srgbClr val="000000"/>
                </a:solidFill>
                <a:effectLst/>
                <a:latin typeface="Helvetica"/>
                <a:ea typeface="Helvetica"/>
                <a:cs typeface="Helvetica"/>
              </a:rPr>
              <a:t>Gli indumenti protettivi (tute da lavoro) devono essere utilizzati durante tutte le attività polverulente. L’uso di tute di colore scuro può facilitare l’identificazione di contaminazioni da polvere.</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Dopo aver </a:t>
            </a:r>
            <a:r>
              <a:rPr lang="it" dirty="0">
                <a:solidFill>
                  <a:srgbClr val="000000"/>
                </a:solidFill>
                <a:latin typeface="Helvetica"/>
                <a:ea typeface="Helvetica"/>
                <a:cs typeface="Helvetica"/>
              </a:rPr>
              <a:t>appurato che</a:t>
            </a:r>
            <a:r>
              <a:rPr lang="it" sz="1200" b="0" i="0" strike="noStrike" cap="none" spc="0" baseline="0" dirty="0">
                <a:solidFill>
                  <a:srgbClr val="000000"/>
                </a:solidFill>
                <a:effectLst/>
                <a:latin typeface="Helvetica"/>
                <a:ea typeface="Helvetica"/>
                <a:cs typeface="Helvetica"/>
              </a:rPr>
              <a:t> i DPI sono necessari per la mansione da svolgere, i lavoratori devono assicurarsi che quanto indosseranno sia privo di danni o segni di </a:t>
            </a:r>
            <a:r>
              <a:rPr lang="it" dirty="0">
                <a:solidFill>
                  <a:srgbClr val="000000"/>
                </a:solidFill>
                <a:latin typeface="Helvetica"/>
                <a:ea typeface="Helvetica"/>
                <a:cs typeface="Helvetica"/>
              </a:rPr>
              <a:t>usura </a:t>
            </a:r>
            <a:r>
              <a:rPr lang="it" sz="1200" b="0" i="0" strike="noStrike" cap="none" spc="0" baseline="0" dirty="0">
                <a:solidFill>
                  <a:srgbClr val="000000"/>
                </a:solidFill>
                <a:effectLst/>
                <a:latin typeface="Helvetica"/>
                <a:ea typeface="Helvetica"/>
                <a:cs typeface="Helvetica"/>
              </a:rPr>
              <a:t>eccessiva.</a:t>
            </a:r>
          </a:p>
          <a:p>
            <a:pPr>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I DPI danneggiati espongono i lavoratori a inutili rischi. Se un dispositivo viene utilizzato regolarmente o è condiviso tra i dipendenti, è probabile che possa presentare danni </a:t>
            </a:r>
            <a:r>
              <a:rPr lang="it" dirty="0">
                <a:solidFill>
                  <a:srgbClr val="000000"/>
                </a:solidFill>
                <a:latin typeface="Helvetica"/>
                <a:ea typeface="Helvetica"/>
                <a:cs typeface="Helvetica"/>
              </a:rPr>
              <a:t>causati dall’uso</a:t>
            </a:r>
            <a:r>
              <a:rPr lang="it" sz="1200" b="0" i="0" strike="noStrike" cap="none" spc="0" baseline="0" dirty="0">
                <a:solidFill>
                  <a:srgbClr val="000000"/>
                </a:solidFill>
                <a:effectLst/>
                <a:latin typeface="Helvetica"/>
                <a:ea typeface="Helvetica"/>
                <a:cs typeface="Helvetica"/>
              </a:rPr>
              <a:t> frequente e prolungato.</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Helvetica" pitchFamily="2" charset="0"/>
              <a:ea typeface="+mn-ea"/>
              <a:cs typeface="+mn-cs"/>
            </a:endParaRPr>
          </a:p>
          <a:p>
            <a:pPr>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I DPI devono essere immediatamente sostituiti non appena si danneggiano.</a:t>
            </a:r>
            <a:r>
              <a:rPr lang="it" dirty="0">
                <a:solidFill>
                  <a:srgbClr val="000000"/>
                </a:solidFill>
                <a:latin typeface="Helvetica"/>
                <a:ea typeface="Helvetica"/>
                <a:cs typeface="Helvetica"/>
              </a:rPr>
              <a:t> </a:t>
            </a:r>
            <a:endParaRPr lang="it" sz="1200" b="0" i="0" strike="noStrike" cap="none" spc="0" baseline="0" dirty="0">
              <a:solidFill>
                <a:srgbClr val="000000"/>
              </a:solidFill>
              <a:effectLst/>
              <a:latin typeface="Helvetica"/>
              <a:ea typeface="Helvetica"/>
              <a:cs typeface="Helvetica"/>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Indossare i DPI non è sempre un’esperienza piacevole, ma è importante assicurarsi di farlo nel modo corretto.</a:t>
            </a:r>
          </a:p>
          <a:p>
            <a:pPr algn="l">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Dispositivi come maschere, occhiali e caschi devono essere regolati per adattarsi alle dimensioni di chi li indossa.</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Quando si utilizzano più DPI contemporaneamente (ad esempio una maschera antipolvere e una visiera per saldatura), è bene assicurarsi che siano compatibili tra loro.</a:t>
            </a:r>
          </a:p>
          <a:p>
            <a:pPr marL="0" marR="0" indent="0" algn="l" defTabSz="914400" rtl="0" eaLnBrk="1" fontAlgn="auto" latinLnBrk="0" hangingPunct="1">
              <a:lnSpc>
                <a:spcPts val="2300"/>
              </a:lnSpc>
              <a:spcBef>
                <a:spcPts val="600"/>
              </a:spcBef>
              <a:spcAft>
                <a:spcPts val="600"/>
              </a:spcAft>
              <a:buClrTx/>
              <a:buSzTx/>
              <a:buFontTx/>
              <a:buNone/>
              <a:defRPr/>
            </a:pPr>
            <a:r>
              <a:rPr lang="it" sz="1200" b="0" i="0" strike="noStrike" cap="none" spc="0" baseline="0" dirty="0">
                <a:solidFill>
                  <a:srgbClr val="000000"/>
                </a:solidFill>
                <a:effectLst/>
                <a:latin typeface="Helvetica"/>
                <a:ea typeface="Helvetica"/>
                <a:cs typeface="Helvetica"/>
              </a:rPr>
              <a:t>Occorre tenere presente anche alcuni fattori possono ridurre l'efficacia dei DPI, come i peli del viso. Gli operatori con barba, baffi o basette dovranno utilizzare un respiratore con presa d’aria esterna, per evitare che le polveri penetrino nella maschera.</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it" sz="1200" b="0" i="0" strike="noStrike" cap="none" spc="0" baseline="0" dirty="0">
                <a:solidFill>
                  <a:srgbClr val="000000"/>
                </a:solidFill>
                <a:effectLst/>
                <a:latin typeface="Helvetica"/>
                <a:ea typeface="Helvetica"/>
                <a:cs typeface="Helvetica"/>
              </a:rPr>
              <a:t>Dopo l'uso, i DPI devono essere puliti (se necessario) e conservati in uno spazio idoneo. Spetta al datore di lavoro la responsabilità di pulire DPI come l’abbigliamento protettivo.</a:t>
            </a:r>
          </a:p>
          <a:p>
            <a:pPr algn="l">
              <a:lnSpc>
                <a:spcPts val="2300"/>
              </a:lnSpc>
              <a:spcBef>
                <a:spcPts val="600"/>
              </a:spcBef>
              <a:spcAft>
                <a:spcPts val="600"/>
              </a:spcAft>
            </a:pPr>
            <a:r>
              <a:rPr lang="it" sz="1200" b="0" i="0" strike="noStrike" cap="none" spc="0" baseline="0" dirty="0">
                <a:solidFill>
                  <a:srgbClr val="000000"/>
                </a:solidFill>
                <a:effectLst/>
                <a:latin typeface="Helvetica"/>
                <a:ea typeface="Helvetica"/>
                <a:cs typeface="Helvetica"/>
              </a:rPr>
              <a:t>In nessun caso i DPI devono essere portati a casa.</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Questo video illustra le buone pratiche relative alla pulizia dei DPI. </a:t>
            </a:r>
            <a:r>
              <a:rPr lang="it" sz="1200" b="0" i="0" strike="noStrike" cap="none" spc="0" baseline="0">
                <a:solidFill>
                  <a:srgbClr val="000000"/>
                </a:solidFill>
                <a:effectLst/>
                <a:latin typeface="Calibri"/>
                <a:ea typeface="Calibri"/>
                <a:cs typeface="Calibri"/>
              </a:rPr>
              <a:t>Accanto all'immagine del video sono riportati un grafico e una barra rossa che illustrano la concentrazione di polvere in mg/m³.</a:t>
            </a:r>
          </a:p>
          <a:p>
            <a:endParaRPr lang="en-GB" sz="1200" b="0" i="0" u="none" strike="noStrike" kern="1200">
              <a:solidFill>
                <a:schemeClr val="tx1"/>
              </a:solidFill>
              <a:effectLst/>
              <a:latin typeface="+mn-lt"/>
              <a:ea typeface="+mn-ea"/>
              <a:cs typeface="+mn-cs"/>
            </a:endParaRPr>
          </a:p>
          <a:p>
            <a:r>
              <a:rPr lang="it" sz="1200" b="0" i="0" strike="noStrike" cap="none" spc="0" baseline="0">
                <a:solidFill>
                  <a:srgbClr val="000000"/>
                </a:solidFill>
                <a:effectLst/>
                <a:latin typeface="Calibri"/>
                <a:ea typeface="Calibri"/>
                <a:cs typeface="Calibri"/>
              </a:rPr>
              <a:t>La misurazione della concentrazione di polvere non riguarda la silice cristallina respirabile, ma si basa su una misurazione semiquantitativa. Ciò che più conta non è il valore della concentrazione di polvere, ma la differenza relativa tra i livelli di esposizione durante l’attività raccomandata e le altre attività.</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it" sz="1800" b="0" i="0" strike="noStrike" cap="none" spc="0" baseline="0" dirty="0">
                <a:solidFill>
                  <a:srgbClr val="000000"/>
                </a:solidFill>
                <a:effectLst/>
                <a:latin typeface="Calibri"/>
                <a:ea typeface="Calibri"/>
                <a:cs typeface="Calibri"/>
              </a:rPr>
              <a:t>I DPI devono essere utilizzati solo come </a:t>
            </a:r>
            <a:r>
              <a:rPr lang="it" sz="1800" b="1" i="0" strike="noStrike" cap="none" spc="0" baseline="0" dirty="0">
                <a:solidFill>
                  <a:srgbClr val="000000"/>
                </a:solidFill>
                <a:effectLst/>
                <a:latin typeface="Calibri"/>
                <a:ea typeface="Calibri"/>
                <a:cs typeface="Calibri"/>
              </a:rPr>
              <a:t>ultima risorsa</a:t>
            </a:r>
            <a:r>
              <a:rPr lang="it" sz="1800" b="0" i="0" strike="noStrike" cap="none" spc="0" baseline="0" dirty="0">
                <a:solidFill>
                  <a:srgbClr val="000000"/>
                </a:solidFill>
                <a:effectLst/>
                <a:latin typeface="Calibri"/>
                <a:ea typeface="Calibri"/>
                <a:cs typeface="Calibri"/>
              </a:rPr>
              <a:t>, quando tutte le altre misure di controllo si siano dimostrate insufficienti a contenere l'esposizione alle polveri. Quando </a:t>
            </a:r>
            <a:r>
              <a:rPr lang="it" sz="1800" dirty="0">
                <a:solidFill>
                  <a:srgbClr val="000000"/>
                </a:solidFill>
                <a:latin typeface="Calibri"/>
                <a:ea typeface="Calibri"/>
                <a:cs typeface="Calibri"/>
              </a:rPr>
              <a:t>è previsto che i</a:t>
            </a:r>
            <a:r>
              <a:rPr lang="it" sz="1800" b="0" i="0" strike="noStrike" cap="none" spc="0" baseline="0" dirty="0">
                <a:solidFill>
                  <a:srgbClr val="000000"/>
                </a:solidFill>
                <a:effectLst/>
                <a:latin typeface="Calibri"/>
                <a:ea typeface="Calibri"/>
                <a:cs typeface="Calibri"/>
              </a:rPr>
              <a:t> </a:t>
            </a:r>
            <a:r>
              <a:rPr lang="it" sz="1800" dirty="0">
                <a:solidFill>
                  <a:srgbClr val="000000"/>
                </a:solidFill>
                <a:latin typeface="Calibri"/>
                <a:ea typeface="Calibri"/>
                <a:cs typeface="Calibri"/>
              </a:rPr>
              <a:t>lavoratori indossino i </a:t>
            </a:r>
            <a:r>
              <a:rPr lang="it" sz="1800" b="0" i="0" strike="noStrike" cap="none" spc="0" baseline="0" dirty="0">
                <a:solidFill>
                  <a:srgbClr val="000000"/>
                </a:solidFill>
                <a:effectLst/>
                <a:latin typeface="Calibri"/>
                <a:ea typeface="Calibri"/>
                <a:cs typeface="Calibri"/>
              </a:rPr>
              <a:t>DPI, il loro uso deve essere controllato e monitorato.</a:t>
            </a:r>
            <a:r>
              <a:rPr lang="it" sz="1800" dirty="0">
                <a:solidFill>
                  <a:srgbClr val="000000"/>
                </a:solidFill>
                <a:latin typeface="Calibri"/>
                <a:ea typeface="Calibri"/>
                <a:cs typeface="Calibri"/>
              </a:rPr>
              <a:t> </a:t>
            </a:r>
            <a:endParaRPr lang="it" sz="18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8216537" y="429114"/>
            <a:ext cx="360081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I DISPOSITIVI DI PROTEZIONE INDIVIDUALE (DPI)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lstStyle/>
          <a:p>
            <a:r>
              <a:rPr lang="it" sz="3000" b="1" i="0" strike="noStrike" cap="none" spc="0" baseline="0" dirty="0">
                <a:solidFill>
                  <a:srgbClr val="FFFFFF"/>
                </a:solidFill>
                <a:effectLst/>
                <a:latin typeface="Helvetica"/>
                <a:ea typeface="Helvetica"/>
                <a:cs typeface="Helvetica"/>
              </a:rPr>
              <a:t>TRAINING SULLE BUONE PRATICHE PER I DISPOSITIVI DI PROTEZIONE INDIVIDUALE (DPI)</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endParaRPr lang="en-US" sz="1800" dirty="0"/>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453624" cy="3682369"/>
          </a:xfrm>
        </p:spPr>
        <p:txBody>
          <a:bodyPr/>
          <a:lstStyle/>
          <a:p>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scopriremo: </a:t>
            </a:r>
          </a:p>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Cosa sono i </a:t>
            </a:r>
            <a:r>
              <a:rPr lang="it" sz="1800" b="1" i="0" strike="noStrike" cap="none" spc="0" baseline="0" dirty="0">
                <a:solidFill>
                  <a:srgbClr val="000000"/>
                </a:solidFill>
                <a:effectLst/>
                <a:latin typeface="Helvetica"/>
                <a:ea typeface="Helvetica"/>
                <a:cs typeface="Helvetica"/>
              </a:rPr>
              <a:t>dispositivi di protezione individuale (DPI)</a:t>
            </a:r>
            <a:r>
              <a:rPr lang="it" sz="1800" b="0" i="0" strike="noStrike" cap="none" spc="0" baseline="0" dirty="0">
                <a:solidFill>
                  <a:srgbClr val="000000"/>
                </a:solidFill>
                <a:effectLst/>
                <a:latin typeface="Helvetica"/>
                <a:ea typeface="Helvetica"/>
                <a:cs typeface="Helvetica"/>
              </a:rPr>
              <a:t> e in che modo possono contribuire a limitare l'esposizione alla silice cristallina respirabile (SCR)</a:t>
            </a:r>
          </a:p>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Quando e come indossare i DPI</a:t>
            </a:r>
          </a:p>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buone pratiche per l'utilizzo dei DPI</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342900" indent="-342900">
              <a:buFont typeface="Arial" panose="020B0604020202020204" pitchFamily="34" charset="0"/>
              <a:buChar char="•"/>
            </a:pPr>
            <a:endParaRPr lang="en-US" sz="1800" dirty="0"/>
          </a:p>
          <a:p>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dirty="0">
                <a:solidFill>
                  <a:srgbClr val="F6A317"/>
                </a:solidFill>
                <a:effectLst/>
                <a:latin typeface="Helvetica"/>
                <a:ea typeface="Helvetica"/>
                <a:cs typeface="Helvetica"/>
              </a:rPr>
              <a:t>TECNICHE </a:t>
            </a:r>
            <a:r>
              <a:rPr lang="it" sz="3000" dirty="0">
                <a:latin typeface="Helvetica"/>
                <a:ea typeface="Helvetica"/>
                <a:cs typeface="Helvetica"/>
              </a:rPr>
              <a:t>PER IL </a:t>
            </a:r>
            <a:r>
              <a:rPr lang="it" sz="3000" b="1" i="0" strike="noStrike" cap="none" spc="0" baseline="0" dirty="0">
                <a:solidFill>
                  <a:srgbClr val="F6A317"/>
                </a:solidFill>
                <a:effectLst/>
                <a:latin typeface="Helvetica"/>
                <a:ea typeface="Helvetica"/>
                <a:cs typeface="Helvetica"/>
              </a:rPr>
              <a:t>CONTROLLO DELLE</a:t>
            </a:r>
            <a:r>
              <a:rPr lang="it" sz="3000" dirty="0">
                <a:latin typeface="Helvetica"/>
                <a:ea typeface="Helvetica"/>
                <a:cs typeface="Helvetica"/>
              </a:rPr>
              <a:t> </a:t>
            </a:r>
            <a:r>
              <a:rPr lang="it" sz="3000" b="1" i="0" strike="noStrike" cap="none" spc="0" baseline="0" dirty="0">
                <a:solidFill>
                  <a:srgbClr val="F6A317"/>
                </a:solidFill>
                <a:effectLst/>
                <a:latin typeface="Helvetica"/>
                <a:ea typeface="Helvetica"/>
                <a:cs typeface="Helvetica"/>
              </a:rPr>
              <a:t>POLVERI</a:t>
            </a:r>
            <a:endParaRPr lang="it-IT" dirty="0"/>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89149" y="3029832"/>
            <a:ext cx="4606763" cy="2966758"/>
          </a:xfrm>
        </p:spPr>
        <p:txBody>
          <a:bodyPr/>
          <a:lstStyle/>
          <a:p>
            <a:pPr>
              <a:lnSpc>
                <a:spcPts val="2700"/>
              </a:lnSpc>
            </a:pPr>
            <a:r>
              <a:rPr lang="it" sz="1800" b="0" i="0" strike="noStrike" cap="none" spc="0" baseline="0" dirty="0">
                <a:solidFill>
                  <a:srgbClr val="000000"/>
                </a:solidFill>
                <a:effectLst/>
                <a:latin typeface="Helvetica"/>
                <a:ea typeface="Helvetica"/>
                <a:cs typeface="Helvetica"/>
              </a:rPr>
              <a:t>I DPI rientrano tra le cinque principali tecniche per il controllo delle polveri.</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3"/>
            <a:ext cx="2172074"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ridurre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TIPOLOGIE DI DPI</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Cuffie per le orecchie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Casco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Occhiali di protezione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Maschera/dispositivo di protezione delle vie respiratorie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Tuta da lavoro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Giacca</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Stivali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Guanti</a:t>
            </a:r>
          </a:p>
          <a:p>
            <a:endParaRPr lang="en-US" sz="1800"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a:xfrm>
            <a:off x="777244" y="1640901"/>
            <a:ext cx="5815464" cy="850900"/>
          </a:xfrm>
        </p:spPr>
        <p:txBody>
          <a:bodyPr/>
          <a:lstStyle/>
          <a:p>
            <a:r>
              <a:rPr lang="it" sz="3000" b="1" i="0" strike="noStrike" cap="none" spc="0" baseline="0" dirty="0">
                <a:solidFill>
                  <a:srgbClr val="F6A317"/>
                </a:solidFill>
                <a:effectLst/>
                <a:latin typeface="Helvetica"/>
                <a:ea typeface="Helvetica"/>
                <a:cs typeface="Helvetica"/>
              </a:rPr>
              <a:t>PERCHÉ SI UTILIZZANO I DPI?</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lIns="91440" tIns="45720" rIns="91440" bIns="45720" anchor="t"/>
          <a:lstStyle/>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DPI servono a proteggere chi li utilizza dai danni fisici e dai pericoli presenti nelle aree di lavoro, tra cui la polvere di silice cristallina respirabile</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È importante utilizzare i DPI, quando richiesto, perché rappresentano una misura preventiva nel controllo dei rischi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I dispositivi di protezione delle vie respiratorie contribuiscono a limitare l'esposizione alla polvere di silice cristallina respirabile</a:t>
            </a:r>
            <a:r>
              <a:rPr lang="it" sz="1800" dirty="0">
                <a:solidFill>
                  <a:srgbClr val="FF0000"/>
                </a:solidFill>
                <a:latin typeface="Helvetica"/>
                <a:ea typeface="Helvetica"/>
                <a:cs typeface="Helvetica"/>
              </a:rPr>
              <a:t>.</a:t>
            </a:r>
            <a:endParaRPr lang="it" sz="1800" b="0" i="0" strike="noStrike" cap="none" spc="0" baseline="0" dirty="0">
              <a:solidFill>
                <a:srgbClr val="FF0000"/>
              </a:solidFill>
              <a:effectLst/>
              <a:latin typeface="Helvetica"/>
              <a:ea typeface="Helvetica"/>
              <a:cs typeface="Helvetica"/>
            </a:endParaRP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816987" cy="2938988"/>
          </a:xfrm>
        </p:spPr>
        <p:txBody>
          <a:bodyPr lIns="91440" tIns="45720" rIns="91440" bIns="45720" anchor="t"/>
          <a:lstStyle/>
          <a:p>
            <a:pPr marL="342900" indent="-342900">
              <a:lnSpc>
                <a:spcPts val="2400"/>
              </a:lnSpc>
              <a:spcBef>
                <a:spcPts val="80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Il corretto funzionamento di questi dispositivi è essenziale per assicurare un’efficace protezione dalla SCR</a:t>
            </a:r>
          </a:p>
          <a:p>
            <a:pPr marL="342900" indent="-342900">
              <a:lnSpc>
                <a:spcPts val="2400"/>
              </a:lnSpc>
              <a:spcBef>
                <a:spcPts val="80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400"/>
              </a:lnSpc>
              <a:spcBef>
                <a:spcPts val="800"/>
              </a:spcBef>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400"/>
              </a:lnSpc>
              <a:spcBef>
                <a:spcPts val="800"/>
              </a:spcBef>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400"/>
              </a:lnSpc>
              <a:spcBef>
                <a:spcPts val="800"/>
              </a:spcBef>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836073" cy="3232572"/>
          </a:xfrm>
        </p:spPr>
        <p:txBody>
          <a:bodyPr/>
          <a:lstStyle/>
          <a:p>
            <a:pPr>
              <a:lnSpc>
                <a:spcPts val="2400"/>
              </a:lnSpc>
            </a:pPr>
            <a:r>
              <a:rPr lang="it" sz="1800" b="0" i="0" strike="noStrike" cap="none" spc="0" baseline="0" dirty="0">
                <a:solidFill>
                  <a:srgbClr val="000000"/>
                </a:solidFill>
                <a:effectLst/>
                <a:latin typeface="Helvetica"/>
                <a:ea typeface="Helvetica"/>
                <a:cs typeface="Helvetica"/>
              </a:rPr>
              <a:t>I DPI non sono del tutto affidabili, in quanto proteggono solo chi li indossa e in più possono essere utilizzati in modo improprio o risultare danneggiati. </a:t>
            </a:r>
          </a:p>
          <a:p>
            <a:pPr>
              <a:lnSpc>
                <a:spcPts val="2400"/>
              </a:lnSpc>
            </a:pPr>
            <a:r>
              <a:rPr lang="it" sz="1800" b="0" i="0" strike="noStrike" cap="none" spc="0" baseline="0" dirty="0">
                <a:solidFill>
                  <a:srgbClr val="000000"/>
                </a:solidFill>
                <a:effectLst/>
                <a:latin typeface="Helvetica"/>
                <a:ea typeface="Helvetica"/>
                <a:cs typeface="Helvetica"/>
              </a:rPr>
              <a:t>I lavoratori dovrebbero indossare i DPI solo quando richiesto e come </a:t>
            </a:r>
            <a:r>
              <a:rPr lang="it" sz="1800" b="1" i="0" strike="noStrike" cap="none" spc="0" baseline="0" dirty="0">
                <a:solidFill>
                  <a:srgbClr val="000000"/>
                </a:solidFill>
                <a:effectLst/>
                <a:latin typeface="Helvetica"/>
                <a:ea typeface="Helvetica"/>
                <a:cs typeface="Helvetica"/>
              </a:rPr>
              <a:t>ultima risorsa nel caso in cui le altre misure di controllo si siano dimostrate insufficienti.</a:t>
            </a:r>
          </a:p>
          <a:p>
            <a:pPr>
              <a:lnSpc>
                <a:spcPts val="2400"/>
              </a:lnSpc>
            </a:pPr>
            <a:endParaRPr lang="en-US" sz="18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613316" y="1811779"/>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r>
              <a:rPr lang="it" sz="3000" b="1" i="0" strike="noStrike" cap="none" spc="0" baseline="0" dirty="0">
                <a:solidFill>
                  <a:srgbClr val="F6A317"/>
                </a:solidFill>
                <a:effectLst/>
                <a:latin typeface="Helvetica"/>
                <a:ea typeface="Helvetica"/>
                <a:cs typeface="Helvetica"/>
              </a:rPr>
              <a:t>GERARCHIA DI CONTROLLO DEI RISCHI</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QUALI DPI UTILIZZARE?</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300"/>
              </a:lnSpc>
              <a:spcBef>
                <a:spcPts val="600"/>
              </a:spcBef>
              <a:spcAft>
                <a:spcPts val="600"/>
              </a:spcAft>
              <a:defRPr/>
            </a:pPr>
            <a:r>
              <a:rPr lang="it" sz="1800" b="0" i="0" strike="noStrike" cap="none" spc="0" baseline="0" dirty="0">
                <a:solidFill>
                  <a:srgbClr val="FF0000"/>
                </a:solidFill>
                <a:effectLst/>
                <a:latin typeface="Helvetica"/>
                <a:ea typeface="Helvetica"/>
                <a:cs typeface="Helvetica"/>
              </a:rPr>
              <a:t>Testo da compilare a cura del formatore: aggiungere informazioni sui DPI specifiche per il proprio ambito lavorativo</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src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VERIFICA DI EVENTUALI DANNI</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a:xfrm>
            <a:off x="777243" y="2749538"/>
            <a:ext cx="5453624" cy="3682369"/>
          </a:xfrm>
        </p:spPr>
        <p:txBody>
          <a:bodyPr/>
          <a:lstStyle/>
          <a:p>
            <a:pPr>
              <a:spcAft>
                <a:spcPts val="1000"/>
              </a:spcAft>
            </a:pPr>
            <a:r>
              <a:rPr lang="it" sz="1800" b="0" i="0" strike="noStrike" cap="none" spc="0" baseline="0" dirty="0">
                <a:solidFill>
                  <a:srgbClr val="000000"/>
                </a:solidFill>
                <a:effectLst/>
                <a:latin typeface="Helvetica"/>
                <a:ea typeface="Helvetica"/>
                <a:cs typeface="Helvetica"/>
              </a:rPr>
              <a:t>Prima di indossare i DPI, verificare la presenza di danni quali: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Strappi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Tagli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Fuoriuscite</a:t>
            </a:r>
          </a:p>
          <a:p>
            <a:pPr marL="285750" indent="-285750">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Crepe, urti (caschi, maschere, occhiali, puntali)</a:t>
            </a:r>
          </a:p>
          <a:p>
            <a:r>
              <a:rPr lang="it" sz="1800" b="1" i="0" strike="noStrike" cap="none" spc="0" baseline="0" dirty="0">
                <a:solidFill>
                  <a:srgbClr val="000000"/>
                </a:solidFill>
                <a:effectLst/>
                <a:latin typeface="Helvetica"/>
                <a:ea typeface="Helvetica"/>
                <a:cs typeface="Helvetica"/>
              </a:rPr>
              <a:t>Sostituire immediatamente i DPI danneggiati.</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309248" y="3603892"/>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649543" y="3892757"/>
            <a:ext cx="2387550" cy="396636"/>
          </a:xfrm>
          <a:prstGeom prst="rect">
            <a:avLst/>
          </a:prstGeom>
          <a:noFill/>
        </p:spPr>
        <p:txBody>
          <a:bodyPr wrap="none" rtlCol="0">
            <a:spAutoFit/>
          </a:bodyPr>
          <a:lstStyle/>
          <a:p>
            <a:r>
              <a:rPr lang="it" sz="2000" b="0" i="0" strike="noStrike" cap="none" spc="0" baseline="0" dirty="0">
                <a:solidFill>
                  <a:srgbClr val="000000"/>
                </a:solidFill>
                <a:effectLst/>
                <a:latin typeface="Helvetica"/>
                <a:ea typeface="Helvetica"/>
                <a:cs typeface="Helvetica"/>
              </a:rPr>
              <a:t>(tute, guanti, stivali)</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USO CORRETTO</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lIns="91440" tIns="45720" rIns="91440" bIns="45720" anchor="t"/>
          <a:lstStyle/>
          <a:p>
            <a:pPr>
              <a:spcAft>
                <a:spcPts val="1000"/>
              </a:spcAft>
            </a:pPr>
            <a:r>
              <a:rPr lang="it" sz="1800" b="0" i="0" strike="noStrike" cap="none" spc="0" baseline="0" dirty="0">
                <a:solidFill>
                  <a:srgbClr val="000000"/>
                </a:solidFill>
                <a:effectLst/>
                <a:latin typeface="Helvetica"/>
                <a:ea typeface="Helvetica"/>
                <a:cs typeface="Helvetica"/>
              </a:rPr>
              <a:t>Quando si utilizzano i DPI, assicurarsi che: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Si </a:t>
            </a:r>
            <a:r>
              <a:rPr lang="it" sz="1800" dirty="0">
                <a:solidFill>
                  <a:srgbClr val="000000"/>
                </a:solidFill>
                <a:latin typeface="Helvetica"/>
                <a:ea typeface="Helvetica"/>
                <a:cs typeface="Helvetica"/>
              </a:rPr>
              <a:t>adattino</a:t>
            </a:r>
            <a:r>
              <a:rPr lang="it" sz="1800" b="0" i="0" strike="noStrike" cap="none" spc="0" baseline="0" dirty="0">
                <a:solidFill>
                  <a:srgbClr val="000000"/>
                </a:solidFill>
                <a:effectLst/>
                <a:latin typeface="Helvetica"/>
                <a:ea typeface="Helvetica"/>
                <a:cs typeface="Helvetica"/>
              </a:rPr>
              <a:t> perfettamente a chi li indossa</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Non compromettano la capacità di chi li utilizza di svolgere la mansione in sicurezza (ad esempio limitandone eccessivamente la visuale)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Siano compatibili con altri DPI </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DOPO L’USO</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Se disponibili, utilizzare attrezzature come le docce ad aria per rimuovere le polveri dai DPI in modo sicuro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Depositare gli indumenti e le attrezzature sporche negli spazi appositi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Non portare a casa i DPI sporchi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Sostituire i DPI in base alle istruzioni del produttore</a:t>
            </a:r>
          </a:p>
          <a:p>
            <a:pPr marL="285750" indent="-285750">
              <a:buFont typeface="Arial" panose="020B0604020202020204" pitchFamily="34" charset="0"/>
              <a:buChar char="•"/>
            </a:pPr>
            <a:endParaRPr lang="en-US" sz="1800"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FILTRI</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maschere antipolvere e i filtri sono solitamente classificati come FFP1, FFP2 e FFP3  </a:t>
            </a:r>
          </a:p>
          <a:p>
            <a:pPr marL="285750" indent="-28575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Poiché la polvere di silice cristallina respirabile è considerata ad alto rischio, assicurarsi di utilizzare maschere antipolvere con filtri di classe FFP2 o FFP3, oppure filtri N95 o superiori, conformemente alla valutazione del rischio </a:t>
            </a:r>
          </a:p>
          <a:p>
            <a:pPr marL="285750" indent="-28575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La classificazione di una maschera è riportata sull’etichetta</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PULIZIA DELL’ABBIGLIAMENTO PROTETTIVO</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3048476"/>
            <a:ext cx="5166357" cy="3682369"/>
          </a:xfrm>
        </p:spPr>
        <p:txBody>
          <a:bodyPr/>
          <a:lstStyle/>
          <a:p>
            <a:r>
              <a:rPr lang="it" sz="1800" b="0" i="0" strike="noStrike" cap="none" spc="0" baseline="0" dirty="0">
                <a:solidFill>
                  <a:srgbClr val="000000"/>
                </a:solidFill>
                <a:effectLst/>
                <a:latin typeface="Helvetica"/>
                <a:ea typeface="Helvetica"/>
                <a:cs typeface="Helvetica"/>
              </a:rPr>
              <a:t>Per evitare di esporsi inutilmente alle polveri, è bene utilizzare sempre un'attrezzatura di pulizia idonea, quando disponibile.</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8384341" cy="850900"/>
          </a:xfrm>
        </p:spPr>
        <p:txBody>
          <a:bodyPr/>
          <a:lstStyle/>
          <a:p>
            <a:r>
              <a:rPr lang="it" sz="3200" b="1" i="0" strike="noStrike" cap="none" spc="0" baseline="0" dirty="0">
                <a:solidFill>
                  <a:srgbClr val="F6A317"/>
                </a:solidFill>
                <a:effectLst/>
                <a:latin typeface="Helvetica"/>
                <a:ea typeface="Helvetica"/>
                <a:cs typeface="Helvetica"/>
              </a:rPr>
              <a:t>DPI: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r>
              <a:rPr lang="it" sz="16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Seguire le istruzioni del produttore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Assicurarsi che i DPI calzino </a:t>
            </a:r>
            <a:r>
              <a:rPr lang="en-GB" sz="1600" b="0" i="0" strike="noStrike" cap="none" spc="0" baseline="0" dirty="0" err="1">
                <a:solidFill>
                  <a:srgbClr val="000000"/>
                </a:solidFill>
                <a:effectLst/>
                <a:latin typeface="Helvetica"/>
                <a:ea typeface="Helvetica"/>
                <a:cs typeface="Helvetica"/>
              </a:rPr>
              <a:t>correttamente</a:t>
            </a:r>
            <a:r>
              <a:rPr lang="en-GB" sz="1600" b="0" i="0" strike="noStrike" cap="none" spc="0" baseline="0" dirty="0">
                <a:solidFill>
                  <a:srgbClr val="000000"/>
                </a:solidFill>
                <a:effectLst/>
                <a:latin typeface="Helvetica"/>
                <a:ea typeface="Helvetica"/>
                <a:cs typeface="Helvetica"/>
              </a:rPr>
              <a:t> e </a:t>
            </a:r>
            <a:r>
              <a:rPr lang="it" sz="1600" b="0" i="0" strike="noStrike" cap="none" spc="0" baseline="0" dirty="0">
                <a:solidFill>
                  <a:srgbClr val="000000"/>
                </a:solidFill>
                <a:effectLst/>
                <a:latin typeface="Helvetica"/>
                <a:ea typeface="Helvetica"/>
                <a:cs typeface="Helvetica"/>
              </a:rPr>
              <a:t>che l’eventuale presenza di peli sul viso non comprometta il funzionamento dei dispositivi di protezione delle vie respiratorie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Quando si utilizzano più </a:t>
            </a:r>
            <a:r>
              <a:rPr lang="it-IT" sz="1600" b="0" i="0" strike="noStrike" cap="none" spc="0" baseline="0" dirty="0">
                <a:solidFill>
                  <a:srgbClr val="000000"/>
                </a:solidFill>
                <a:effectLst/>
                <a:latin typeface="Helvetica"/>
                <a:ea typeface="Helvetica"/>
                <a:cs typeface="Helvetica"/>
              </a:rPr>
              <a:t>DPI contemporaneamente, controllare che siano tutti compatibili tra loro</a:t>
            </a:r>
            <a:endParaRPr lang="it" sz="1600" b="0" i="0" strike="noStrike" cap="none" spc="0" baseline="0" dirty="0">
              <a:solidFill>
                <a:srgbClr val="000000"/>
              </a:solidFill>
              <a:effectLst/>
              <a:latin typeface="Helvetica"/>
              <a:ea typeface="Helvetica"/>
              <a:cs typeface="Helvetica"/>
            </a:endParaRP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Pulire i DPI riutilizzabili dopo l'uso e, se necessario, riporli in uno spazio pulito, atto a contenerli</a:t>
            </a:r>
          </a:p>
          <a:p>
            <a:pPr marL="285750" indent="-285750">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Tenere le tute sporche separate dagli indumenti puliti e farle lavare regolarmente</a:t>
            </a:r>
          </a:p>
          <a:p>
            <a:r>
              <a:rPr lang="it" sz="16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Utilizzare DPI danneggiati o eccessivamente usurati</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Usare i DPI inutilmente: alcuni DPI possono limitare la capacità di chi li indossa di portare a termine un compito in sicurezza</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Portare i DPI a casa</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922495" cy="3682369"/>
          </a:xfrm>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Ci sono tre semplici cose da ricordare quando si utilizzano i DPI: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Controllare che i DPI non presentino segni di danneggiamento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Assicurarsi che i DPI siano indossati correttamente (e che i peli del viso non compromettano la funzionalità dei dispositivi di protezione delle vie respiratorie)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Dopo l’uso, riporre i DPI in uno spazio pulito, idoneo a contenerli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FF0000"/>
                </a:solidFill>
                <a:effectLst/>
                <a:latin typeface="Helvetica"/>
                <a:ea typeface="Helvetica"/>
                <a:cs typeface="Helvetica"/>
              </a:rPr>
              <a:t>Il formatore può aggiungere conclusioni inerenti al contesto specifico</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3" y="2362676"/>
            <a:ext cx="8102988"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7" history="0"/>
              </a:rPr>
              <a:t>Buone Pratiche per i dispositivi di protezione individuale (Scheda generale 2.1.15)</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8"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9" history="0"/>
              </a:rPr>
              <a:t>Guida NEPSI per le PMI</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3447" y="5158278"/>
            <a:ext cx="9607999"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D577979F-4EC4-4A03-A41B-773688E379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44</TotalTime>
  <Words>1852</Words>
  <Application>Microsoft Macintosh PowerPoint</Application>
  <PresentationFormat>Widescreen</PresentationFormat>
  <Paragraphs>143</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103</cp:revision>
  <dcterms:created xsi:type="dcterms:W3CDTF">2020-01-29T17:43:15Z</dcterms:created>
  <dcterms:modified xsi:type="dcterms:W3CDTF">2024-11-13T10:43:32Z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