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9E03C9-516C-4861-BDE9-D5632A3C3857}" v="43" dt="2022-10-03T08:06:07.5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najboljšimi praksami, ki omejujejo ali odpravljajo izpostavljenost kremenovemu prahu.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Helvetica"/>
                <a:cs typeface="Helvetica"/>
              </a:rPr>
              <a:t>To usposabljanje PowerPoint usposabljanje pokriva pravilno uporabo osebne zaščitne opreme za delavce, ki so izpostavljeni prahu s prostim kristalnim kremenom.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Osebna zaščitna oprema je kakršno koli zaščitno oblačilo ali oprema, ki uporabnikovo telo ščiti pred poškodbami ali okužbami.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Osebna zaščitna oprema mora biti na voljo v vseh obratih, vendar pa mora biti njena uporaba zadnja možnost za obvladovanje prahu, ko so se vsi drugi možni ukrepi za obvladovanje prahu izkazali kot neuspešni in ne zagotavljajo zadostnega obvladovanja izpostavljenosti prahu.</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Naslednji diagram povzema postopek obvladovanja tveganj z vidika delodajalca in zaposlenega pri obvladovanju tveganj zaradi prostega kristalnega kremena. Sisteme za zagotavljanje zdravja in varnosti, ki se izvajajo v podjetjih, morajo upoštevati tako delodajalci kot zaposleni.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sl" sz="1200" b="0" i="0" strike="noStrike" cap="none" spc="0" baseline="0" dirty="0">
                <a:solidFill>
                  <a:srgbClr val="000000"/>
                </a:solidFill>
                <a:effectLst/>
                <a:latin typeface="+mn-lt"/>
                <a:ea typeface="Helvetica"/>
                <a:cs typeface="Helvetica"/>
              </a:rPr>
              <a:t>Osebno zaščitno opremo je treba nositi samo, kadar je posebej zahtevana in jo je treba izbrati na podlagi zmogljivosti (npr. zaščitni faktor), udobja in trpežnosti.</a:t>
            </a:r>
          </a:p>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Naloge, ki zahtevajo uporabo osebne zaščitne opreme, bodo označene z ustreznimi znaki in piktogrami.</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sl" sz="1200" b="0" i="0" strike="noStrike" cap="none" spc="0" baseline="0" dirty="0">
                <a:solidFill>
                  <a:srgbClr val="000000"/>
                </a:solidFill>
                <a:effectLst/>
                <a:latin typeface="+mn-lt"/>
                <a:ea typeface="Helvetica"/>
                <a:cs typeface="Helvetica"/>
              </a:rPr>
              <a:t>Pri vseh prašnih delih je treba uporabljati zaščitna oblačila (kombinezon). Temni kombinezoni pomagajo pri odkrivanju onesnaženosti s prahom.</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l" sz="1200" b="0" i="0" strike="noStrike" cap="none" spc="0" baseline="0">
                <a:solidFill>
                  <a:srgbClr val="000000"/>
                </a:solidFill>
                <a:effectLst/>
                <a:latin typeface="Helvetica"/>
                <a:ea typeface="Helvetica"/>
                <a:cs typeface="Helvetica"/>
              </a:rPr>
              <a:t>Ko je potrjeno, da je osebna zaščitna oprema potrebna za določeno nalogo, morajo delavci preveriti, ali je nepoškodovana in da ni čezmerno obrabljena.</a:t>
            </a:r>
          </a:p>
          <a:p>
            <a:pPr marL="0" indent="0" algn="l">
              <a:lnSpc>
                <a:spcPts val="2300"/>
              </a:lnSpc>
              <a:spcBef>
                <a:spcPts val="600"/>
              </a:spcBef>
              <a:spcAft>
                <a:spcPts val="600"/>
              </a:spcAft>
              <a:buFont typeface="Arial" panose="020B0604020202020204" pitchFamily="34" charset="0"/>
              <a:buNone/>
            </a:pPr>
            <a:r>
              <a:rPr lang="sl" sz="1200" b="0" i="0" strike="noStrike" cap="none" spc="0" baseline="0">
                <a:solidFill>
                  <a:srgbClr val="000000"/>
                </a:solidFill>
                <a:effectLst/>
                <a:latin typeface="Helvetica"/>
                <a:ea typeface="Helvetica"/>
                <a:cs typeface="Helvetica"/>
              </a:rPr>
              <a:t>Poškodovana osebna zaščitna oprema delavce izpostavlja nepotrebnemu tveganju. Če določeno opremo uporabljate redno ali si jo zaposleni delijo, se bo po večkratni in daljši uporabi verjetno poškodovala.</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sl" sz="1200" b="0" i="0" strike="noStrike" cap="none" spc="0" baseline="0">
                <a:solidFill>
                  <a:srgbClr val="000000"/>
                </a:solidFill>
                <a:effectLst/>
                <a:latin typeface="Helvetica"/>
                <a:ea typeface="Helvetica"/>
                <a:cs typeface="Helvetica"/>
              </a:rPr>
              <a:t>Ko je osebna zaščitna oprema poškodovana, jo je treba takoj zamenjati.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Nošenje osebne zaščitne opreme morda ni najbolj udobno, vendar pa je pomembno, da jo nosite pravilno.</a:t>
            </a:r>
          </a:p>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Maske, očala, čelade in podobno je treba nastaviti skladno z velikostjo uporabnika.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Če uporabljate več delov osebne zaščitne opreme (na primer protiprašno masko in vizir za varjenje), se prepričajte, da so združljivi.</a:t>
            </a:r>
          </a:p>
          <a:p>
            <a:pPr marL="0" marR="0" indent="0" algn="l" defTabSz="914400" rtl="0" eaLnBrk="1" fontAlgn="auto" latinLnBrk="0" hangingPunct="1">
              <a:lnSpc>
                <a:spcPts val="2300"/>
              </a:lnSpc>
              <a:spcBef>
                <a:spcPts val="600"/>
              </a:spcBef>
              <a:spcAft>
                <a:spcPts val="600"/>
              </a:spcAft>
              <a:buClrTx/>
              <a:buSzTx/>
              <a:buFontTx/>
              <a:buNone/>
              <a:defRPr/>
            </a:pPr>
            <a:r>
              <a:rPr lang="sl" sz="1200" b="0" i="0" strike="noStrike" cap="none" spc="0" baseline="0" dirty="0">
                <a:solidFill>
                  <a:srgbClr val="000000"/>
                </a:solidFill>
                <a:effectLst/>
                <a:latin typeface="+mn-lt"/>
                <a:ea typeface="Helvetica"/>
                <a:cs typeface="Helvetica"/>
              </a:rPr>
              <a:t>Zavedajte se tudi drugih dejavnikov, ki lahko zmanjšajo učinkovitost osebne zaščitne opreme, na primer dlak na obrazu. Uporabniki z dlakami na obrazu naj uporabljajo respirator z dovodom zraka, da je preprečen vdor prahu v masko.</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sl" sz="1200" b="0" i="0" strike="noStrike" cap="none" spc="0" baseline="0" dirty="0">
                <a:solidFill>
                  <a:srgbClr val="000000"/>
                </a:solidFill>
                <a:effectLst/>
                <a:latin typeface="+mn-lt"/>
                <a:ea typeface="Helvetica"/>
                <a:cs typeface="Helvetica"/>
              </a:rPr>
              <a:t>Po uporabi je treba osebno zaščitno opremo po potrebi očistiti in shraniti v ustreznem prostoru. Osebno zaščitno opremo, kot so oblačila, mora čistiti delodajalec.</a:t>
            </a:r>
          </a:p>
          <a:p>
            <a:pPr algn="l">
              <a:lnSpc>
                <a:spcPts val="2300"/>
              </a:lnSpc>
              <a:spcBef>
                <a:spcPts val="600"/>
              </a:spcBef>
              <a:spcAft>
                <a:spcPts val="600"/>
              </a:spcAft>
            </a:pPr>
            <a:r>
              <a:rPr lang="sl" sz="1200" b="0" i="0" strike="noStrike" cap="none" spc="0" baseline="0" dirty="0">
                <a:solidFill>
                  <a:srgbClr val="000000"/>
                </a:solidFill>
                <a:effectLst/>
                <a:latin typeface="+mn-lt"/>
                <a:ea typeface="Helvetica"/>
                <a:cs typeface="Helvetica"/>
              </a:rPr>
              <a:t>Osebne zaščitne opreme nikakor ne nosite domov.</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Naslednji videoposnetek kaže dobre prakse v zvezi s čiščenjem osebne zaščitne opreme. Poleg video slike vidite graf in rdečo črto, ki kaže koncentracijo prahu v mg/m3.</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Pri merjenju koncentracije prahu ne gre za prosti kristalni kremen, ampak za polkvantitativno meritev. Bistvena ni vrednost koncentracije prahu, ampak relativna razlika med stopnjami izpostavljenosti za priporočeno prakso in drugo prakso.</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l" sz="1200" b="0" i="0" strike="noStrike" cap="none" spc="0" baseline="0" dirty="0">
                <a:solidFill>
                  <a:srgbClr val="000000"/>
                </a:solidFill>
                <a:effectLst/>
                <a:latin typeface="+mn-lt"/>
                <a:ea typeface="Calibri"/>
                <a:cs typeface="Calibri"/>
              </a:rPr>
              <a:t>Osebno zaščitno opremo je treba uporabljati samo kot </a:t>
            </a:r>
            <a:r>
              <a:rPr lang="sl" sz="1200" b="1" i="0" strike="noStrike" cap="none" spc="0" baseline="0" dirty="0">
                <a:solidFill>
                  <a:srgbClr val="000000"/>
                </a:solidFill>
                <a:effectLst/>
                <a:latin typeface="+mn-lt"/>
                <a:ea typeface="Calibri"/>
                <a:cs typeface="Calibri"/>
              </a:rPr>
              <a:t>zadnjo možnost</a:t>
            </a:r>
            <a:r>
              <a:rPr lang="sl" sz="1200" b="0" i="0" strike="noStrike" cap="none" spc="0" baseline="0" dirty="0">
                <a:solidFill>
                  <a:srgbClr val="000000"/>
                </a:solidFill>
                <a:effectLst/>
                <a:latin typeface="+mn-lt"/>
                <a:ea typeface="Calibri"/>
                <a:cs typeface="Calibri"/>
              </a:rPr>
              <a:t>, če vsi drugi ukrepi za obvladovanje prahu ne zadoščajo za omejevanje izpostavljenosti prahu. Kadar je osebna zaščitna oprema potrebna, je treba njeno uporabo preverjati in nadzorovati.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a:solidFill>
                  <a:srgbClr val="F6A317"/>
                </a:solidFill>
                <a:effectLst/>
                <a:latin typeface="Helvetica"/>
                <a:ea typeface="Helvetica"/>
                <a:cs typeface="Helvetica"/>
              </a:rPr>
              <a:t>USPOSABLJANJE GLEDE DOBRIH PRAKS ZA OSEBNO ZAŠČITNO OPREMO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7534274" cy="1440413"/>
          </a:xfrm>
        </p:spPr>
        <p:txBody>
          <a:bodyPr/>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OSEBNO ZAŠČITNO OPREMO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14138" y="235527"/>
            <a:ext cx="4148371"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sl" sz="1800" b="1" i="0" strike="noStrike" cap="none" spc="0" baseline="0">
                <a:solidFill>
                  <a:srgbClr val="000000"/>
                </a:solidFill>
                <a:effectLst/>
                <a:latin typeface="Helvetica"/>
                <a:ea typeface="Helvetica"/>
                <a:cs typeface="Helvetica"/>
              </a:rPr>
              <a:t>Pomembno je, da se naučite zaščititi pred nevarnostmi, povezanimi z delom.</a:t>
            </a:r>
          </a:p>
          <a:p>
            <a:pPr>
              <a:lnSpc>
                <a:spcPct val="100000"/>
              </a:lnSpc>
            </a:pPr>
            <a:r>
              <a:rPr lang="sl" sz="1800" b="0" i="0" strike="noStrike" cap="none" spc="0" baseline="0">
                <a:solidFill>
                  <a:srgbClr val="000000"/>
                </a:solidFill>
                <a:effectLst/>
                <a:latin typeface="Helvetica"/>
                <a:ea typeface="Helvetica"/>
                <a:cs typeface="Helvetica"/>
              </a:rPr>
              <a:t>Med tem usposabljanjem se boste naučili: </a:t>
            </a:r>
          </a:p>
          <a:p>
            <a:pPr marL="342900" indent="-342900">
              <a:lnSpc>
                <a:spcPct val="1000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Kaj je </a:t>
            </a:r>
            <a:r>
              <a:rPr lang="sl" sz="1800" b="1" i="0" strike="noStrike" cap="none" spc="0" baseline="0">
                <a:solidFill>
                  <a:srgbClr val="000000"/>
                </a:solidFill>
                <a:effectLst/>
                <a:latin typeface="Helvetica"/>
                <a:ea typeface="Helvetica"/>
                <a:cs typeface="Helvetica"/>
              </a:rPr>
              <a:t>osebna zaščitna oprema</a:t>
            </a:r>
            <a:r>
              <a:rPr lang="sl" sz="1800" b="0" i="0" strike="noStrike" cap="none" spc="0" baseline="0">
                <a:solidFill>
                  <a:srgbClr val="000000"/>
                </a:solidFill>
                <a:effectLst/>
                <a:latin typeface="Helvetica"/>
                <a:ea typeface="Helvetica"/>
                <a:cs typeface="Helvetica"/>
              </a:rPr>
              <a:t> in kako lahko pomaga zmanjšati našo izpostavljenost škodljivemu prostemu kristalnemu kremenu</a:t>
            </a:r>
          </a:p>
          <a:p>
            <a:pPr marL="342900" indent="-342900">
              <a:lnSpc>
                <a:spcPct val="1000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Kdaj in kako nositi osebno zaščitno opremo</a:t>
            </a:r>
          </a:p>
          <a:p>
            <a:pPr marL="342900" indent="-342900">
              <a:lnSpc>
                <a:spcPct val="1000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Najboljše prakse za uporabo osebne zaščitne opreme</a:t>
            </a:r>
          </a:p>
          <a:p>
            <a:pPr marL="285750" indent="-285750">
              <a:lnSpc>
                <a:spcPct val="100000"/>
              </a:lnSpc>
              <a:buFont typeface="Arial" panose="020B0604020202020204" pitchFamily="34" charset="0"/>
              <a:buChar char="•"/>
            </a:pPr>
            <a:r>
              <a:rPr lang="sl" sz="1800" b="0" i="0" strike="noStrike" cap="none" spc="0" baseline="0">
                <a:solidFill>
                  <a:srgbClr val="FF0000"/>
                </a:solidFill>
                <a:effectLst/>
                <a:latin typeface="Helvetica"/>
                <a:ea typeface="Helvetica"/>
                <a:cs typeface="Helvetica"/>
              </a:rPr>
              <a:t>Predavateljevo besedilo – če ste dodali stran po meri, vstavite kratek pregled gradiva za kontekst</a:t>
            </a:r>
          </a:p>
          <a:p>
            <a:pPr marL="342900" indent="-342900">
              <a:lnSpc>
                <a:spcPct val="100000"/>
              </a:lnSpc>
              <a:buFont typeface="Arial" panose="020B0604020202020204" pitchFamily="34" charset="0"/>
              <a:buChar char="•"/>
            </a:pPr>
            <a:endParaRPr lang="en-US" sz="1800"/>
          </a:p>
          <a:p>
            <a:pPr>
              <a:lnSpc>
                <a:spcPct val="100000"/>
              </a:lnSpc>
            </a:pPr>
            <a:endParaRPr lang="en-US" sz="180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sl" sz="1800" b="0" i="0" strike="noStrike" cap="none" spc="0" baseline="0">
                <a:solidFill>
                  <a:srgbClr val="000000"/>
                </a:solidFill>
                <a:effectLst/>
                <a:latin typeface="Helvetica"/>
                <a:ea typeface="Helvetica"/>
                <a:cs typeface="Helvetica"/>
              </a:rPr>
              <a:t>Osebna zaščitna oprema je ena od petih glavnih tehnik za obvladovanje prahu.</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VRSTE OSEBNE ZAŠČITNE OPREME</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744323"/>
            <a:ext cx="5453624" cy="3682369"/>
          </a:xfrm>
        </p:spPr>
        <p:txBody>
          <a:bodyPr/>
          <a:lstStyle/>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Naušniki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Čelada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Očala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Maska/oprema za zaščito dihal</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Kombinezon</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Jakna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Škornji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Rokavice</a:t>
            </a:r>
          </a:p>
          <a:p>
            <a:pPr>
              <a:lnSpc>
                <a:spcPts val="2400"/>
              </a:lnSpc>
            </a:pPr>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815464"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ZAKAJ UPORABLJAMO OSEBNO ZAŠČITNO OPREMO?</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21600"/>
            <a:ext cx="5453624" cy="3682369"/>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Osebna zaščitna oprema se uporablja za zaščito uporabnika pred telesnimi poškodbami in nevarnostmi na delovnem mestu, kar vključuje prosti kristalni </a:t>
            </a:r>
            <a:r>
              <a:rPr lang="sl" sz="1800" dirty="0">
                <a:solidFill>
                  <a:srgbClr val="000000"/>
                </a:solidFill>
                <a:latin typeface="Helvetica"/>
                <a:ea typeface="Helvetica"/>
                <a:cs typeface="Helvetica"/>
              </a:rPr>
              <a:t>kremen.</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Uporaba osebne zaščitne opreme (ko je potrebna) je pomembna, ker je to preventivni ukrep za obvladovanje tveganja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Oprema za zaščito dihal pomaga zmanjšati našo izpostavljenost škodljivemu prahu s prostim kristalnim kremenom</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Pravilno delovanje te opreme je bistveno za zaščito pred prostim kristalnim kremenom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640901"/>
            <a:ext cx="7517264" cy="4495324"/>
          </a:xfrm>
          <a:prstGeom prst="rect">
            <a:avLst/>
          </a:prstGeom>
        </p:spPr>
      </p:pic>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3093827"/>
            <a:ext cx="4076111" cy="3232572"/>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Ker osebna zaščitna oprema ščiti samo ljudi, ki jo uporabljajo, in ker jo lahko uporabljamo napačno in se lahko poškoduje, ni povsem zanesljiva. </a:t>
            </a:r>
          </a:p>
          <a:p>
            <a:pPr>
              <a:lnSpc>
                <a:spcPts val="2400"/>
              </a:lnSpc>
            </a:pPr>
            <a:r>
              <a:rPr lang="sl" sz="1800" b="0" i="0" strike="noStrike" cap="none" spc="0" baseline="0" dirty="0">
                <a:solidFill>
                  <a:srgbClr val="000000"/>
                </a:solidFill>
                <a:effectLst/>
                <a:latin typeface="Helvetica"/>
                <a:ea typeface="Helvetica"/>
                <a:cs typeface="Helvetica"/>
              </a:rPr>
              <a:t>Delavci naj nosijo osebno zaščitno opremo le, ko je to zahtevano, kar naj bo </a:t>
            </a:r>
            <a:r>
              <a:rPr lang="sl" sz="1800" b="1" i="0" strike="noStrike" cap="none" spc="0" baseline="0" dirty="0">
                <a:solidFill>
                  <a:srgbClr val="000000"/>
                </a:solidFill>
                <a:effectLst/>
                <a:latin typeface="Helvetica"/>
                <a:ea typeface="Helvetica"/>
                <a:cs typeface="Helvetica"/>
              </a:rPr>
              <a:t>zadnja možnost, ko drugi ukrepi za obvladovanje ne zadostujejo</a:t>
            </a:r>
            <a:r>
              <a:rPr lang="sl"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HIERARHIJA OBVLADOVANJA TVEGANJ</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KAKŠNO OSEBNO ZAŠČITNO OPREMO UPORABLJAMO?</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67122"/>
            <a:ext cx="5453624" cy="3682369"/>
          </a:xfrm>
        </p:spPr>
        <p:txBody>
          <a:bodyPr/>
          <a:lstStyle/>
          <a:p>
            <a:pPr>
              <a:lnSpc>
                <a:spcPts val="2400"/>
              </a:lnSpc>
              <a:spcBef>
                <a:spcPts val="600"/>
              </a:spcBef>
              <a:spcAft>
                <a:spcPts val="600"/>
              </a:spcAft>
              <a:defRPr/>
            </a:pPr>
            <a:r>
              <a:rPr lang="sl" sz="1800" b="0" i="0" strike="noStrike" cap="none" spc="0" baseline="0" dirty="0">
                <a:solidFill>
                  <a:srgbClr val="FF0000"/>
                </a:solidFill>
                <a:effectLst/>
                <a:latin typeface="Helvetica"/>
                <a:ea typeface="Helvetica"/>
                <a:cs typeface="Helvetica"/>
              </a:rPr>
              <a:t>Predavateljevo besedilo – vnesite informacije o osebni zaščitni opremi za vaš delovni kontekst.</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PREVERJANJE GLEDE POŠKODB</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14369"/>
            <a:ext cx="5453624" cy="3682369"/>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Preden začnete nositi osebno zaščitno opremo, preverite, ali je poškodovana, na primer:</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Zareze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Raztrganine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Razsutja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Razpoke, udarci (čelade, maske, očala, kapice na obutvi)</a:t>
            </a:r>
          </a:p>
          <a:p>
            <a:pPr>
              <a:lnSpc>
                <a:spcPts val="2400"/>
              </a:lnSpc>
            </a:pPr>
            <a:r>
              <a:rPr lang="sl" sz="1800" b="1" i="0" strike="noStrike" cap="none" spc="0" baseline="0" dirty="0">
                <a:solidFill>
                  <a:srgbClr val="000000"/>
                </a:solidFill>
                <a:effectLst/>
                <a:latin typeface="Helvetica"/>
                <a:ea typeface="Helvetica"/>
                <a:cs typeface="Helvetica"/>
              </a:rPr>
              <a:t>Poškodovano osebno zaščitno opremo takoj zamenjajte.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469000" y="3580237"/>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843086" y="3886094"/>
            <a:ext cx="3387781" cy="366126"/>
          </a:xfrm>
          <a:prstGeom prst="rect">
            <a:avLst/>
          </a:prstGeom>
          <a:noFill/>
        </p:spPr>
        <p:txBody>
          <a:bodyPr wrap="none" rtlCol="0">
            <a:spAutoFit/>
          </a:bodyPr>
          <a:lstStyle/>
          <a:p>
            <a:r>
              <a:rPr lang="sl" sz="1800" b="0" i="0" strike="noStrike" cap="none" spc="0" baseline="0" dirty="0">
                <a:solidFill>
                  <a:srgbClr val="000000"/>
                </a:solidFill>
                <a:effectLst/>
                <a:latin typeface="Helvetica"/>
                <a:ea typeface="Helvetica"/>
                <a:cs typeface="Helvetica"/>
              </a:rPr>
              <a:t>(kombinezoni, rokavice, škornji)</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PRAVILNA UPORABA</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sl" sz="1800" b="0" i="0" strike="noStrike" cap="none" spc="0" baseline="0">
                <a:solidFill>
                  <a:srgbClr val="000000"/>
                </a:solidFill>
                <a:effectLst/>
                <a:latin typeface="Helvetica"/>
                <a:ea typeface="Helvetica"/>
                <a:cs typeface="Helvetica"/>
              </a:rPr>
              <a:t>Pri opremljanju osebne zaščitne opreme poskrbite za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Uporabniku se mora dobro prilegati</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Uporabniku ne preprečuje varnega izvajanja naloge (npr. zaradi poslabšane preglednosti)</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Je združljiva z dodatnimi elementi osebne zaščitne opreme</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PO UPORABI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lIns="91440" tIns="45720" rIns="91440" bIns="45720" anchor="t"/>
          <a:lstStyle/>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 so na voljo, uporabite naprave, kot so zračne prhe, da varno odstranite prah z osebne zaščitne opreme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Umazana oblačila in opremo hranite v za to namenjenih prostorih</a:t>
            </a:r>
            <a:r>
              <a:rPr lang="sl" sz="1800" dirty="0">
                <a:solidFill>
                  <a:srgbClr val="000000"/>
                </a:solidFill>
                <a:latin typeface="Helvetica"/>
                <a:ea typeface="Helvetica"/>
                <a:cs typeface="Helvetica"/>
              </a:rPr>
              <a:t>.</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Umazane osebne zaščitne opreme ne nosite domov</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Osebno zaščitno opremo zamenjujte skladno s proizvajalčevimi navodili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lIns="91440" tIns="45720" rIns="91440" bIns="45720" anchor="t"/>
          <a:lstStyle/>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Protiprašne maske in filtri so običajno razvrščeni v razrede FFP1, FFP2 in FFP3.</a:t>
            </a:r>
            <a:r>
              <a:rPr lang="sl" sz="1800" dirty="0">
                <a:solidFill>
                  <a:srgbClr val="000000"/>
                </a:solidFill>
                <a:latin typeface="Helvetica"/>
                <a:ea typeface="Helvetica"/>
                <a:cs typeface="Helvetica"/>
              </a:rPr>
              <a:t>  </a:t>
            </a:r>
            <a:endParaRPr lang="sl" sz="1800" b="0" i="0" strike="noStrike" cap="none" spc="0" baseline="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Ker se prosti kristalni kremen šteje za zelo tvegan in škodljiv prah, obvezno uporabljajte protiprašne maske razreda FFP2 ali FFP3 s filtri ali filtre N95 ali boljše, skladno z opravljeno oceno tveganja.</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Razred maske je naveden na njeni etiketi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ČIŠČENJE OBLAČIL</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Nepotrebni izpostavljenosti prahu se lahko izognete tako, da vedno uporabljate ustrezno čistilno opremo, ko je na voljo.</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437094"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Z OSEBNO ZAŠČITNO OPREMO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21600"/>
            <a:ext cx="11076503" cy="3230407"/>
          </a:xfrm>
        </p:spPr>
        <p:txBody>
          <a:bodyPr lIns="91440" tIns="45720" rIns="91440" bIns="45720" anchor="t"/>
          <a:lstStyle/>
          <a:p>
            <a:pPr>
              <a:lnSpc>
                <a:spcPct val="100000"/>
              </a:lnSpc>
              <a:spcBef>
                <a:spcPts val="400"/>
              </a:spcBef>
            </a:pPr>
            <a:r>
              <a:rPr lang="sl" sz="155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Upoštevajte proizvajalčeva navodila</a:t>
            </a:r>
            <a:r>
              <a:rPr lang="sl" sz="1550" dirty="0">
                <a:solidFill>
                  <a:srgbClr val="000000"/>
                </a:solidFill>
                <a:latin typeface="Helvetica"/>
                <a:ea typeface="Helvetica"/>
                <a:cs typeface="Helvetica"/>
              </a:rPr>
              <a:t>.</a:t>
            </a:r>
            <a:endParaRPr lang="sl" sz="155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Poskrbite, da se deli osebne zaščitne opreme pravilno prilegajo. Dlake na obrazu ne smejo ovirati delovanja opreme za zaščito dihal.</a:t>
            </a: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Preverite, ali so elementi osebne zaščitne opreme združljivi, če jih uporabljate skupaj</a:t>
            </a:r>
            <a:r>
              <a:rPr lang="sl" sz="1550" dirty="0">
                <a:solidFill>
                  <a:srgbClr val="000000"/>
                </a:solidFill>
                <a:latin typeface="Helvetica"/>
                <a:ea typeface="Helvetica"/>
                <a:cs typeface="Helvetica"/>
              </a:rPr>
              <a:t>.</a:t>
            </a:r>
            <a:endParaRPr lang="sl" sz="155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Po uporabi očistite osebno zaščitno opremo za večkratno uporabo in jo po potrebi shranite na predpisanem čistem mestu</a:t>
            </a:r>
            <a:r>
              <a:rPr lang="sl" sz="1550" dirty="0">
                <a:solidFill>
                  <a:srgbClr val="000000"/>
                </a:solidFill>
                <a:latin typeface="Helvetica"/>
                <a:ea typeface="Helvetica"/>
                <a:cs typeface="Helvetica"/>
              </a:rPr>
              <a:t>.</a:t>
            </a:r>
            <a:endParaRPr lang="sl" sz="155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spcAft>
                <a:spcPts val="600"/>
              </a:spcAft>
              <a:buSzPct val="85000"/>
              <a:buFont typeface=".Apple Color Emoji UI"/>
              <a:buChar char="✅"/>
            </a:pPr>
            <a:r>
              <a:rPr lang="sl" sz="1550" b="0" i="0" strike="noStrike" cap="none" spc="0" baseline="0" dirty="0">
                <a:solidFill>
                  <a:srgbClr val="000000"/>
                </a:solidFill>
                <a:effectLst/>
                <a:latin typeface="Helvetica"/>
                <a:ea typeface="Helvetica"/>
                <a:cs typeface="Helvetica"/>
              </a:rPr>
              <a:t>Umazane kombinezone hranite ločeno od čistih oblačil in jih redno perite</a:t>
            </a:r>
            <a:r>
              <a:rPr lang="sl" sz="1550" dirty="0">
                <a:solidFill>
                  <a:srgbClr val="000000"/>
                </a:solidFill>
                <a:latin typeface="Helvetica"/>
                <a:ea typeface="Helvetica"/>
                <a:cs typeface="Helvetica"/>
              </a:rPr>
              <a:t>.</a:t>
            </a:r>
            <a:endParaRPr lang="sl" sz="1550" b="0" i="0" strike="noStrike" cap="none" spc="0" baseline="0" dirty="0">
              <a:solidFill>
                <a:srgbClr val="000000"/>
              </a:solidFill>
              <a:effectLst/>
              <a:latin typeface="Helvetica"/>
              <a:ea typeface="Helvetica"/>
              <a:cs typeface="Helvetica"/>
            </a:endParaRPr>
          </a:p>
          <a:p>
            <a:pPr>
              <a:lnSpc>
                <a:spcPct val="100000"/>
              </a:lnSpc>
              <a:spcBef>
                <a:spcPts val="400"/>
              </a:spcBef>
            </a:pPr>
            <a:r>
              <a:rPr lang="sl" sz="155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Uporaba osebne zaščitne opreme, ki je okvarjena ali čezmerno obrabljena</a:t>
            </a: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Uporaba osebne zaščitne opreme, če ni potrebna. Nekatere vrste osebne zaščitne opreme lahko uporabniku preprečujejo varno delo.</a:t>
            </a:r>
          </a:p>
          <a:p>
            <a:pPr marL="285750" indent="-285750">
              <a:lnSpc>
                <a:spcPct val="100000"/>
              </a:lnSpc>
              <a:spcBef>
                <a:spcPts val="400"/>
              </a:spcBef>
              <a:buSzPct val="85000"/>
              <a:buFont typeface=".Apple Color Emoji UI"/>
              <a:buChar char="❌"/>
            </a:pPr>
            <a:r>
              <a:rPr lang="sl" sz="1550" b="0" i="0" strike="noStrike" cap="none" spc="0" baseline="0" dirty="0">
                <a:solidFill>
                  <a:srgbClr val="000000"/>
                </a:solidFill>
                <a:effectLst/>
                <a:latin typeface="Helvetica"/>
                <a:ea typeface="Helvetica"/>
                <a:cs typeface="Helvetica"/>
              </a:rPr>
              <a:t>Jemanje osebne zaščitne opreme domov</a:t>
            </a:r>
          </a:p>
          <a:p>
            <a:pPr marL="285750" indent="-285750">
              <a:lnSpc>
                <a:spcPct val="100000"/>
              </a:lnSpc>
              <a:spcBef>
                <a:spcPts val="400"/>
              </a:spcBef>
              <a:buSzPct val="85000"/>
              <a:buFont typeface=".Apple Color Emoji UI"/>
              <a:buChar char="✅"/>
            </a:pPr>
            <a:endParaRPr lang="en-US" sz="155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Pri uporabi osebne zaščitne opreme si zapomnite tri preproste korake: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Osebno zaščitno opremo preverite, ali ima znake poškodb</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Poskrbite, da je osebna zaščitna oprema pravilno nastavljena (in da delovanja zaščitne opreme za dihala ne ovirajo dlake na obrazu</a:t>
            </a:r>
            <a:r>
              <a:rPr lang="sl" sz="1800" dirty="0">
                <a:solidFill>
                  <a:srgbClr val="000000"/>
                </a:solidFill>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Po uporabi shranite osebno zaščitno opremo na ustrezno čisto mesto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osebno zaščitno opremo (Opravilni list 2.1.15)</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8"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9" history="0"/>
              </a:rPr>
              <a:t>Vodnik NEPSI za MSP</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ea typeface="Calibri"/>
                <a:cs typeface="Calibri"/>
              </a:rPr>
              <a:t>Za več gradiv za učenje o prostem kristalnem kremenu obiščite </a:t>
            </a:r>
            <a:r>
              <a:rPr lang="sl" b="1" i="0" strike="noStrike" cap="none" spc="0" baseline="0" dirty="0">
                <a:solidFill>
                  <a:srgbClr val="000000"/>
                </a:solidFill>
                <a:effectLst/>
                <a:ea typeface="Calibri"/>
                <a:cs typeface="Calibri"/>
              </a:rPr>
              <a:t>Platformo za e-učenje NEPSI</a:t>
            </a:r>
            <a:r>
              <a:rPr lang="sl" b="0" i="0" strike="noStrike" cap="none" spc="0" baseline="0" dirty="0">
                <a:solidFill>
                  <a:srgbClr val="000000"/>
                </a:solidFill>
                <a:effectLst/>
                <a:ea typeface="Calibri"/>
                <a:cs typeface="Calibri"/>
              </a:rPr>
              <a:t> na naslovu </a:t>
            </a:r>
            <a:r>
              <a:rPr lang="sl" b="0" i="0" strike="noStrike" cap="none" spc="0" baseline="0" dirty="0">
                <a:solidFill>
                  <a:srgbClr val="000000"/>
                </a:solidFill>
                <a:effectLst/>
                <a:ea typeface="Calibri"/>
                <a:cs typeface="Calibri"/>
                <a:hlinkClick r:id="rId10" history="0"/>
              </a:rPr>
              <a:t>training.nepsi.eu</a:t>
            </a:r>
            <a:r>
              <a:rPr lang="sl" b="0" i="0" strike="noStrike" cap="none" spc="0" baseline="0" dirty="0">
                <a:solidFill>
                  <a:srgbClr val="000000"/>
                </a:solidFill>
                <a:effectLst/>
                <a:ea typeface="Calibri"/>
                <a:cs typeface="Calibri"/>
              </a:rPr>
              <a:t> </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http://purl.org/dc/terms/"/>
    <ds:schemaRef ds:uri="6d9d7403-2d8c-4818-ae25-2c5629bc7330"/>
    <ds:schemaRef ds:uri="http://schemas.microsoft.com/office/2006/documentManagement/types"/>
    <ds:schemaRef ds:uri="http://schemas.microsoft.com/office/infopath/2007/PartnerControls"/>
    <ds:schemaRef ds:uri="d8ecf516-e360-4672-81b9-68723bedb71f"/>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BBE950EE-32D6-43DB-85D3-6EAD757E4E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80</TotalTime>
  <Words>1651</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55</cp:revision>
  <dcterms:created xsi:type="dcterms:W3CDTF">2020-01-29T17:43:15Z</dcterms:created>
  <dcterms:modified xsi:type="dcterms:W3CDTF">2024-11-13T11:02:17Z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