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handoutMasterIdLst>
    <p:handoutMasterId r:id="rId18"/>
  </p:handoutMasterIdLst>
  <p:sldIdLst>
    <p:sldId id="256" r:id="rId5"/>
    <p:sldId id="280" r:id="rId6"/>
    <p:sldId id="278" r:id="rId7"/>
    <p:sldId id="272" r:id="rId8"/>
    <p:sldId id="276" r:id="rId9"/>
    <p:sldId id="279" r:id="rId10"/>
    <p:sldId id="259" r:id="rId11"/>
    <p:sldId id="258" r:id="rId12"/>
    <p:sldId id="268" r:id="rId13"/>
    <p:sldId id="264" r:id="rId14"/>
    <p:sldId id="266" r:id="rId15"/>
    <p:sldId id="267"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AE1E315-6B4F-41CD-A7A0-CB068DB2B0A7}" v="118" dt="2022-09-22T23:33:59.360"/>
    <p1510:client id="{69D5E4DB-EF76-42A7-8C11-1E8762989FBC}" v="13" dt="2022-09-23T08:44:26.770"/>
    <p1510:client id="{7A1A45FA-6CBD-4AD9-88CE-781E4D762B1E}" v="1" dt="2022-09-22T23:48:38.883"/>
    <p1510:client id="{C554B40F-5844-804B-87D5-03CCEE90A14E}" v="2" dt="2020-12-09T20:36:21.3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497"/>
  </p:normalViewPr>
  <p:slideViewPr>
    <p:cSldViewPr snapToGrid="0" snapToObjects="1">
      <p:cViewPr varScale="1">
        <p:scale>
          <a:sx n="99" d="100"/>
          <a:sy n="99" d="100"/>
        </p:scale>
        <p:origin x="1504" y="168"/>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A653F8B-5239-234F-9090-D5C5587CB9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98A8CC3-448A-C444-81EF-1CDB7D3C859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D5C30E7-F848-6E41-A6B8-226CB7FDFA57}" type="datetimeFigureOut">
              <a:rPr lang="en-US" smtClean="0"/>
              <a:t>11/13/24</a:t>
            </a:fld>
            <a:endParaRPr lang="en-US"/>
          </a:p>
        </p:txBody>
      </p:sp>
      <p:sp>
        <p:nvSpPr>
          <p:cNvPr id="4" name="Footer Placeholder 3">
            <a:extLst>
              <a:ext uri="{FF2B5EF4-FFF2-40B4-BE49-F238E27FC236}">
                <a16:creationId xmlns:a16="http://schemas.microsoft.com/office/drawing/2014/main" id="{27B225A3-E81F-5A41-A498-8D900E45864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84D490D-EEC4-824B-BEE2-88F321E130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BEC090-9609-0B43-B1E6-C27C9F8AE621}" type="slidenum">
              <a:rPr lang="en-US" smtClean="0"/>
              <a:t>‹#›</a:t>
            </a:fld>
            <a:endParaRPr lang="en-US"/>
          </a:p>
        </p:txBody>
      </p:sp>
    </p:spTree>
    <p:extLst>
      <p:ext uri="{BB962C8B-B14F-4D97-AF65-F5344CB8AC3E}">
        <p14:creationId xmlns:p14="http://schemas.microsoft.com/office/powerpoint/2010/main" val="2961692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986255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sz="1200" b="0" i="0" u="none" strike="noStrike" kern="1200">
              <a:solidFill>
                <a:schemeClr val="tx1"/>
              </a:solidFill>
              <a:effectLst/>
              <a:latin typeface="+mn-lt"/>
              <a:ea typeface="+mn-ea"/>
              <a:cs typeface="+mn-cs"/>
            </a:endParaRPr>
          </a:p>
          <a:p>
            <a:r>
              <a:rPr lang="it" sz="1200" b="0" i="0" strike="noStrike" cap="none" spc="0" baseline="0">
                <a:solidFill>
                  <a:srgbClr val="000000"/>
                </a:solidFill>
                <a:effectLst/>
                <a:latin typeface="Calibri"/>
                <a:ea typeface="Calibri"/>
                <a:cs typeface="Calibri"/>
              </a:rPr>
              <a:t>Questo training fornisce informazioni sul controllo delle polveri nei sistemi di confezionamento. Occorre tenere presente che nella progettazione di un sistema di confezionamento è necessaria una valutazione dei rischi, sebbene questa attività competa essenzialmente al datore di lavoro.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5730444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785711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86865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90244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4352220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9929745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9658717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9E986A1-7033-134E-9D98-20614C351E07}"/>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40A8D2DD-CA00-0F4B-9F4E-4E2920A0EF83}"/>
              </a:ext>
            </a:extLst>
          </p:cNvPr>
          <p:cNvSpPr txBox="1"/>
          <p:nvPr userDrawn="1"/>
        </p:nvSpPr>
        <p:spPr>
          <a:xfrm>
            <a:off x="8164286" y="429114"/>
            <a:ext cx="365306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t" sz="1400" b="1" i="0" strike="noStrike" cap="none" spc="0" baseline="0" dirty="0">
                <a:solidFill>
                  <a:srgbClr val="F6A317"/>
                </a:solidFill>
                <a:effectLst/>
                <a:latin typeface="Helvetica"/>
                <a:ea typeface="Helvetica"/>
                <a:cs typeface="Helvetica"/>
              </a:rPr>
              <a:t>TRAINING SULLE BUONE PRATICHE PER I SISTEMI DI CONFEZIONAMENTO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tiff"/><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7770382" cy="850900"/>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PER I SISTEMI DI CONFEZIONAMENTO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CF063FC7-ED73-1242-BAEC-62A14628DD1C}"/>
              </a:ext>
            </a:extLst>
          </p:cNvPr>
          <p:cNvSpPr/>
          <p:nvPr/>
        </p:nvSpPr>
        <p:spPr>
          <a:xfrm>
            <a:off x="8245929" y="304800"/>
            <a:ext cx="3590471" cy="76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p>
        </p:txBody>
      </p:sp>
    </p:spTree>
    <p:extLst>
      <p:ext uri="{BB962C8B-B14F-4D97-AF65-F5344CB8AC3E}">
        <p14:creationId xmlns:p14="http://schemas.microsoft.com/office/powerpoint/2010/main" val="144147264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426499189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208566"/>
            <a:ext cx="7211692" cy="3682369"/>
          </a:xfrm>
        </p:spPr>
        <p:txBody>
          <a:bodyPr/>
          <a:lstStyle/>
          <a:p>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endParaRPr lang="en-US" sz="1800" b="1" dirty="0"/>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In che modo i processi di confezionamento possono diffondere polveri nell’aria </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Come vengono progettati i sistemi di confezionamento per ridurre al minimo il rilascio di polveri aerodisperse, compresa la polvere di silice cristallina respirabile (SCR)</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Quali sono le buone pratiche da seguire per proteggersi dall'esposizione alle polveri aerodisperse</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8" name="Picture 7">
            <a:extLst>
              <a:ext uri="{FF2B5EF4-FFF2-40B4-BE49-F238E27FC236}">
                <a16:creationId xmlns:a16="http://schemas.microsoft.com/office/drawing/2014/main" id="{0CC3E6B2-EE12-4F15-A315-3A2E4677E5F5}"/>
              </a:ext>
            </a:extLst>
          </p:cNvPr>
          <p:cNvPicPr>
            <a:picLocks noChangeAspect="1"/>
          </p:cNvPicPr>
          <p:nvPr/>
        </p:nvPicPr>
        <p:blipFill>
          <a:blip r:embed="rId3"/>
          <a:stretch>
            <a:fillRect/>
          </a:stretch>
        </p:blipFill>
        <p:spPr>
          <a:xfrm flipH="1">
            <a:off x="8173869" y="1967104"/>
            <a:ext cx="3604674" cy="4318847"/>
          </a:xfrm>
          <a:prstGeom prst="rect">
            <a:avLst/>
          </a:prstGeom>
        </p:spPr>
      </p:pic>
    </p:spTree>
    <p:extLst>
      <p:ext uri="{BB962C8B-B14F-4D97-AF65-F5344CB8AC3E}">
        <p14:creationId xmlns:p14="http://schemas.microsoft.com/office/powerpoint/2010/main" val="428213970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a:t>
            </a:r>
            <a:r>
              <a:rPr lang="it" sz="3000" b="1" i="0" strike="noStrike" cap="none" spc="0" baseline="0">
                <a:solidFill>
                  <a:srgbClr val="F6A317"/>
                </a:solidFill>
                <a:effectLst/>
                <a:latin typeface="Helvetica"/>
                <a:ea typeface="Helvetica"/>
                <a:cs typeface="Helvetica"/>
              </a:rPr>
              <a:t>CONTROLLO 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31928"/>
            <a:ext cx="4594857" cy="3682369"/>
          </a:xfrm>
        </p:spPr>
        <p:txBody>
          <a:bodyPr/>
          <a:lstStyle/>
          <a:p>
            <a:pPr>
              <a:lnSpc>
                <a:spcPts val="2700"/>
              </a:lnSpc>
            </a:pPr>
            <a:r>
              <a:rPr lang="it" sz="1800" b="0" i="0" strike="noStrike" cap="none" spc="0" baseline="0" dirty="0">
                <a:solidFill>
                  <a:srgbClr val="000000"/>
                </a:solidFill>
                <a:effectLst/>
                <a:latin typeface="Helvetica"/>
                <a:ea typeface="Helvetica"/>
                <a:cs typeface="Helvetica"/>
              </a:rPr>
              <a:t>Le polveri generate dai sistemi di confezionamento possono essere gestite facendo ricorso al confinamento, all’aspirazione/ventilazione, ai DPI e a una buona igiene/pulizia, ovvero quattro delle cinque principali tecniche per il controllo delle polveri. </a:t>
            </a:r>
          </a:p>
        </p:txBody>
      </p:sp>
      <p:pic>
        <p:nvPicPr>
          <p:cNvPr id="22" name="Picture 21" descr="A screenshot of a cell phone&#10;&#10;Description automatically generated">
            <a:extLst>
              <a:ext uri="{FF2B5EF4-FFF2-40B4-BE49-F238E27FC236}">
                <a16:creationId xmlns:a16="http://schemas.microsoft.com/office/drawing/2014/main" id="{2B0026DD-F1F1-FA49-8E79-D018334040D6}"/>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81534C1-77A2-CF4A-9361-EC3672247CD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8BE07B0B-ED48-C643-ACA4-111B514A473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FA9C561C-0EC1-624D-8CAB-A0D04D76EEF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4FF097B-D0BF-414D-AF40-29BCC1DD133E}"/>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3CEC0409-8611-1643-A87A-AF88B0E67012}"/>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D228286A-8CEA-F84E-9ABC-11862383BC3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87819C9B-BB41-FF46-B99B-11FB6A610ED7}"/>
              </a:ext>
            </a:extLst>
          </p:cNvPr>
          <p:cNvSpPr txBox="1"/>
          <p:nvPr/>
        </p:nvSpPr>
        <p:spPr>
          <a:xfrm>
            <a:off x="6579515" y="4852473"/>
            <a:ext cx="2172074" cy="1346522"/>
          </a:xfrm>
          <a:prstGeom prst="rect">
            <a:avLst/>
          </a:prstGeom>
          <a:noFill/>
        </p:spPr>
        <p:txBody>
          <a:bodyPr wrap="square" rtlCol="0">
            <a:spAutoFit/>
          </a:bodyPr>
          <a:lstStyle/>
          <a:p>
            <a:pPr>
              <a:spcAft>
                <a:spcPts val="300"/>
              </a:spcAft>
            </a:pPr>
            <a:r>
              <a:rPr lang="it" sz="1050" b="1" i="0" strike="noStrike" cap="none" spc="50" baseline="0" dirty="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dirty="0">
                <a:solidFill>
                  <a:srgbClr val="000000"/>
                </a:solidFill>
                <a:effectLst/>
                <a:latin typeface="Calibri"/>
                <a:ea typeface="Calibri"/>
                <a:cs typeface="Calibri"/>
              </a:rPr>
              <a:t>Captare la SCR alla fonte, prima che si verifichi l’esposizione, e sostituire l'aria contaminata con aria pulita</a:t>
            </a:r>
          </a:p>
          <a:p>
            <a:endParaRPr lang="en-US" dirty="0"/>
          </a:p>
        </p:txBody>
      </p:sp>
      <p:sp>
        <p:nvSpPr>
          <p:cNvPr id="30" name="TextBox 29">
            <a:extLst>
              <a:ext uri="{FF2B5EF4-FFF2-40B4-BE49-F238E27FC236}">
                <a16:creationId xmlns:a16="http://schemas.microsoft.com/office/drawing/2014/main" id="{7C8B457A-3FBD-CB4E-9A73-46D2335E83A2}"/>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C754B37F-BB38-2843-9B03-B0065CE18A39}"/>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310464945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dirty="0">
                <a:solidFill>
                  <a:srgbClr val="000000"/>
                </a:solidFill>
                <a:effectLst/>
                <a:latin typeface="Helvetica"/>
                <a:ea typeface="Helvetica"/>
                <a:cs typeface="Helvetica"/>
              </a:rPr>
              <a:t>Come immaginiamo di trascorrere la pensione?</a:t>
            </a:r>
          </a:p>
        </p:txBody>
      </p:sp>
      <p:pic>
        <p:nvPicPr>
          <p:cNvPr id="7" name="Picture Placeholder 6" descr="A picture containing person, indoor, bed, room&#10;&#10;Description automatically generated">
            <a:extLst>
              <a:ext uri="{FF2B5EF4-FFF2-40B4-BE49-F238E27FC236}">
                <a16:creationId xmlns:a16="http://schemas.microsoft.com/office/drawing/2014/main" id="{D34E9FCA-DC38-C849-A46F-0E3EAC1FF5E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DBEE0B74-491E-364F-AD5D-E9531794F1B7}"/>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9101542" cy="850900"/>
          </a:xfrm>
        </p:spPr>
        <p:txBody>
          <a:bodyPr/>
          <a:lstStyle/>
          <a:p>
            <a:r>
              <a:rPr lang="it" sz="3000" b="1" i="0" strike="noStrike" cap="none" spc="0" baseline="0" dirty="0">
                <a:solidFill>
                  <a:srgbClr val="F6A317"/>
                </a:solidFill>
                <a:effectLst/>
                <a:latin typeface="Helvetica"/>
                <a:ea typeface="Helvetica"/>
                <a:cs typeface="Helvetica"/>
              </a:rPr>
              <a:t>IN CHE MODO I SISTEMI DI CONFEZIONAMENTO POSSONO GENERARE SCR</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588144"/>
            <a:ext cx="7564705" cy="3786897"/>
          </a:xfrm>
        </p:spPr>
        <p:txBody>
          <a:bodyPr lIns="91440" tIns="45720" rIns="91440" bIns="45720" anchor="t"/>
          <a:lstStyle/>
          <a:p>
            <a:pPr>
              <a:lnSpc>
                <a:spcPts val="2400"/>
              </a:lnSpc>
            </a:pPr>
            <a:r>
              <a:rPr lang="it" sz="1800" b="0" i="0" strike="noStrike" cap="none" spc="0" baseline="0" dirty="0">
                <a:solidFill>
                  <a:srgbClr val="000000"/>
                </a:solidFill>
                <a:effectLst/>
                <a:latin typeface="Helvetica"/>
                <a:ea typeface="Helvetica"/>
                <a:cs typeface="Helvetica"/>
              </a:rPr>
              <a:t>I sistemi di confezionamento comportano la movimentazione di grosse quantità di materiali, che spesso contengono silice cristallina. </a:t>
            </a:r>
          </a:p>
          <a:p>
            <a:pPr>
              <a:lnSpc>
                <a:spcPts val="2400"/>
              </a:lnSpc>
              <a:spcAft>
                <a:spcPts val="1000"/>
              </a:spcAft>
            </a:pPr>
            <a:r>
              <a:rPr lang="it" sz="1800" b="0" i="0" strike="noStrike" cap="none" spc="0" baseline="0" dirty="0">
                <a:solidFill>
                  <a:srgbClr val="000000"/>
                </a:solidFill>
                <a:effectLst/>
                <a:latin typeface="Helvetica"/>
                <a:ea typeface="Helvetica"/>
                <a:cs typeface="Helvetica"/>
              </a:rPr>
              <a:t>Il metodo di confezionamento </a:t>
            </a:r>
            <a:r>
              <a:rPr lang="it" sz="1800" dirty="0">
                <a:solidFill>
                  <a:srgbClr val="000000"/>
                </a:solidFill>
                <a:latin typeface="Helvetica"/>
                <a:ea typeface="Helvetica"/>
                <a:cs typeface="Helvetica"/>
              </a:rPr>
              <a:t>prescelto influirà </a:t>
            </a:r>
            <a:r>
              <a:rPr lang="it" sz="1800" b="0" i="0" strike="noStrike" cap="none" spc="0" baseline="0" dirty="0">
                <a:solidFill>
                  <a:srgbClr val="000000"/>
                </a:solidFill>
                <a:effectLst/>
                <a:latin typeface="Helvetica"/>
                <a:ea typeface="Helvetica"/>
                <a:cs typeface="Helvetica"/>
              </a:rPr>
              <a:t>sulla quantità di polveri aerodisperse respirabili che possono </a:t>
            </a:r>
            <a:r>
              <a:rPr lang="it" sz="1800" dirty="0">
                <a:solidFill>
                  <a:srgbClr val="000000"/>
                </a:solidFill>
                <a:latin typeface="Helvetica"/>
                <a:ea typeface="Helvetica"/>
                <a:cs typeface="Helvetica"/>
              </a:rPr>
              <a:t>crearsi</a:t>
            </a:r>
            <a:r>
              <a:rPr lang="it" sz="1800" b="0" i="0" strike="noStrike" cap="none" spc="0" baseline="0" dirty="0">
                <a:solidFill>
                  <a:srgbClr val="000000"/>
                </a:solidFill>
                <a:effectLst/>
                <a:latin typeface="Helvetica"/>
                <a:ea typeface="Helvetica"/>
                <a:cs typeface="Helvetica"/>
              </a:rPr>
              <a:t>.</a:t>
            </a:r>
            <a:r>
              <a:rPr lang="it" sz="1800" dirty="0">
                <a:solidFill>
                  <a:srgbClr val="000000"/>
                </a:solidFill>
                <a:latin typeface="Helvetica"/>
                <a:ea typeface="Helvetica"/>
                <a:cs typeface="Helvetica"/>
              </a:rPr>
              <a:t> </a:t>
            </a:r>
            <a:endParaRPr lang="it"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materiali secchi tendono a creare più </a:t>
            </a:r>
            <a:r>
              <a:rPr lang="it" sz="1800" dirty="0">
                <a:solidFill>
                  <a:srgbClr val="000000"/>
                </a:solidFill>
                <a:latin typeface="Helvetica"/>
                <a:ea typeface="Helvetica"/>
                <a:cs typeface="Helvetica"/>
              </a:rPr>
              <a:t>polvere</a:t>
            </a:r>
            <a:r>
              <a:rPr lang="it" sz="1800" b="0" i="0" strike="noStrike" cap="none" spc="0" baseline="0" dirty="0">
                <a:solidFill>
                  <a:srgbClr val="000000"/>
                </a:solidFill>
                <a:effectLst/>
                <a:latin typeface="Helvetica"/>
                <a:ea typeface="Helvetica"/>
                <a:cs typeface="Helvetica"/>
              </a:rPr>
              <a:t> di quelli umidi</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Sistemi di confezionamento più veloci e a elevato consumo di energia tendono a generare più </a:t>
            </a:r>
            <a:r>
              <a:rPr lang="it" sz="1800" dirty="0">
                <a:solidFill>
                  <a:srgbClr val="000000"/>
                </a:solidFill>
                <a:latin typeface="Helvetica"/>
                <a:ea typeface="Helvetica"/>
                <a:cs typeface="Helvetica"/>
              </a:rPr>
              <a:t>polvere.</a:t>
            </a:r>
            <a:endParaRPr lang="it"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it" sz="1800" dirty="0">
                <a:solidFill>
                  <a:srgbClr val="000000"/>
                </a:solidFill>
                <a:latin typeface="Helvetica"/>
                <a:ea typeface="Helvetica"/>
                <a:cs typeface="Helvetica"/>
              </a:rPr>
              <a:t>Utilizzare</a:t>
            </a:r>
            <a:r>
              <a:rPr lang="it" sz="1800" b="0" i="0" strike="noStrike" cap="none" spc="0" baseline="0" dirty="0">
                <a:solidFill>
                  <a:srgbClr val="000000"/>
                </a:solidFill>
                <a:effectLst/>
                <a:latin typeface="Helvetica"/>
                <a:ea typeface="Helvetica"/>
                <a:cs typeface="Helvetica"/>
              </a:rPr>
              <a:t> l'aria compressa per fluidificare il materiale in polvere</a:t>
            </a:r>
            <a:r>
              <a:rPr lang="it" sz="1800" dirty="0">
                <a:solidFill>
                  <a:srgbClr val="000000"/>
                </a:solidFill>
                <a:latin typeface="Helvetica"/>
                <a:ea typeface="Helvetica"/>
                <a:cs typeface="Helvetica"/>
              </a:rPr>
              <a:t> può causare il rilascio di </a:t>
            </a:r>
            <a:r>
              <a:rPr lang="it" sz="1800" b="0" i="0" strike="noStrike" cap="none" spc="0" baseline="0" dirty="0">
                <a:solidFill>
                  <a:srgbClr val="000000"/>
                </a:solidFill>
                <a:effectLst/>
                <a:latin typeface="Helvetica"/>
                <a:ea typeface="Helvetica"/>
                <a:cs typeface="Helvetica"/>
              </a:rPr>
              <a:t>una maggiore quantità di polveri aerodisperse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a:p>
            <a:pPr marL="342900" indent="-342900">
              <a:lnSpc>
                <a:spcPts val="2400"/>
              </a:lnSpc>
              <a:spcBef>
                <a:spcPct val="0"/>
              </a:spcBef>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Quando i materiali cadono da altezze </a:t>
            </a:r>
            <a:r>
              <a:rPr lang="it" sz="1800" dirty="0">
                <a:solidFill>
                  <a:srgbClr val="000000"/>
                </a:solidFill>
                <a:latin typeface="Helvetica"/>
                <a:ea typeface="Helvetica"/>
                <a:cs typeface="Helvetica"/>
              </a:rPr>
              <a:t>molto elevate</a:t>
            </a:r>
            <a:r>
              <a:rPr lang="it" sz="1800" b="0" i="0" strike="noStrike" cap="none" spc="0" baseline="0" dirty="0">
                <a:solidFill>
                  <a:srgbClr val="000000"/>
                </a:solidFill>
                <a:effectLst/>
                <a:latin typeface="Helvetica"/>
                <a:ea typeface="Helvetica"/>
                <a:cs typeface="Helvetica"/>
              </a:rPr>
              <a:t> si genera più polvere</a:t>
            </a:r>
            <a:r>
              <a:rPr lang="it" sz="1800" dirty="0">
                <a:solidFill>
                  <a:srgbClr val="000000"/>
                </a:solidFill>
                <a:latin typeface="Helvetica"/>
                <a:ea typeface="Helvetica"/>
                <a:cs typeface="Helvetica"/>
              </a:rPr>
              <a:t>.</a:t>
            </a:r>
            <a:endParaRPr lang="it" sz="1800" b="0" i="0" strike="noStrike" cap="none" spc="0" baseline="0" dirty="0">
              <a:solidFill>
                <a:srgbClr val="000000"/>
              </a:solidFill>
              <a:effectLst/>
              <a:latin typeface="Helvetica"/>
              <a:ea typeface="Helvetica"/>
              <a:cs typeface="Helvetica"/>
            </a:endParaRPr>
          </a:p>
        </p:txBody>
      </p:sp>
      <p:pic>
        <p:nvPicPr>
          <p:cNvPr id="5" name="Picture Placeholder 4">
            <a:extLst>
              <a:ext uri="{FF2B5EF4-FFF2-40B4-BE49-F238E27FC236}">
                <a16:creationId xmlns:a16="http://schemas.microsoft.com/office/drawing/2014/main" id="{8AB09799-0A5F-7E4E-BA72-C61BBCD61EE7}"/>
              </a:ext>
            </a:extLst>
          </p:cNvPr>
          <p:cNvPicPr>
            <a:picLocks noGrp="1" noChangeAspect="1"/>
          </p:cNvPicPr>
          <p:nvPr>
            <p:ph type="pic" sz="quarter" idx="12"/>
          </p:nvPr>
        </p:nvPicPr>
        <p:blipFill>
          <a:blip r:embed="rId2"/>
          <a:srcRect l="5125" t="-744" r="9725" b="-4"/>
          <a:stretch>
            <a:fillRect/>
          </a:stretch>
        </p:blipFill>
        <p:spPr>
          <a:xfrm>
            <a:off x="8167955" y="2147669"/>
            <a:ext cx="3750067" cy="4437062"/>
          </a:xfrm>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1">
            <a:extLst>
              <a:ext uri="{FF2B5EF4-FFF2-40B4-BE49-F238E27FC236}">
                <a16:creationId xmlns:a16="http://schemas.microsoft.com/office/drawing/2014/main" id="{7DF78AE9-31BF-0D41-A908-3D6C66E884F5}"/>
              </a:ext>
            </a:extLst>
          </p:cNvPr>
          <p:cNvSpPr>
            <a:spLocks noGrp="1"/>
          </p:cNvSpPr>
          <p:nvPr>
            <p:ph type="body" sz="quarter" idx="10"/>
          </p:nvPr>
        </p:nvSpPr>
        <p:spPr>
          <a:xfrm>
            <a:off x="767309" y="1627663"/>
            <a:ext cx="9806247" cy="850900"/>
          </a:xfrm>
        </p:spPr>
        <p:txBody>
          <a:bodyPr/>
          <a:lstStyle/>
          <a:p>
            <a:r>
              <a:rPr lang="it" sz="3000" b="1" i="0" strike="noStrike" cap="none" spc="0" baseline="0" dirty="0">
                <a:solidFill>
                  <a:srgbClr val="F6A317"/>
                </a:solidFill>
                <a:effectLst/>
                <a:latin typeface="Helvetica"/>
                <a:ea typeface="Helvetica"/>
                <a:cs typeface="Helvetica"/>
              </a:rPr>
              <a:t>LA RIDUZIONE DELL'ESPOSIZIONE ALLE POLVERI E I SISTEMI DI CONFEZIONAMENTO</a:t>
            </a:r>
          </a:p>
        </p:txBody>
      </p:sp>
      <p:sp>
        <p:nvSpPr>
          <p:cNvPr id="10" name="Text Placeholder 2">
            <a:extLst>
              <a:ext uri="{FF2B5EF4-FFF2-40B4-BE49-F238E27FC236}">
                <a16:creationId xmlns:a16="http://schemas.microsoft.com/office/drawing/2014/main" id="{9C1EF9F7-2221-1543-A2F5-B76D3B0073D4}"/>
              </a:ext>
            </a:extLst>
          </p:cNvPr>
          <p:cNvSpPr>
            <a:spLocks noGrp="1"/>
          </p:cNvSpPr>
          <p:nvPr>
            <p:ph type="body" sz="quarter" idx="11"/>
          </p:nvPr>
        </p:nvSpPr>
        <p:spPr>
          <a:xfrm>
            <a:off x="787857" y="2769123"/>
            <a:ext cx="10903400" cy="3220629"/>
          </a:xfrm>
        </p:spPr>
        <p:txBody>
          <a:bodyPr lIns="91440" tIns="45720" rIns="91440" bIns="45720" anchor="t"/>
          <a:lstStyle/>
          <a:p>
            <a:pPr>
              <a:lnSpc>
                <a:spcPts val="2000"/>
              </a:lnSpc>
              <a:spcBef>
                <a:spcPts val="200"/>
              </a:spcBef>
              <a:spcAft>
                <a:spcPts val="200"/>
              </a:spcAft>
            </a:pPr>
            <a:r>
              <a:rPr lang="it" sz="1600" b="0" i="0" strike="noStrike" cap="none" spc="0" baseline="0" dirty="0">
                <a:solidFill>
                  <a:srgbClr val="000000"/>
                </a:solidFill>
                <a:effectLst/>
                <a:latin typeface="Helvetica"/>
                <a:ea typeface="Helvetica"/>
                <a:cs typeface="Helvetica"/>
              </a:rPr>
              <a:t>Le principali misure di controllo delle polveri si basano sull'automazione, il confinamento dei processi e la ventilazione: </a:t>
            </a:r>
          </a:p>
          <a:p>
            <a:pPr marL="342900" indent="-342900">
              <a:lnSpc>
                <a:spcPts val="2000"/>
              </a:lnSpc>
              <a:spcBef>
                <a:spcPts val="200"/>
              </a:spcBef>
              <a:spcAft>
                <a:spcPts val="2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L'</a:t>
            </a:r>
            <a:r>
              <a:rPr lang="it" sz="1600" b="1" i="0" strike="noStrike" cap="none" spc="0" baseline="0" dirty="0">
                <a:solidFill>
                  <a:srgbClr val="000000"/>
                </a:solidFill>
                <a:effectLst/>
                <a:latin typeface="Helvetica"/>
                <a:ea typeface="Helvetica"/>
                <a:cs typeface="Helvetica"/>
              </a:rPr>
              <a:t>automazione</a:t>
            </a:r>
            <a:r>
              <a:rPr lang="it" sz="1600" b="0" i="0" strike="noStrike" cap="none" spc="0" baseline="0" dirty="0">
                <a:solidFill>
                  <a:srgbClr val="000000"/>
                </a:solidFill>
                <a:effectLst/>
                <a:latin typeface="Helvetica"/>
                <a:ea typeface="Helvetica"/>
                <a:cs typeface="Helvetica"/>
              </a:rPr>
              <a:t> contribuisce a ridurre al minimo il contatto dei lavoratori con i processi polverulenti, consentendo spesso di monitorare i processi di lavoro in remoto</a:t>
            </a:r>
            <a:r>
              <a:rPr lang="it" dirty="0">
                <a:solidFill>
                  <a:srgbClr val="000000"/>
                </a:solidFill>
                <a:latin typeface="Helvetica"/>
                <a:ea typeface="Helvetica"/>
                <a:cs typeface="Helvetica"/>
              </a:rPr>
              <a:t>,</a:t>
            </a:r>
            <a:r>
              <a:rPr lang="it" sz="1600" b="0" i="0" strike="noStrike" cap="none" spc="0" baseline="0" dirty="0">
                <a:solidFill>
                  <a:srgbClr val="000000"/>
                </a:solidFill>
                <a:effectLst/>
                <a:latin typeface="Helvetica"/>
                <a:ea typeface="Helvetica"/>
                <a:cs typeface="Helvetica"/>
              </a:rPr>
              <a:t> </a:t>
            </a:r>
            <a:r>
              <a:rPr lang="it" dirty="0">
                <a:solidFill>
                  <a:srgbClr val="000000"/>
                </a:solidFill>
                <a:latin typeface="Helvetica"/>
                <a:ea typeface="Helvetica"/>
                <a:cs typeface="Helvetica"/>
              </a:rPr>
              <a:t>in una</a:t>
            </a:r>
            <a:r>
              <a:rPr lang="it" sz="1600" b="0" i="0" strike="noStrike" cap="none" spc="0" baseline="0" dirty="0">
                <a:solidFill>
                  <a:srgbClr val="000000"/>
                </a:solidFill>
                <a:effectLst/>
                <a:latin typeface="Helvetica"/>
                <a:ea typeface="Helvetica"/>
                <a:cs typeface="Helvetica"/>
              </a:rPr>
              <a:t> sala di controllo </a:t>
            </a:r>
            <a:r>
              <a:rPr lang="it" dirty="0">
                <a:solidFill>
                  <a:srgbClr val="000000"/>
                </a:solidFill>
                <a:latin typeface="Helvetica"/>
                <a:ea typeface="Helvetica"/>
                <a:cs typeface="Helvetica"/>
              </a:rPr>
              <a:t>al riparo dalle polveri</a:t>
            </a:r>
            <a:r>
              <a:rPr lang="it" sz="1600" b="0" i="0" strike="noStrike" cap="none" spc="0" baseline="0" dirty="0">
                <a:solidFill>
                  <a:srgbClr val="000000"/>
                </a:solidFill>
                <a:effectLst/>
                <a:latin typeface="Helvetica"/>
                <a:ea typeface="Helvetica"/>
                <a:cs typeface="Helvetica"/>
              </a:rPr>
              <a:t>.</a:t>
            </a:r>
          </a:p>
          <a:p>
            <a:pPr marL="342900" indent="-342900">
              <a:lnSpc>
                <a:spcPts val="2000"/>
              </a:lnSpc>
              <a:spcBef>
                <a:spcPts val="200"/>
              </a:spcBef>
              <a:spcAft>
                <a:spcPts val="2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Il </a:t>
            </a:r>
            <a:r>
              <a:rPr lang="it" sz="1600" b="1" i="0" strike="noStrike" cap="none" spc="0" baseline="0" dirty="0">
                <a:solidFill>
                  <a:srgbClr val="000000"/>
                </a:solidFill>
                <a:effectLst/>
                <a:latin typeface="Helvetica"/>
                <a:ea typeface="Helvetica"/>
                <a:cs typeface="Helvetica"/>
              </a:rPr>
              <a:t>confinamento</a:t>
            </a:r>
            <a:r>
              <a:rPr lang="it" sz="1600" b="0" i="0" strike="noStrike" cap="none" spc="0" baseline="0" dirty="0">
                <a:solidFill>
                  <a:srgbClr val="000000"/>
                </a:solidFill>
                <a:effectLst/>
                <a:latin typeface="Helvetica"/>
                <a:ea typeface="Helvetica"/>
                <a:cs typeface="Helvetica"/>
              </a:rPr>
              <a:t> permette di ridurre al minimo la diffusione della polvere al di fuori della sua fonte. </a:t>
            </a:r>
          </a:p>
          <a:p>
            <a:pPr marL="1028700" lvl="1" indent="-342900">
              <a:lnSpc>
                <a:spcPts val="2000"/>
              </a:lnSpc>
              <a:spcBef>
                <a:spcPts val="200"/>
              </a:spcBef>
              <a:spcAft>
                <a:spcPts val="200"/>
              </a:spcAft>
            </a:pPr>
            <a:r>
              <a:rPr lang="it" sz="1600" b="0" i="0" strike="noStrike" cap="none" spc="0" baseline="0" dirty="0">
                <a:solidFill>
                  <a:srgbClr val="000000"/>
                </a:solidFill>
                <a:effectLst/>
                <a:latin typeface="Helvetica"/>
                <a:ea typeface="Helvetica"/>
                <a:cs typeface="Helvetica"/>
              </a:rPr>
              <a:t>La presenza di una barriera fisica tra l’area di processo e il lavoratore può assicurare un elevato livello di protezione. Tuttavia, saranno necessarie delle precauzioni contro l'esposizione alle polveri qualora il lavoratore debba penetrare all’interno dell’area confinata!</a:t>
            </a:r>
          </a:p>
          <a:p>
            <a:pPr marL="1028700" lvl="1" indent="-342900">
              <a:lnSpc>
                <a:spcPts val="2000"/>
              </a:lnSpc>
              <a:spcBef>
                <a:spcPts val="200"/>
              </a:spcBef>
              <a:spcAft>
                <a:spcPts val="200"/>
              </a:spcAft>
            </a:pPr>
            <a:r>
              <a:rPr lang="it" sz="1600" b="0" i="0" strike="noStrike" cap="none" spc="0" baseline="0" dirty="0">
                <a:solidFill>
                  <a:srgbClr val="000000"/>
                </a:solidFill>
                <a:effectLst/>
                <a:latin typeface="Helvetica"/>
                <a:ea typeface="Helvetica"/>
                <a:cs typeface="Helvetica"/>
              </a:rPr>
              <a:t>L’utilizzo di una chiusura ermetica tra l'ugello di riempimento e il sacchetto impedirà la fuoriuscita di polvere.</a:t>
            </a:r>
          </a:p>
          <a:p>
            <a:pPr marL="342900" indent="-342900">
              <a:lnSpc>
                <a:spcPts val="2000"/>
              </a:lnSpc>
              <a:spcBef>
                <a:spcPts val="200"/>
              </a:spcBef>
              <a:spcAft>
                <a:spcPts val="200"/>
              </a:spcAft>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rPr>
              <a:t>La </a:t>
            </a:r>
            <a:r>
              <a:rPr lang="it" sz="1600" b="1" i="0" strike="noStrike" cap="none" spc="0" baseline="0" dirty="0">
                <a:solidFill>
                  <a:srgbClr val="000000"/>
                </a:solidFill>
                <a:effectLst/>
                <a:latin typeface="Helvetica"/>
                <a:ea typeface="Helvetica"/>
                <a:cs typeface="Helvetica"/>
              </a:rPr>
              <a:t>ventilazione a estrazione</a:t>
            </a:r>
            <a:r>
              <a:rPr lang="it" sz="1600" b="0" i="0" strike="noStrike" cap="none" spc="0" baseline="0" dirty="0">
                <a:solidFill>
                  <a:srgbClr val="000000"/>
                </a:solidFill>
                <a:effectLst/>
                <a:latin typeface="Helvetica"/>
                <a:ea typeface="Helvetica"/>
                <a:cs typeface="Helvetica"/>
              </a:rPr>
              <a:t> capta la polvere trasportata </a:t>
            </a:r>
            <a:r>
              <a:rPr lang="it" dirty="0">
                <a:solidFill>
                  <a:srgbClr val="000000"/>
                </a:solidFill>
                <a:latin typeface="Helvetica"/>
                <a:ea typeface="Helvetica"/>
                <a:cs typeface="Helvetica"/>
              </a:rPr>
              <a:t>dall'aria </a:t>
            </a:r>
            <a:r>
              <a:rPr lang="it" dirty="0">
                <a:latin typeface="Helvetica"/>
                <a:ea typeface="Helvetica"/>
                <a:cs typeface="Helvetica"/>
              </a:rPr>
              <a:t>alla fonte</a:t>
            </a:r>
            <a:r>
              <a:rPr lang="it" sz="1600" b="0" i="0" strike="noStrike" cap="none" spc="0" baseline="0" dirty="0">
                <a:solidFill>
                  <a:srgbClr val="000000"/>
                </a:solidFill>
                <a:effectLst/>
                <a:latin typeface="Helvetica"/>
                <a:ea typeface="Helvetica"/>
                <a:cs typeface="Helvetica"/>
              </a:rPr>
              <a:t>, evitando che i lavoratori vi siano esposti.</a:t>
            </a:r>
          </a:p>
          <a:p>
            <a:pPr marL="342900" indent="-342900">
              <a:lnSpc>
                <a:spcPts val="2000"/>
              </a:lnSpc>
              <a:spcBef>
                <a:spcPts val="200"/>
              </a:spcBef>
              <a:spcAft>
                <a:spcPts val="200"/>
              </a:spcAft>
              <a:buFont typeface="Arial" panose="020B0604020202020204" pitchFamily="34" charset="0"/>
              <a:buChar char="•"/>
            </a:pPr>
            <a:r>
              <a:rPr lang="it" dirty="0">
                <a:solidFill>
                  <a:srgbClr val="000000"/>
                </a:solidFill>
                <a:latin typeface="Helvetica"/>
                <a:ea typeface="Helvetica"/>
                <a:cs typeface="Helvetica"/>
              </a:rPr>
              <a:t>Quando i</a:t>
            </a:r>
            <a:r>
              <a:rPr lang="it" sz="1600" b="0" i="0" strike="noStrike" cap="none" spc="0" baseline="0" dirty="0">
                <a:solidFill>
                  <a:srgbClr val="000000"/>
                </a:solidFill>
                <a:effectLst/>
                <a:latin typeface="Helvetica"/>
                <a:ea typeface="Helvetica"/>
                <a:cs typeface="Helvetica"/>
              </a:rPr>
              <a:t> suddetti controlli non sono sufficienti, può rendersi necessario l’uso di </a:t>
            </a:r>
            <a:r>
              <a:rPr lang="it" sz="1600" b="1" i="0" strike="noStrike" cap="none" spc="0" baseline="0" dirty="0">
                <a:solidFill>
                  <a:srgbClr val="000000"/>
                </a:solidFill>
                <a:effectLst/>
                <a:latin typeface="Helvetica"/>
                <a:ea typeface="Helvetica"/>
                <a:cs typeface="Helvetica"/>
              </a:rPr>
              <a:t>dispositivi di protezione delle vie respiratorie</a:t>
            </a:r>
            <a:r>
              <a:rPr lang="it" sz="1600" b="0" i="0" strike="noStrike" cap="none" spc="0" baseline="0" dirty="0">
                <a:solidFill>
                  <a:srgbClr val="000000"/>
                </a:solidFill>
                <a:effectLst/>
                <a:latin typeface="Helvetica"/>
                <a:ea typeface="Helvetica"/>
                <a:cs typeface="Helvetica"/>
              </a:rPr>
              <a:t>.</a:t>
            </a:r>
          </a:p>
        </p:txBody>
      </p:sp>
    </p:spTree>
    <p:extLst>
      <p:ext uri="{BB962C8B-B14F-4D97-AF65-F5344CB8AC3E}">
        <p14:creationId xmlns:p14="http://schemas.microsoft.com/office/powerpoint/2010/main" val="392216089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674957" cy="850900"/>
          </a:xfrm>
        </p:spPr>
        <p:txBody>
          <a:bodyPr lIns="91440" tIns="45720" rIns="91440" bIns="45720" anchor="t"/>
          <a:lstStyle/>
          <a:p>
            <a:r>
              <a:rPr lang="it" sz="3000" b="1" i="0" strike="noStrike" cap="none" spc="0" baseline="0" dirty="0">
                <a:solidFill>
                  <a:srgbClr val="F6A317"/>
                </a:solidFill>
                <a:effectLst/>
                <a:latin typeface="Helvetica"/>
                <a:ea typeface="Helvetica"/>
                <a:cs typeface="Helvetica"/>
              </a:rPr>
              <a:t>SISTEMI DI CONFEZIONAMENTO:</a:t>
            </a:r>
            <a:r>
              <a:rPr lang="it" sz="3000" dirty="0">
                <a:latin typeface="Helvetica"/>
                <a:ea typeface="Helvetica"/>
                <a:cs typeface="Helvetica"/>
              </a:rPr>
              <a:t> </a:t>
            </a:r>
            <a:r>
              <a:rPr lang="it" sz="3000" b="1" i="0" strike="noStrike" cap="none" spc="0" baseline="0" dirty="0">
                <a:solidFill>
                  <a:srgbClr val="F6A317"/>
                </a:solidFill>
                <a:effectLst/>
                <a:latin typeface="Helvetica"/>
                <a:ea typeface="Helvetica"/>
                <a:cs typeface="Helvetica"/>
              </a:rPr>
              <a:t>COSA FARE E COSA EVITARE</a:t>
            </a:r>
            <a:endParaRPr lang="it"/>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930343" cy="3230407"/>
          </a:xfrm>
        </p:spPr>
        <p:txBody>
          <a:bodyPr lIns="91440" tIns="45720" rIns="91440" bIns="45720" anchor="t"/>
          <a:lstStyle/>
          <a:p>
            <a:pPr>
              <a:spcBef>
                <a:spcPts val="800"/>
              </a:spcBef>
            </a:pPr>
            <a:r>
              <a:rPr lang="it" sz="1400" b="1" i="0" strike="noStrike" cap="none" spc="0" baseline="0" dirty="0">
                <a:solidFill>
                  <a:srgbClr val="000000"/>
                </a:solidFill>
                <a:effectLst/>
                <a:latin typeface="Helvetica"/>
                <a:ea typeface="Helvetica"/>
                <a:cs typeface="Helvetica"/>
              </a:rPr>
              <a:t>COSA FARE</a:t>
            </a:r>
          </a:p>
          <a:p>
            <a:pPr marL="285750" indent="-285750">
              <a:spcBef>
                <a:spcPts val="800"/>
              </a:spcBef>
              <a:buSzPct val="85000"/>
              <a:buFont typeface=".Apple Color Emoji UI"/>
              <a:buChar char="✅"/>
            </a:pPr>
            <a:r>
              <a:rPr lang="it-IT" sz="1400" b="0" i="0" strike="noStrike" cap="none" spc="0" baseline="0" dirty="0">
                <a:solidFill>
                  <a:srgbClr val="000000"/>
                </a:solidFill>
                <a:effectLst/>
                <a:latin typeface="Helvetica"/>
                <a:ea typeface="Helvetica"/>
                <a:cs typeface="Helvetica"/>
              </a:rPr>
              <a:t>Utilizzare le misure previste per il controllo delle polveri, sapendo che potrebbe essere necessario integrarle con dispositivi di protezione delle vie respiratorie</a:t>
            </a:r>
          </a:p>
          <a:p>
            <a:pPr marL="285750" indent="-285750">
              <a:spcBef>
                <a:spcPts val="8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Predisporre un piano per gestire le fuoriuscite in modo sicuro e rimuoverle immediatamente utilizzando metodi di pulizia ad aspirazione o a umido</a:t>
            </a:r>
          </a:p>
          <a:p>
            <a:pPr marL="285750" indent="-285750">
              <a:spcBef>
                <a:spcPts val="8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Assicurarsi che i sistemi di ventilazione funzionino perfettamente</a:t>
            </a:r>
          </a:p>
          <a:p>
            <a:pPr marL="285750" indent="-285750">
              <a:spcBef>
                <a:spcPts val="800"/>
              </a:spcBef>
              <a:spcAft>
                <a:spcPts val="1000"/>
              </a:spcAft>
              <a:buSzPct val="85000"/>
              <a:buFont typeface=".Apple Color Emoji UI"/>
              <a:buChar char="✅"/>
            </a:pPr>
            <a:r>
              <a:rPr lang="it" sz="1400" b="0" i="0" strike="noStrike" cap="none" spc="0" baseline="0" dirty="0">
                <a:solidFill>
                  <a:srgbClr val="000000"/>
                </a:solidFill>
                <a:effectLst/>
                <a:latin typeface="Helvetica"/>
                <a:ea typeface="Helvetica"/>
                <a:cs typeface="Helvetica"/>
              </a:rPr>
              <a:t>Avvisare il proprio supervisore nel caso di un malfunzionamento</a:t>
            </a:r>
          </a:p>
          <a:p>
            <a:pPr>
              <a:spcBef>
                <a:spcPts val="800"/>
              </a:spcBef>
            </a:pPr>
            <a:r>
              <a:rPr lang="it" sz="1400" b="1" i="0" strike="noStrike" cap="none" spc="0" baseline="0" dirty="0">
                <a:solidFill>
                  <a:srgbClr val="000000"/>
                </a:solidFill>
                <a:effectLst/>
                <a:latin typeface="Helvetica"/>
                <a:ea typeface="Helvetica"/>
                <a:cs typeface="Helvetica"/>
              </a:rPr>
              <a:t>COSA EVITARE</a:t>
            </a:r>
          </a:p>
          <a:p>
            <a:pPr marL="285750" indent="-285750">
              <a:spcBef>
                <a:spcPts val="8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Entrare in un’area confinata senza prendere precauzioni contro l’esposizione, quali i dispositivi di protezione delle vie respiratorie</a:t>
            </a:r>
          </a:p>
          <a:p>
            <a:pPr marL="285750" indent="-285750">
              <a:spcBef>
                <a:spcPts val="8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Interferire con le misure di controllo previste per garantire la sicurezza e la salute dei lavoratori</a:t>
            </a:r>
          </a:p>
          <a:p>
            <a:pPr marL="285750" indent="-285750">
              <a:spcBef>
                <a:spcPts val="800"/>
              </a:spcBef>
              <a:buSzPct val="85000"/>
              <a:buFont typeface=".Apple Color Emoji UI"/>
              <a:buChar char="❌"/>
            </a:pPr>
            <a:r>
              <a:rPr lang="it" sz="1400" b="0" i="0" strike="noStrike" cap="none" spc="0" baseline="0" dirty="0">
                <a:solidFill>
                  <a:srgbClr val="000000"/>
                </a:solidFill>
                <a:effectLst/>
                <a:latin typeface="Helvetica"/>
                <a:ea typeface="Helvetica"/>
                <a:cs typeface="Helvetica"/>
              </a:rPr>
              <a:t>Pulire con una spazzola asciutta</a:t>
            </a:r>
            <a:r>
              <a:rPr lang="it" sz="1400" dirty="0">
                <a:solidFill>
                  <a:srgbClr val="000000"/>
                </a:solidFill>
                <a:latin typeface="Helvetica"/>
                <a:ea typeface="Helvetica"/>
                <a:cs typeface="Helvetica"/>
              </a:rPr>
              <a:t>, invece di utilizzare</a:t>
            </a:r>
            <a:r>
              <a:rPr lang="it" sz="1400" b="0" i="0" strike="noStrike" cap="none" spc="0" baseline="0" dirty="0">
                <a:solidFill>
                  <a:srgbClr val="000000"/>
                </a:solidFill>
                <a:effectLst/>
                <a:latin typeface="Helvetica"/>
                <a:ea typeface="Helvetica"/>
                <a:cs typeface="Helvetica"/>
              </a:rPr>
              <a:t> l'aspiratore o la pulizia a umido</a:t>
            </a:r>
          </a:p>
          <a:p>
            <a:pPr marL="285750" indent="-285750">
              <a:spcBef>
                <a:spcPts val="800"/>
              </a:spcBef>
              <a:buSzPct val="85000"/>
              <a:buFont typeface=".Apple Color Emoji UI"/>
              <a:buChar char="❌"/>
            </a:pPr>
            <a:r>
              <a:rPr lang="it" sz="1400" b="0" i="0" strike="noStrike" cap="none" spc="0" baseline="0" dirty="0">
                <a:solidFill>
                  <a:srgbClr val="FF0000"/>
                </a:solidFill>
                <a:effectLst/>
                <a:latin typeface="Helvetica"/>
                <a:ea typeface="Helvetica"/>
                <a:cs typeface="Helvetica"/>
              </a:rPr>
              <a:t>Testo da compilare a cura del formatore: aggiungere informazioni inerenti al proprio ambito lavorativo</a:t>
            </a:r>
          </a:p>
          <a:p>
            <a:pPr marL="285750" indent="-285750">
              <a:spcBef>
                <a:spcPts val="800"/>
              </a:spcBef>
              <a:buSzPct val="85000"/>
              <a:buFont typeface=".Apple Color Emoji UI"/>
              <a:buChar char="✅"/>
            </a:pPr>
            <a:endParaRPr lang="en-US" sz="1400" dirty="0"/>
          </a:p>
        </p:txBody>
      </p:sp>
    </p:spTree>
    <p:extLst>
      <p:ext uri="{BB962C8B-B14F-4D97-AF65-F5344CB8AC3E}">
        <p14:creationId xmlns:p14="http://schemas.microsoft.com/office/powerpoint/2010/main" val="423055596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95057" cy="3682369"/>
          </a:xfrm>
        </p:spPr>
        <p:txBody>
          <a:bodyPr/>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L'uso corretto dei sistemi di confezionamento può contribuire a mantenere un ambiente di lavoro sicuro e al riparo dalle polveri.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Utilizzare sempre le misure predisposte per il controllo delle polveri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Qualora si sospettasse l’esistenza di un problema con i dispositivi di controllo delle polveri, segnalarlo al responsabile in loco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Intervenire immediatamente nel caso di fuoriuscite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8913629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347493839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7321728" cy="368236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 sistemi di imballaggio (Scheda generale 2.1.18)</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B7D37025-CF26-3E41-B62B-FA7A5189F7B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5B5180F-48D4-B54F-A222-3F330B0A6C22}"/>
              </a:ext>
            </a:extLst>
          </p:cNvPr>
          <p:cNvSpPr/>
          <p:nvPr/>
        </p:nvSpPr>
        <p:spPr>
          <a:xfrm>
            <a:off x="1088454" y="5158279"/>
            <a:ext cx="9443475" cy="646331"/>
          </a:xfrm>
          <a:prstGeom prst="rect">
            <a:avLst/>
          </a:prstGeom>
          <a:noFill/>
          <a:ln>
            <a:noFill/>
          </a:ln>
        </p:spPr>
        <p:txBody>
          <a:bodyPr wrap="square" lIns="91440" tIns="45720" rIns="91440" bIns="45720"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t>
            </a:r>
            <a:r>
              <a:rPr lang="it" dirty="0">
                <a:solidFill>
                  <a:srgbClr val="000000"/>
                </a:solidFill>
                <a:latin typeface="Calibri"/>
                <a:ea typeface="Calibri"/>
                <a:cs typeface="Calibri"/>
              </a:rPr>
              <a:t>all'indirizzo </a:t>
            </a:r>
            <a:r>
              <a:rPr lang="it" dirty="0">
                <a:solidFill>
                  <a:srgbClr val="000000"/>
                </a:solidFill>
                <a:latin typeface="Calibri"/>
                <a:ea typeface="Calibri"/>
                <a:cs typeface="Calibri"/>
                <a:hlinkClick r:id="rId6" history="0"/>
              </a:rPr>
              <a:t>training</a:t>
            </a:r>
            <a:r>
              <a:rPr lang="it" b="0" i="0" strike="noStrike" cap="none" spc="0" baseline="0" dirty="0">
                <a:solidFill>
                  <a:srgbClr val="000000"/>
                </a:solidFill>
                <a:effectLst/>
                <a:latin typeface="Calibri"/>
                <a:ea typeface="Calibri"/>
                <a:cs typeface="Calibri"/>
                <a:hlinkClick r:id="rId6" history="0"/>
              </a:rPr>
              <a:t>.nepsi.eu</a:t>
            </a:r>
          </a:p>
        </p:txBody>
      </p:sp>
    </p:spTree>
    <p:extLst>
      <p:ext uri="{BB962C8B-B14F-4D97-AF65-F5344CB8AC3E}">
        <p14:creationId xmlns:p14="http://schemas.microsoft.com/office/powerpoint/2010/main" val="54579335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6d9d7403-2d8c-4818-ae25-2c5629bc7330"/>
    <ds:schemaRef ds:uri="http://schemas.microsoft.com/office/2006/documentManagement/types"/>
    <ds:schemaRef ds:uri="http://purl.org/dc/elements/1.1/"/>
    <ds:schemaRef ds:uri="http://purl.org/dc/dcmitype/"/>
    <ds:schemaRef ds:uri="http://schemas.microsoft.com/office/infopath/2007/PartnerControls"/>
    <ds:schemaRef ds:uri="http://schemas.openxmlformats.org/package/2006/metadata/core-properties"/>
    <ds:schemaRef ds:uri="http://purl.org/dc/terms/"/>
    <ds:schemaRef ds:uri="d8ecf516-e360-4672-81b9-68723bedb71f"/>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40DEAA79-017B-4D9C-81AF-7110DFF542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19</TotalTime>
  <Words>1222</Words>
  <Application>Microsoft Macintosh PowerPoint</Application>
  <PresentationFormat>Widescreen</PresentationFormat>
  <Paragraphs>85</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100</cp:revision>
  <dcterms:created xsi:type="dcterms:W3CDTF">2020-07-22T07:31:06Z</dcterms:created>
  <dcterms:modified xsi:type="dcterms:W3CDTF">2024-11-13T10:41:45Z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