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C32992-F49A-4B97-AA48-2479319CA3DD}" v="39" dt="2022-10-03T08:00:33.967"/>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To usposabljanje zagotavlja smernice za obdelavo (npr. vrtanje, rezanje, brušenje) materialov, ki vsebujejo kristalni kremen, z ročnimi motornimi orodij z vodnim sistemom.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Zaradi preprečevanja izpostavljenosti nevarnim ravnem prahu, ki nastanejo pri visokoenergijskih procesih, naj bodo procesi mokri. Uporaba vode ujame prah in zmanjša izpostavljenost na najmanjšo možno raven.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Naslednji videoposnetek kaže vpliv vode kot sredstva za obvladovanje prahu pri mokrih procesih. Poleg video slike vidite graf in rdečo črto, ki kaže koncentracijo prahu v mg/m3.</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Pri merjenju koncentracije prahu ne gre za prosti kristalni kremen, ampak za polkvantitativno meritev. Bistvena ni vrednost koncentracije prahu, ampak relativna razlika med stopnjami izpostavljenosti za priporočeno prakso in drugo prakso.</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Kadar so na voljo, je treba vedno uporabljati mokre postopke, da omejite nastajanje prahu v zraku. Vsa motorna orodja niso prilagojena za mokre procese. Poskrbite, da je oprema, ki jo uporabljate, primerna za vaše delo.</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Pred uporabo mokrih procesov se prepričajte, da oprema in vodni sistem delujeta pravilno. Če sumite, da oprema ne deluje pravilno, se obrnite na vodjo obrata.</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7959143" y="429114"/>
            <a:ext cx="385820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a:solidFill>
                  <a:srgbClr val="F6A317"/>
                </a:solidFill>
                <a:effectLst/>
                <a:latin typeface="Helvetica"/>
                <a:ea typeface="Helvetica"/>
                <a:cs typeface="Helvetica"/>
              </a:rPr>
              <a:t>USPOSABLJANJE GLEDE DOBRIH PRAKS ZA MOKRE PROCESE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534275" cy="850900"/>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MOKRE PROCESE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640664" y="308919"/>
            <a:ext cx="4160039"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200"/>
              </a:lnSpc>
              <a:spcBef>
                <a:spcPts val="600"/>
              </a:spcBef>
            </a:pPr>
            <a:r>
              <a:rPr lang="sl" sz="1800" b="1" i="0" strike="noStrike" cap="none" spc="0" baseline="0" dirty="0">
                <a:solidFill>
                  <a:srgbClr val="000000"/>
                </a:solidFill>
                <a:effectLst/>
                <a:latin typeface="Helvetica"/>
                <a:ea typeface="Helvetica"/>
                <a:cs typeface="Helvetica"/>
              </a:rPr>
              <a:t>Pomembno je, da se naučite zaščititi pred nevarnostmi, povezanimi z delom.</a:t>
            </a:r>
          </a:p>
          <a:p>
            <a:pPr>
              <a:lnSpc>
                <a:spcPts val="2200"/>
              </a:lnSpc>
              <a:spcBef>
                <a:spcPts val="600"/>
              </a:spcBef>
            </a:pPr>
            <a:r>
              <a:rPr lang="sl" sz="1800" b="0" i="0" strike="noStrike" cap="none" spc="0" baseline="0" dirty="0">
                <a:solidFill>
                  <a:srgbClr val="000000"/>
                </a:solidFill>
                <a:effectLst/>
                <a:latin typeface="Helvetica"/>
                <a:ea typeface="Helvetica"/>
                <a:cs typeface="Helvetica"/>
              </a:rPr>
              <a:t>S to datoteko PowerPoint za usposabljanje se boste naučili naslednje:</a:t>
            </a:r>
          </a:p>
          <a:p>
            <a:pPr marL="285750" indent="-285750">
              <a:lnSpc>
                <a:spcPts val="22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Kako uporabljamo vodo v visokoenergijskih industrijskih procesih za zmanjšanje izpostavljenosti prahu s prostim kristalnim kremenom</a:t>
            </a:r>
          </a:p>
          <a:p>
            <a:pPr marL="285750" indent="-285750">
              <a:lnSpc>
                <a:spcPts val="22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Kako in kdaj uporabiti mokre postopke</a:t>
            </a:r>
          </a:p>
          <a:p>
            <a:pPr marL="285750" indent="-285750">
              <a:lnSpc>
                <a:spcPts val="22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Najboljše prakse ter pravilno in napačno ravnanje pri mokrih procesih</a:t>
            </a:r>
          </a:p>
          <a:p>
            <a:pPr marL="285750" indent="-285750">
              <a:lnSpc>
                <a:spcPts val="2200"/>
              </a:lnSpc>
              <a:spcBef>
                <a:spcPts val="600"/>
              </a:spcBef>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2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4"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Mokri procesi so ena od petih glavnih tehnik za obvladovanje prahu.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63041" cy="2938988"/>
          </a:xfrm>
        </p:spPr>
        <p:txBody>
          <a:bodyPr lIns="91440" tIns="45720" rIns="91440" bIns="45720" anchor="t"/>
          <a:lstStyle/>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Pravilno delovanje te opreme je bistveno za zaščito pred prostim kristalnim kremenom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6739434"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KAKO MOKRI PROCESI ZMANJŠAJO IZPOSTAVLJENOST PROSTEMU KRISTALNEMU KREMENU</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4" y="3165273"/>
            <a:ext cx="5732044" cy="3669152"/>
          </a:xfrm>
        </p:spPr>
        <p:txBody>
          <a:bodyPr/>
          <a:lstStyle/>
          <a:p>
            <a:pPr>
              <a:lnSpc>
                <a:spcPts val="2400"/>
              </a:lnSpc>
              <a:spcBef>
                <a:spcPts val="600"/>
              </a:spcBef>
              <a:spcAft>
                <a:spcPts val="600"/>
              </a:spcAft>
            </a:pPr>
            <a:r>
              <a:rPr lang="sl" sz="1700" b="0" i="0" strike="noStrike" cap="none" spc="0" baseline="0" dirty="0">
                <a:solidFill>
                  <a:srgbClr val="000000"/>
                </a:solidFill>
                <a:effectLst/>
                <a:latin typeface="Helvetica"/>
                <a:ea typeface="Helvetica"/>
                <a:cs typeface="Helvetica"/>
              </a:rPr>
              <a:t>Mokri procesi se uporabljajo v visokoenergijskih industrijskih procesih na materialih, ki vsebujejo kristalni kremen, kot so vrtanje, rezanje in grobo ter fino brušenje. Vodni sistemi so lahko vgrajeni v orodja in opremo.</a:t>
            </a:r>
          </a:p>
          <a:p>
            <a:pPr>
              <a:lnSpc>
                <a:spcPts val="2400"/>
              </a:lnSpc>
              <a:spcBef>
                <a:spcPts val="600"/>
              </a:spcBef>
              <a:spcAft>
                <a:spcPts val="600"/>
              </a:spcAft>
            </a:pPr>
            <a:r>
              <a:rPr lang="sl" sz="1700" b="0" i="0" strike="noStrike" cap="none" spc="0" baseline="0" dirty="0">
                <a:solidFill>
                  <a:srgbClr val="000000"/>
                </a:solidFill>
                <a:effectLst/>
                <a:latin typeface="Helvetica"/>
                <a:ea typeface="Helvetica"/>
                <a:cs typeface="Helvetica"/>
              </a:rPr>
              <a:t>Vodo lahko uporabimo za obvladovanje prahu v zraku, </a:t>
            </a:r>
            <a:br>
              <a:rPr lang="en-IN" sz="1700" b="0" i="0" strike="noStrike" cap="none" spc="0" baseline="0" dirty="0">
                <a:solidFill>
                  <a:srgbClr val="000000"/>
                </a:solidFill>
                <a:effectLst/>
                <a:latin typeface="Helvetica"/>
                <a:ea typeface="Helvetica"/>
                <a:cs typeface="Helvetica"/>
              </a:rPr>
            </a:br>
            <a:r>
              <a:rPr lang="sl" sz="1700" b="0" i="0" strike="noStrike" cap="none" spc="0" baseline="0" dirty="0">
                <a:solidFill>
                  <a:srgbClr val="000000"/>
                </a:solidFill>
                <a:effectLst/>
                <a:latin typeface="Helvetica"/>
                <a:ea typeface="Helvetica"/>
                <a:cs typeface="Helvetica"/>
              </a:rPr>
              <a:t>ki nastane zaradi premikanja vozil po cestah in gradbiščih, pa tudi za splošno čiščenje.</a:t>
            </a:r>
          </a:p>
          <a:p>
            <a:pPr>
              <a:lnSpc>
                <a:spcPts val="2400"/>
              </a:lnSpc>
              <a:spcBef>
                <a:spcPts val="600"/>
              </a:spcBef>
              <a:spcAft>
                <a:spcPts val="600"/>
              </a:spcAft>
            </a:pPr>
            <a:r>
              <a:rPr lang="sl" sz="1700" b="0" i="0" strike="noStrike" cap="none" spc="0" baseline="0" dirty="0">
                <a:solidFill>
                  <a:srgbClr val="000000"/>
                </a:solidFill>
                <a:effectLst/>
                <a:latin typeface="Helvetica"/>
                <a:ea typeface="Helvetica"/>
                <a:cs typeface="Helvetica"/>
              </a:rPr>
              <a:t>Voda ujame prašne delce in preprečuje, da bi se dvignili </a:t>
            </a:r>
            <a:br>
              <a:rPr lang="en-IN" sz="1700" b="0" i="0" strike="noStrike" cap="none" spc="0" baseline="0" dirty="0">
                <a:solidFill>
                  <a:srgbClr val="000000"/>
                </a:solidFill>
                <a:effectLst/>
                <a:latin typeface="Helvetica"/>
                <a:ea typeface="Helvetica"/>
                <a:cs typeface="Helvetica"/>
              </a:rPr>
            </a:br>
            <a:r>
              <a:rPr lang="sl" sz="1700" b="0" i="0" strike="noStrike" cap="none" spc="0" baseline="0" dirty="0">
                <a:solidFill>
                  <a:srgbClr val="000000"/>
                </a:solidFill>
                <a:effectLst/>
                <a:latin typeface="Helvetica"/>
                <a:ea typeface="Helvetica"/>
                <a:cs typeface="Helvetica"/>
              </a:rPr>
              <a:t>v zrak.</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xfrm>
            <a:off x="6933634" y="2355741"/>
            <a:ext cx="4883716" cy="4147671"/>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a:xfrm>
            <a:off x="777245" y="1640901"/>
            <a:ext cx="4600668"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OBVLADOVANJE PRAHU Z VODO</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Voda zmanjša količino prahu, ki nastane pri visokoenergijskih procesih.</a:t>
            </a:r>
          </a:p>
          <a:p>
            <a:pPr>
              <a:lnSpc>
                <a:spcPts val="2400"/>
              </a:lnSpc>
            </a:pPr>
            <a:r>
              <a:rPr lang="sl" sz="1800" b="0" i="0" strike="noStrike" cap="none" spc="0" baseline="0" dirty="0">
                <a:solidFill>
                  <a:srgbClr val="000000"/>
                </a:solidFill>
                <a:effectLst/>
                <a:latin typeface="Helvetica"/>
                <a:ea typeface="Helvetica"/>
                <a:cs typeface="Helvetica"/>
              </a:rPr>
              <a:t>(Kliknite za predvajanje videoposnetka.)</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a:xfrm>
            <a:off x="777244" y="1640901"/>
            <a:ext cx="5685549"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UPORABA MOKRIH PROCESOV</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p:txBody>
          <a:bodyPr lIns="91440" tIns="45720" rIns="91440" bIns="45720" anchor="t"/>
          <a:lstStyle/>
          <a:p>
            <a:pPr>
              <a:lnSpc>
                <a:spcPts val="2400"/>
              </a:lnSpc>
            </a:pPr>
            <a:r>
              <a:rPr lang="sl" sz="1800" b="0" i="0" strike="noStrike" cap="none" spc="0" baseline="0" dirty="0">
                <a:solidFill>
                  <a:srgbClr val="000000"/>
                </a:solidFill>
                <a:effectLst/>
                <a:latin typeface="Helvetica"/>
                <a:ea typeface="Helvetica"/>
                <a:cs typeface="Helvetica"/>
              </a:rPr>
              <a:t>Če so na voljo (in jih je mogoče varno uporabljati) imajo vedno prednost mokri procesi. Pri uporabi mokrih procesov: </a:t>
            </a: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Poskrbite, da je prostor dobro prezračen</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Poskrbite, da je dovod vode ustrezen in primeren za delo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Uporabljajte mokro čiščenje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Dovode vode zaščitite pred zmrzovanjem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Če lahko pri procesu nastajajo kapljice vode v zraku, preverite rast bakterij v viru vode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7498850"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MOKRIH PROCESIH</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6"/>
            <a:ext cx="10985971" cy="3230407"/>
          </a:xfrm>
        </p:spPr>
        <p:txBody>
          <a:bodyPr lIns="91440" tIns="45720" rIns="91440" bIns="45720" anchor="t"/>
          <a:lstStyle/>
          <a:p>
            <a:pPr>
              <a:lnSpc>
                <a:spcPct val="100000"/>
              </a:lnSpc>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Uporabite obvladovanje prahu z vodo, kadar je to mogoče in varno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Zagotovite, da se voda odvaja v ustrezen odtočni sistem</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Aft>
                <a:spcPts val="10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Razlito vodo in luže takoj počistite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čezmernega tlaka vode, ki lahko dvigne usedli prah. Fina meglica ali pršenje je učinkovitejše od curka.</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obvladovanja prahu z vodo na napravah, ki ne omogočajo dovajanja vode</a:t>
            </a:r>
          </a:p>
          <a:p>
            <a:pPr marL="285750" indent="-285750">
              <a:lnSpc>
                <a:spcPct val="100000"/>
              </a:lnSpc>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dodajte besedilo o ukrepih, povezanih z mokrimi procesi, pomembnih za vaš kontekst</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871530" cy="3682369"/>
          </a:xfrm>
        </p:spPr>
        <p:txBody>
          <a:bodyPr lIns="91440" tIns="45720" rIns="91440" bIns="45720" anchor="t"/>
          <a:lstStyle/>
          <a:p>
            <a:pPr>
              <a:lnSpc>
                <a:spcPts val="2400"/>
              </a:lnSpc>
              <a:spcBef>
                <a:spcPts val="600"/>
              </a:spcBef>
              <a:spcAft>
                <a:spcPts val="1000"/>
              </a:spcAft>
            </a:pPr>
            <a:r>
              <a:rPr lang="sl" sz="2000" b="0" i="0" strike="noStrike" cap="none" spc="0" baseline="0" dirty="0">
                <a:solidFill>
                  <a:srgbClr val="000000"/>
                </a:solidFill>
                <a:effectLst/>
                <a:latin typeface="Helvetica"/>
                <a:ea typeface="Helvetica"/>
                <a:cs typeface="Helvetica"/>
              </a:rPr>
              <a:t>Mokri postopki zmanjšajo nastajanje prahu na najmanjši možno mero in zmanjšajo tveganje izpostavljenosti prostemu kristalnemu kremenu.</a:t>
            </a:r>
          </a:p>
          <a:p>
            <a:pPr>
              <a:lnSpc>
                <a:spcPts val="2400"/>
              </a:lnSpc>
              <a:spcBef>
                <a:spcPts val="600"/>
              </a:spcBef>
              <a:spcAft>
                <a:spcPts val="1000"/>
              </a:spcAft>
            </a:pPr>
            <a:r>
              <a:rPr lang="sl" sz="2000" b="0" i="0" strike="noStrike" cap="none" spc="0" baseline="0" dirty="0">
                <a:solidFill>
                  <a:srgbClr val="000000"/>
                </a:solidFill>
                <a:effectLst/>
                <a:latin typeface="Helvetica"/>
                <a:ea typeface="Helvetica"/>
                <a:cs typeface="Helvetica"/>
              </a:rPr>
              <a:t>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2000" b="0" i="0" strike="noStrike" cap="none" spc="0" baseline="0" dirty="0">
                <a:solidFill>
                  <a:srgbClr val="000000"/>
                </a:solidFill>
                <a:effectLst/>
                <a:latin typeface="Helvetica"/>
                <a:ea typeface="Helvetica"/>
                <a:cs typeface="Helvetica"/>
              </a:rPr>
              <a:t>Če so na voljo, vedno uporabljajte vodne sisteme</a:t>
            </a:r>
            <a:r>
              <a:rPr lang="sl" sz="2000" dirty="0">
                <a:solidFill>
                  <a:srgbClr val="000000"/>
                </a:solidFill>
                <a:latin typeface="Helvetica"/>
                <a:ea typeface="Helvetica"/>
                <a:cs typeface="Helvetica"/>
              </a:rPr>
              <a:t>.</a:t>
            </a:r>
            <a:endParaRPr lang="sl" sz="20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2000" b="0" i="0" strike="noStrike" cap="none" spc="0" baseline="0" dirty="0">
                <a:solidFill>
                  <a:srgbClr val="000000"/>
                </a:solidFill>
                <a:effectLst/>
                <a:latin typeface="Helvetica"/>
                <a:ea typeface="Helvetica"/>
                <a:cs typeface="Helvetica"/>
              </a:rPr>
              <a:t>Poskrbite, da so vodni sistemi primerni za delo</a:t>
            </a:r>
            <a:r>
              <a:rPr lang="sl" sz="2000" dirty="0">
                <a:solidFill>
                  <a:srgbClr val="000000"/>
                </a:solidFill>
                <a:latin typeface="Helvetica"/>
                <a:ea typeface="Helvetica"/>
                <a:cs typeface="Helvetica"/>
              </a:rPr>
              <a:t>.</a:t>
            </a:r>
            <a:endParaRPr lang="sl" sz="20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2000" b="0" i="0" strike="noStrike" cap="none" spc="0" baseline="0" dirty="0">
                <a:solidFill>
                  <a:srgbClr val="000000"/>
                </a:solidFill>
                <a:effectLst/>
                <a:latin typeface="Helvetica"/>
                <a:ea typeface="Helvetica"/>
                <a:cs typeface="Helvetica"/>
              </a:rPr>
              <a:t>Če sumite, da vodni sistem ne deluje pravilno, se obrnite na vodjo obrata</a:t>
            </a:r>
            <a:r>
              <a:rPr lang="sl" sz="2000" dirty="0">
                <a:solidFill>
                  <a:srgbClr val="000000"/>
                </a:solidFill>
                <a:latin typeface="Helvetica"/>
                <a:ea typeface="Helvetica"/>
                <a:cs typeface="Helvetica"/>
              </a:rPr>
              <a:t>.</a:t>
            </a:r>
            <a:endParaRPr lang="sl" sz="20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NADALJNJE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7" history="0"/>
              </a:rPr>
              <a:t>Dobre prakse za mokro obdelavo mineralnih obdelovancev, ki vsebujejo kristalni kremen, z ročnimi motornimi orodji (Opravilni list 2.1.14d)</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7" history="0"/>
              </a:rPr>
              <a:t>Dobre prakse za uporabo vode/dodatkov na cestah ali odprtih površinah za zmanjšanje ravni prahu (Opravilni list 2.2.27)</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7" history="0"/>
              </a:rPr>
              <a:t>Dobre prakse za obvladovanje prahu z vodo (Opravilni list 2.2.35)</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7" history="0"/>
              </a:rPr>
              <a:t>Dobre prakse za procese mokrega rezanja zidakov, aglomeriranih in naravnih kamnov (Opravilni list 2.2.42)</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8"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9" history="0"/>
              </a:rPr>
              <a:t>Vodnik NEPSI za MSP</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10"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D38AB7D9-8F47-4E75-88C4-2C2ABBD9D3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94</TotalTime>
  <Words>1166</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41</cp:revision>
  <dcterms:created xsi:type="dcterms:W3CDTF">2020-01-29T17:43:15Z</dcterms:created>
  <dcterms:modified xsi:type="dcterms:W3CDTF">2024-11-13T11:01:37Z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