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54AB38-9132-45A6-9A5D-CA2D7DA9C6CB}" v="34" dt="2022-09-22T23:44:17.195"/>
    <p1510:client id="{76F60457-E851-D148-9610-8B8C19439D12}" v="2" dt="2020-12-09T20:13:12.592"/>
    <p1510:client id="{EA752EA2-3098-4EFB-B717-876F20D4F729}" v="7" dt="2022-09-23T08:44:34.8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36"/>
    <p:restoredTop sz="91156" autoAdjust="0"/>
  </p:normalViewPr>
  <p:slideViewPr>
    <p:cSldViewPr snapToGrid="0" snapToObjects="1">
      <p:cViewPr varScale="1">
        <p:scale>
          <a:sx n="112" d="100"/>
          <a:sy n="112" d="100"/>
        </p:scale>
        <p:origin x="512"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dirty="0">
                <a:solidFill>
                  <a:srgbClr val="000000"/>
                </a:solidFill>
                <a:effectLst/>
                <a:latin typeface="Calibri"/>
                <a:ea typeface="Calibri"/>
                <a:cs typeface="Calibri"/>
              </a:rPr>
              <a:t>L'esposizione eccessiva alla silice cristallina respirabile (SCR) può comportare a lungo andare gravi problemi di salute per i lavoratori. Per questa ragione, è importante che tutti i lavoratori siano a conoscenza delle buone pratiche che limitano o eliminano l'esposizione alla polvere di silice.</a:t>
            </a:r>
          </a:p>
          <a:p>
            <a:endParaRPr lang="en-US" sz="1200" b="0" i="0" u="none" strike="noStrike" kern="1200">
              <a:solidFill>
                <a:schemeClr val="tx1"/>
              </a:solidFill>
              <a:effectLst/>
              <a:latin typeface="+mn-lt"/>
              <a:ea typeface="+mn-ea"/>
              <a:cs typeface="+mn-cs"/>
            </a:endParaRPr>
          </a:p>
          <a:p>
            <a:r>
              <a:rPr lang="it" sz="1200" b="0" i="0" strike="noStrike" cap="none" spc="0" baseline="0" dirty="0">
                <a:solidFill>
                  <a:srgbClr val="000000"/>
                </a:solidFill>
                <a:effectLst/>
                <a:latin typeface="Calibri"/>
                <a:ea typeface="Calibri"/>
                <a:cs typeface="Calibri"/>
              </a:rPr>
              <a:t>Questo training fornisce informazioni </a:t>
            </a:r>
            <a:r>
              <a:rPr lang="it" dirty="0">
                <a:solidFill>
                  <a:srgbClr val="000000"/>
                </a:solidFill>
                <a:latin typeface="Calibri"/>
                <a:ea typeface="Calibri"/>
                <a:cs typeface="Calibri"/>
              </a:rPr>
              <a:t>sulla</a:t>
            </a:r>
            <a:r>
              <a:rPr lang="it" sz="1200" b="0" i="0" strike="noStrike" cap="none" spc="0" baseline="0" dirty="0">
                <a:solidFill>
                  <a:srgbClr val="000000"/>
                </a:solidFill>
                <a:effectLst/>
                <a:latin typeface="Calibri"/>
                <a:ea typeface="Calibri"/>
                <a:cs typeface="Calibri"/>
              </a:rPr>
              <a:t> pulizia e l’igiene. Occorre tenere presente che prima di iniziare qualsiasi processo di pulizia è necessaria una valutazione dei rischi, sebbene questa attività competa essenzialmente al datore di lavoro.</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dirty="0">
                <a:solidFill>
                  <a:srgbClr val="000000"/>
                </a:solidFill>
                <a:latin typeface="Calibri"/>
                <a:ea typeface="Calibri"/>
                <a:cs typeface="Calibri"/>
              </a:rPr>
              <a:t>Nel corso delle varie</a:t>
            </a:r>
            <a:r>
              <a:rPr lang="it" sz="1800" b="0" i="0" strike="noStrike" cap="none" spc="0" baseline="0" dirty="0">
                <a:solidFill>
                  <a:srgbClr val="000000"/>
                </a:solidFill>
                <a:effectLst/>
                <a:latin typeface="Calibri"/>
                <a:ea typeface="Calibri"/>
                <a:cs typeface="Calibri"/>
              </a:rPr>
              <a:t> </a:t>
            </a:r>
            <a:r>
              <a:rPr lang="it" sz="1800" dirty="0">
                <a:solidFill>
                  <a:srgbClr val="000000"/>
                </a:solidFill>
                <a:latin typeface="Calibri"/>
                <a:ea typeface="Calibri"/>
                <a:cs typeface="Calibri"/>
              </a:rPr>
              <a:t>lavorazioni</a:t>
            </a:r>
            <a:r>
              <a:rPr lang="it" sz="1800" b="0" i="0" strike="noStrike" cap="none" spc="0" baseline="0" dirty="0">
                <a:solidFill>
                  <a:srgbClr val="000000"/>
                </a:solidFill>
                <a:effectLst/>
                <a:latin typeface="Calibri"/>
                <a:ea typeface="Calibri"/>
                <a:cs typeface="Calibri"/>
              </a:rPr>
              <a:t> (segatura, frantumazione, </a:t>
            </a:r>
            <a:r>
              <a:rPr lang="it" sz="1800" dirty="0">
                <a:solidFill>
                  <a:srgbClr val="000000"/>
                </a:solidFill>
                <a:latin typeface="Calibri"/>
                <a:ea typeface="Calibri"/>
                <a:cs typeface="Calibri"/>
              </a:rPr>
              <a:t>insaccamento</a:t>
            </a:r>
            <a:r>
              <a:rPr lang="it" sz="1800" b="0" i="0" strike="noStrike" cap="none" spc="0" baseline="0" dirty="0">
                <a:solidFill>
                  <a:srgbClr val="000000"/>
                </a:solidFill>
                <a:effectLst/>
                <a:latin typeface="Calibri"/>
                <a:ea typeface="Calibri"/>
                <a:cs typeface="Calibri"/>
              </a:rPr>
              <a:t>, ecc.) possono generarsi minuscoli frammenti di polvere di silice. Senza un adeguato processo di pulizia, la polvere respirabile può rimanere in sospensione nell’aria </a:t>
            </a:r>
            <a:r>
              <a:rPr lang="it" sz="1800" dirty="0">
                <a:solidFill>
                  <a:srgbClr val="000000"/>
                </a:solidFill>
                <a:latin typeface="Calibri"/>
                <a:ea typeface="Calibri"/>
                <a:cs typeface="Calibri"/>
              </a:rPr>
              <a:t>degli</a:t>
            </a:r>
            <a:r>
              <a:rPr lang="it" sz="1800" b="0" i="0" strike="noStrike" cap="none" spc="0" baseline="0" dirty="0">
                <a:solidFill>
                  <a:srgbClr val="000000"/>
                </a:solidFill>
                <a:effectLst/>
                <a:latin typeface="Calibri"/>
                <a:ea typeface="Calibri"/>
                <a:cs typeface="Calibri"/>
              </a:rPr>
              <a:t> ambienti chiusi</a:t>
            </a:r>
            <a:r>
              <a:rPr lang="it" sz="1800" dirty="0">
                <a:solidFill>
                  <a:srgbClr val="000000"/>
                </a:solidFill>
                <a:latin typeface="Calibri"/>
                <a:ea typeface="Calibri"/>
                <a:cs typeface="Calibri"/>
              </a:rPr>
              <a:t> per giorni</a:t>
            </a:r>
            <a:r>
              <a:rPr lang="it" sz="1800" b="0" i="0" strike="noStrike" cap="none" spc="0" baseline="0" dirty="0">
                <a:solidFill>
                  <a:srgbClr val="000000"/>
                </a:solidFill>
                <a:effectLst/>
                <a:latin typeface="Calibri"/>
                <a:ea typeface="Calibri"/>
                <a:cs typeface="Calibri"/>
              </a:rPr>
              <a:t>, con gravi rischi per chi ci lavora.</a:t>
            </a:r>
            <a:r>
              <a:rPr lang="it" sz="1800" dirty="0">
                <a:solidFill>
                  <a:srgbClr val="000000"/>
                </a:solidFill>
                <a:latin typeface="Calibri"/>
                <a:ea typeface="Calibri"/>
                <a:cs typeface="Calibri"/>
              </a:rPr>
              <a:t> </a:t>
            </a:r>
            <a:endParaRPr lang="it" sz="1800" b="0" i="0" strike="noStrike" cap="none" spc="0" baseline="0" dirty="0">
              <a:solidFill>
                <a:srgbClr val="000000"/>
              </a:solidFill>
              <a:effectLst/>
              <a:latin typeface="Calibri"/>
              <a:ea typeface="Calibri"/>
              <a:cs typeface="Calibri"/>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200" b="0" i="0" strike="noStrike" cap="none" spc="0" baseline="0">
                <a:solidFill>
                  <a:srgbClr val="000000"/>
                </a:solidFill>
                <a:effectLst/>
                <a:latin typeface="Calibri"/>
                <a:ea typeface="Calibri"/>
                <a:cs typeface="Calibri"/>
              </a:rPr>
              <a:t>Il controllo delle polveri può essere ottenuto combinando i due metodi: la pulizia a secco e la pulizia a umido.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a:solidFill>
                  <a:srgbClr val="000000"/>
                </a:solidFill>
                <a:effectLst/>
                <a:latin typeface="Calibri"/>
                <a:ea typeface="Calibri"/>
                <a:cs typeface="Calibri"/>
              </a:rPr>
              <a:t>Il video che segue mostra le buone pratiche relative alla pulizia dei pavimenti. </a:t>
            </a:r>
            <a:r>
              <a:rPr lang="it" sz="1200" b="0" i="0" strike="noStrike" cap="none" spc="0" baseline="0">
                <a:solidFill>
                  <a:srgbClr val="000000"/>
                </a:solidFill>
                <a:effectLst/>
                <a:latin typeface="Calibri"/>
                <a:ea typeface="Calibri"/>
                <a:cs typeface="Calibri"/>
              </a:rPr>
              <a:t>Accanto all'immagine del video sono riportati un grafico e una barra rossa che illustrano la concentrazione di polvere in mg/m³.</a:t>
            </a:r>
          </a:p>
          <a:p>
            <a:endParaRPr lang="en-GB" sz="1200" b="0" i="0" u="none" strike="noStrike" kern="1200">
              <a:solidFill>
                <a:schemeClr val="tx1"/>
              </a:solidFill>
              <a:effectLst/>
              <a:latin typeface="+mn-lt"/>
              <a:ea typeface="+mn-ea"/>
              <a:cs typeface="+mn-cs"/>
            </a:endParaRPr>
          </a:p>
          <a:p>
            <a:r>
              <a:rPr lang="it" sz="1200" b="0" i="0" strike="noStrike" cap="none" spc="0" baseline="0">
                <a:solidFill>
                  <a:srgbClr val="000000"/>
                </a:solidFill>
                <a:effectLst/>
                <a:latin typeface="Calibri"/>
                <a:ea typeface="Calibri"/>
                <a:cs typeface="Calibri"/>
              </a:rPr>
              <a:t>La misurazione della concentrazione di polvere non riguarda la silice cristallina respirabile, ma si basa su una misurazione semiquantitativa. Ciò che più conta non è il valore della concentrazione di polvere, ma la differenza relativa tra i livelli di esposizione durante l’attività raccomandata e le altre attività.</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it" sz="1200" b="0" i="0" strike="noStrike" cap="none" spc="0" baseline="0" dirty="0">
                <a:solidFill>
                  <a:srgbClr val="000000"/>
                </a:solidFill>
                <a:effectLst/>
                <a:latin typeface="Calibri"/>
                <a:ea typeface="Calibri"/>
                <a:cs typeface="Calibri"/>
              </a:rPr>
              <a:t>Almeno una volta alla settimana, controllare visivamente che le attrezzature per la pulizia non presentino segni di danneggiamento, prima di iniziare la mansione. Procedere a controlli più frequenti nel caso di attrezzature di uso costante. Se il danno è visibile, informarne il responsabile in loco.</a:t>
            </a:r>
          </a:p>
          <a:p>
            <a:endParaRPr lang="en-GB" sz="1200" b="0" i="0" u="none" strike="noStrike" kern="1200">
              <a:solidFill>
                <a:schemeClr val="tx1"/>
              </a:solidFill>
              <a:effectLst/>
              <a:latin typeface="+mn-lt"/>
              <a:ea typeface="+mn-ea"/>
              <a:cs typeface="+mn-cs"/>
            </a:endParaRPr>
          </a:p>
          <a:p>
            <a:r>
              <a:rPr lang="it" sz="1200" b="0" i="0" strike="noStrike" cap="none" spc="0" baseline="0" dirty="0">
                <a:solidFill>
                  <a:srgbClr val="000000"/>
                </a:solidFill>
                <a:effectLst/>
                <a:latin typeface="Calibri"/>
                <a:ea typeface="Calibri"/>
                <a:cs typeface="Calibri"/>
              </a:rPr>
              <a:t>Non utilizzare una spazzola a secco per spazzare la polvere in uno spazio chiuso (si veda immagine).</a:t>
            </a:r>
          </a:p>
          <a:p>
            <a:endParaRPr lang="en-GB" sz="1200" b="0" i="0" u="none" strike="noStrike" kern="1200">
              <a:solidFill>
                <a:schemeClr val="tx1"/>
              </a:solidFill>
              <a:effectLst/>
              <a:latin typeface="+mn-lt"/>
              <a:ea typeface="+mn-ea"/>
              <a:cs typeface="+mn-cs"/>
            </a:endParaRPr>
          </a:p>
          <a:p>
            <a:r>
              <a:rPr lang="it" sz="1200" b="0" i="0" strike="noStrike" cap="none" spc="0" baseline="0" dirty="0">
                <a:solidFill>
                  <a:srgbClr val="000000"/>
                </a:solidFill>
                <a:effectLst/>
                <a:latin typeface="Calibri"/>
                <a:ea typeface="Calibri"/>
                <a:cs typeface="Calibri"/>
              </a:rPr>
              <a:t>Non utilizzare l'aria compressa per non smuovere la polvere disperdendola nuovamente nell’aria. L’uso di aria compressa per rimuovere la polvere dagli abiti da lavoro deve essere effettuato solo con attrezzature specificamente studiate per questo scopo (ad esempio cabine per docce ad aria).</a:t>
            </a:r>
            <a:r>
              <a:rPr lang="it" dirty="0">
                <a:solidFill>
                  <a:srgbClr val="000000"/>
                </a:solidFill>
                <a:latin typeface="Calibri"/>
                <a:ea typeface="Calibri"/>
                <a:cs typeface="Calibri"/>
              </a:rPr>
              <a:t> </a:t>
            </a:r>
            <a:endParaRPr lang="it" sz="1200" b="0" i="0" strike="noStrike" cap="none" spc="0" baseline="0" dirty="0">
              <a:solidFill>
                <a:srgbClr val="000000"/>
              </a:solidFill>
              <a:effectLst/>
              <a:latin typeface="Calibri"/>
              <a:ea typeface="Calibri"/>
              <a:cs typeface="Calibri"/>
            </a:endParaRPr>
          </a:p>
          <a:p>
            <a:endParaRPr lang="en-GB" sz="1200" b="0" i="0" u="none" strike="noStrike" kern="1200">
              <a:solidFill>
                <a:schemeClr val="tx1"/>
              </a:solidFill>
              <a:effectLst/>
              <a:latin typeface="+mn-lt"/>
              <a:ea typeface="+mn-ea"/>
              <a:cs typeface="+mn-cs"/>
            </a:endParaRPr>
          </a:p>
          <a:p>
            <a:r>
              <a:rPr lang="it" sz="1200" b="0" i="0" strike="noStrike" cap="none" spc="0" baseline="0" dirty="0">
                <a:solidFill>
                  <a:srgbClr val="000000"/>
                </a:solidFill>
                <a:effectLst/>
                <a:latin typeface="Calibri"/>
                <a:ea typeface="Calibri"/>
                <a:cs typeface="Calibri"/>
              </a:rPr>
              <a:t>Da notare che in genere gli impianti aspirapolvere centralizzati non sono adatti a pulire le fuoriuscite di materiali umidi.</a:t>
            </a:r>
            <a:r>
              <a:rPr lang="it" dirty="0">
                <a:solidFill>
                  <a:srgbClr val="000000"/>
                </a:solidFill>
                <a:latin typeface="Calibri"/>
                <a:ea typeface="Calibri"/>
                <a:cs typeface="Calibri"/>
              </a:rPr>
              <a:t> </a:t>
            </a:r>
            <a:endParaRPr lang="it" sz="1200" b="0" i="0" strike="noStrike" cap="none" spc="0" baseline="0" dirty="0">
              <a:solidFill>
                <a:srgbClr val="000000"/>
              </a:solidFill>
              <a:effectLst/>
              <a:latin typeface="Calibri"/>
              <a:ea typeface="Calibri"/>
              <a:cs typeface="Calibri"/>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it-IT" sz="1800" b="0" i="0" strike="noStrike" cap="none" spc="0" baseline="0" dirty="0">
                <a:solidFill>
                  <a:srgbClr val="000000"/>
                </a:solidFill>
                <a:effectLst/>
                <a:latin typeface="Calibri"/>
                <a:ea typeface="Calibri"/>
                <a:cs typeface="Calibri"/>
              </a:rPr>
              <a:t>Generalmente, i metodi di pulizia a umido sono più efficaci, poiché intrappolano le polveri sottili nell’acqua evitando che si diffondano nell’aria.</a:t>
            </a:r>
          </a:p>
          <a:p>
            <a:endParaRPr lang="en-GB" sz="1200" b="0" i="0" u="none" strike="noStrike" kern="1200" dirty="0">
              <a:solidFill>
                <a:schemeClr val="tx1"/>
              </a:solidFill>
              <a:effectLst/>
              <a:latin typeface="+mn-lt"/>
              <a:ea typeface="+mn-ea"/>
              <a:cs typeface="+mn-cs"/>
            </a:endParaRPr>
          </a:p>
          <a:p>
            <a:r>
              <a:rPr lang="it" sz="1200" b="0" i="0" strike="noStrike" cap="none" spc="0" baseline="0" dirty="0">
                <a:solidFill>
                  <a:srgbClr val="000000"/>
                </a:solidFill>
                <a:effectLst/>
                <a:latin typeface="Calibri"/>
                <a:ea typeface="Calibri"/>
                <a:cs typeface="Calibri"/>
              </a:rPr>
              <a:t>È importante regolare la pressione dell'acqua in base al tipo di pulizia da effettuare. Quando occorre bagnare consistenti fuoriuscite di materiali fini, asciutti e polverulenti, è meglio servirsi di un nebulizzatore. L'uso di un getto d'acqua a pressione provocherebbe la ricomparsa della polvere nell'aria. </a:t>
            </a:r>
          </a:p>
          <a:p>
            <a:endParaRPr lang="en-GB" sz="1200" b="0" i="0" u="none" strike="noStrike" kern="1200" dirty="0">
              <a:solidFill>
                <a:schemeClr val="tx1"/>
              </a:solidFill>
              <a:effectLst/>
              <a:latin typeface="+mn-lt"/>
              <a:ea typeface="+mn-ea"/>
              <a:cs typeface="+mn-cs"/>
            </a:endParaRPr>
          </a:p>
          <a:p>
            <a:r>
              <a:rPr lang="it" sz="1200" b="0" i="0" strike="noStrike" cap="none" spc="0" baseline="0" dirty="0">
                <a:solidFill>
                  <a:srgbClr val="000000"/>
                </a:solidFill>
                <a:effectLst/>
                <a:latin typeface="Calibri"/>
                <a:ea typeface="Calibri"/>
                <a:cs typeface="Calibri"/>
              </a:rPr>
              <a:t>Infine, nei processi a umido che prevedono l’utilizzo di acqua a spruzzo o a getto, è indispensabile dotarsi di sistemi di drenaggio adeguati.</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it" sz="1000" b="0" i="0" strike="noStrike" cap="none" spc="0" baseline="0">
                <a:solidFill>
                  <a:srgbClr val="000000"/>
                </a:solidFill>
                <a:effectLst/>
                <a:latin typeface="Helvetica"/>
                <a:ea typeface="Helvetica"/>
                <a:cs typeface="Helvetica"/>
              </a:rPr>
              <a:t>Questo pacchetto formativo è stato sviluppato nell’ambito della Guida alle Buone Pratiche NEPSI, consultabile sul sito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8112033" y="429114"/>
            <a:ext cx="370531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 sz="1400" b="1" i="0" strike="noStrike" cap="none" spc="0" baseline="0">
                <a:solidFill>
                  <a:srgbClr val="F6A317"/>
                </a:solidFill>
                <a:effectLst/>
                <a:latin typeface="Helvetica"/>
                <a:ea typeface="Helvetica"/>
                <a:cs typeface="Helvetica"/>
              </a:rPr>
              <a:t>TRAINING SULLE BUONE PRATICHE PER LA PULIZIA E L'IGIENE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0.tif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1.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3.tiff"/><Relationship Id="rId3" Type="http://schemas.openxmlformats.org/officeDocument/2006/relationships/tags" Target="../tags/tag19.xml"/><Relationship Id="rId7" Type="http://schemas.openxmlformats.org/officeDocument/2006/relationships/image" Target="../media/image12.tiff"/><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4.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5.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8.xml"/><Relationship Id="rId7" Type="http://schemas.openxmlformats.org/officeDocument/2006/relationships/hyperlink" Target="https://guide.nepsi.eu/sheets" TargetMode="Externa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9.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r>
              <a:rPr lang="it" sz="3000" b="1" i="0" strike="noStrike" cap="none" spc="0" baseline="0" dirty="0">
                <a:solidFill>
                  <a:srgbClr val="FFFFFF"/>
                </a:solidFill>
                <a:effectLst/>
                <a:latin typeface="Helvetica"/>
                <a:ea typeface="Helvetica"/>
                <a:cs typeface="Helvetica"/>
              </a:rPr>
              <a:t>TRAINING SULLE BUONE PRATICHE PER LA PULIZIA E L'IGIENE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8546123" y="351692"/>
            <a:ext cx="3294185"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a:t>PREMESSA PER I FORMATORI</a:t>
            </a:r>
            <a:endParaRPr lang="en-US" sz="3000" dirty="0"/>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600"/>
              </a:lnSpc>
            </a:pPr>
            <a:r>
              <a:rPr lang="it-IT" sz="1800" dirty="0">
                <a:latin typeface="Helvetica"/>
                <a:cs typeface="Helvetica"/>
              </a:rPr>
              <a:t>NEPSI ha sviluppato una serie di risorse didattiche per supportare le attività di formazione finalizzate all'implementazione delle Buone Pratiche NEPSI.</a:t>
            </a:r>
          </a:p>
          <a:p>
            <a:pPr>
              <a:lnSpc>
                <a:spcPts val="2600"/>
              </a:lnSpc>
            </a:pPr>
            <a:r>
              <a:rPr lang="it-IT" sz="1800" dirty="0">
                <a:latin typeface="Helvetica"/>
                <a:cs typeface="Helvetica"/>
              </a:rPr>
              <a:t>Ogni pacchetto formativo in PowerPoint tratta un argomento di interesse per i lavoratori dei settori che utilizzano materiali contenenti silice cristallina. I pacchetti forniscono informazioni sui rischi di esposizione alle polveri in riferimento all'argomento trattato, nonché sulle buone pratiche e sulle misure disponibili per ridurli. Lo scopo della formazione è informare ed educare i lavoratori per aiutarli a utilizzare le misure di controllo in maniera efficace e ridurre l'esposizione alla silice cristallina respirabile (SCR) sul luogo di lavoro.</a:t>
            </a:r>
          </a:p>
          <a:p>
            <a:pPr>
              <a:lnSpc>
                <a:spcPts val="2600"/>
              </a:lnSpc>
            </a:pPr>
            <a:r>
              <a:rPr lang="it-IT" sz="1800" dirty="0">
                <a:latin typeface="Helvetica"/>
                <a:cs typeface="Helvetica"/>
              </a:rPr>
              <a:t>All’occorrenza, è possibile utilizzare la diapositiva vuota e le caselle di testo per integrare le informazioni contenute in questo pacchetto formativo.</a:t>
            </a:r>
            <a:endParaRPr lang="en-US" sz="1800" dirty="0"/>
          </a:p>
        </p:txBody>
      </p:sp>
    </p:spTree>
    <p:extLst>
      <p:ext uri="{BB962C8B-B14F-4D97-AF65-F5344CB8AC3E}">
        <p14:creationId xmlns:p14="http://schemas.microsoft.com/office/powerpoint/2010/main" val="397095487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NOTA BENE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it" sz="1800" b="0" i="0" strike="noStrike" cap="none" spc="0" baseline="0" dirty="0">
                <a:solidFill>
                  <a:srgbClr val="000000"/>
                </a:solidFill>
                <a:effectLst/>
                <a:latin typeface="Helvetica"/>
                <a:ea typeface="Helvetica"/>
                <a:cs typeface="Helvetica"/>
              </a:rPr>
              <a:t>Il contenuto di questo training in PowerPoint è fornito a scopo informativo e sotto forma di raccomandazioni. Non rappresenta uno standard o una normativa, non aggiunge nuovi obblighi legali né modifica gli obblighi esistenti introdotti dalla legislazione a tutela della salute e dalle policy aziendali.	</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INTRODUZIONE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5" cy="3682369"/>
          </a:xfrm>
        </p:spPr>
        <p:txBody>
          <a:bodyPr/>
          <a:lstStyle/>
          <a:p>
            <a:r>
              <a:rPr lang="it" sz="1800" b="1" i="0" strike="noStrike" cap="none" spc="0" baseline="0" dirty="0">
                <a:solidFill>
                  <a:srgbClr val="000000"/>
                </a:solidFill>
                <a:effectLst/>
                <a:latin typeface="Helvetica"/>
                <a:ea typeface="Helvetica"/>
                <a:cs typeface="Helvetica"/>
              </a:rPr>
              <a:t>Imparare a proteggersi dai rischi per la salute connessi all’attività lavorativa è una priorità.</a:t>
            </a:r>
          </a:p>
          <a:p>
            <a:endParaRPr lang="en-US" sz="1800" b="1" dirty="0"/>
          </a:p>
          <a:p>
            <a:r>
              <a:rPr lang="it" sz="1800" b="0" i="0" strike="noStrike" cap="none" spc="0" baseline="0" dirty="0">
                <a:solidFill>
                  <a:srgbClr val="000000"/>
                </a:solidFill>
                <a:effectLst/>
                <a:latin typeface="Helvetica"/>
                <a:ea typeface="Helvetica"/>
                <a:cs typeface="Helvetica"/>
              </a:rPr>
              <a:t>Nel corso di questo training in PowerPoint scopriremo: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 vari metodi di pulizia utilizzati nelle aree dove potrebbero generarsi polveri contenenti silice cristallina respirabile (SCR)</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 buone pratiche per la pulizia e l’igiene </a:t>
            </a:r>
          </a:p>
          <a:p>
            <a:pPr marL="285750" indent="-285750">
              <a:buFont typeface="Arial" panose="020B0604020202020204" pitchFamily="34" charset="0"/>
              <a:buChar char="•"/>
            </a:pPr>
            <a:r>
              <a:rPr lang="it" sz="1800" b="0" i="0" strike="noStrike" cap="none" spc="0" baseline="0" dirty="0">
                <a:solidFill>
                  <a:srgbClr val="FF0000"/>
                </a:solidFill>
                <a:effectLst/>
                <a:latin typeface="Helvetica"/>
                <a:ea typeface="Helvetica"/>
                <a:cs typeface="Helvetica"/>
              </a:rPr>
              <a:t>Testo da compilare a cura del formatore: nel caso in cui venga aggiunta una diapositiva ad hoc, occorrerà inserire una breve panoramica del materiale di riferimento</a:t>
            </a:r>
          </a:p>
          <a:p>
            <a:pPr marL="285750" indent="-285750">
              <a:buFont typeface="Arial" panose="020B0604020202020204" pitchFamily="34" charset="0"/>
              <a:buChar char="•"/>
            </a:pPr>
            <a:endParaRPr lang="en-US" sz="1800" dirty="0"/>
          </a:p>
        </p:txBody>
      </p:sp>
      <p:pic>
        <p:nvPicPr>
          <p:cNvPr id="4" name="Picture Placeholder 8" descr="Mop and bucket">
            <a:extLst>
              <a:ext uri="{FF2B5EF4-FFF2-40B4-BE49-F238E27FC236}">
                <a16:creationId xmlns:a16="http://schemas.microsoft.com/office/drawing/2014/main" id="{F337D195-96AA-21FB-ECD4-7C5975008BF5}"/>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27373" t="-13274" r="-23980" b="-15267"/>
          <a:stretch/>
        </p:blipFill>
        <p:spPr>
          <a:xfrm>
            <a:off x="6592887" y="1640901"/>
            <a:ext cx="5224462" cy="4437062"/>
          </a:xfrm>
          <a:prstGeom prst="rect">
            <a:avLst/>
          </a:prstGeo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lIns="91440" tIns="45720" rIns="91440" bIns="45720" anchor="t"/>
          <a:lstStyle/>
          <a:p>
            <a:r>
              <a:rPr lang="it" sz="3000" b="1" i="0" strike="noStrike" cap="none" spc="0" baseline="0" dirty="0">
                <a:solidFill>
                  <a:srgbClr val="F6A317"/>
                </a:solidFill>
                <a:effectLst/>
                <a:latin typeface="Helvetica"/>
                <a:ea typeface="Helvetica"/>
                <a:cs typeface="Helvetica"/>
              </a:rPr>
              <a:t>TECNICHE </a:t>
            </a:r>
            <a:r>
              <a:rPr lang="it" sz="3000" dirty="0">
                <a:latin typeface="Helvetica"/>
                <a:ea typeface="Helvetica"/>
                <a:cs typeface="Helvetica"/>
              </a:rPr>
              <a:t>PER IL CONTROLLO</a:t>
            </a:r>
            <a:r>
              <a:rPr lang="it" sz="3000" b="1" i="0" strike="noStrike" cap="none" spc="0" baseline="0" dirty="0">
                <a:solidFill>
                  <a:srgbClr val="F6A317"/>
                </a:solidFill>
                <a:effectLst/>
                <a:latin typeface="Helvetica"/>
                <a:ea typeface="Helvetica"/>
                <a:cs typeface="Helvetica"/>
              </a:rPr>
              <a:t> DELLE POLVERI</a:t>
            </a:r>
            <a:endParaRPr lang="it-IT"/>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070855"/>
            <a:ext cx="4387796" cy="2590690"/>
          </a:xfrm>
        </p:spPr>
        <p:txBody>
          <a:bodyPr/>
          <a:lstStyle/>
          <a:p>
            <a:pPr>
              <a:lnSpc>
                <a:spcPts val="2700"/>
              </a:lnSpc>
            </a:pPr>
            <a:r>
              <a:rPr lang="it" sz="1800" b="0" i="0" strike="noStrike" cap="none" spc="0" baseline="0" dirty="0">
                <a:solidFill>
                  <a:srgbClr val="000000"/>
                </a:solidFill>
                <a:effectLst/>
                <a:latin typeface="Helvetica"/>
                <a:ea typeface="Helvetica"/>
                <a:cs typeface="Helvetica"/>
              </a:rPr>
              <a:t>La pulizia e l’igiene rientrano tra le cinque principali tecniche per il controllo delle polveri.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IGIENE E PULIZIA</a:t>
            </a:r>
          </a:p>
          <a:p>
            <a:r>
              <a:rPr lang="it" sz="1200" b="0" i="0" strike="noStrike" cap="none" spc="0" baseline="0">
                <a:solidFill>
                  <a:srgbClr val="000000"/>
                </a:solidFill>
                <a:effectLst/>
                <a:latin typeface="Calibri"/>
                <a:ea typeface="Calibri"/>
                <a:cs typeface="Calibri"/>
              </a:rPr>
              <a:t>Lavare gli abiti da lavoro e aspirare le polveri prodotte dai processi evita che le particelle si accumulino nel tempo: uno spazio di lavoro pulito è uno spazio sicuro</a:t>
            </a:r>
          </a:p>
          <a:p>
            <a:endParaRPr lang="en-US"/>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CONFINAMENTO</a:t>
            </a:r>
          </a:p>
          <a:p>
            <a:pPr>
              <a:spcAft>
                <a:spcPts val="300"/>
              </a:spcAft>
            </a:pPr>
            <a:r>
              <a:rPr lang="it" sz="1200" b="0" i="0" strike="noStrike" cap="none" spc="0" baseline="0">
                <a:solidFill>
                  <a:srgbClr val="000000"/>
                </a:solidFill>
                <a:effectLst/>
                <a:latin typeface="Calibri"/>
                <a:ea typeface="Calibri"/>
                <a:cs typeface="Calibri"/>
              </a:rPr>
              <a:t>Eseguire i processi generatori di SCR in un ambiente chiuso previene l'esposizione alle polveri alla fonte</a:t>
            </a:r>
          </a:p>
          <a:p>
            <a:pPr>
              <a:spcAft>
                <a:spcPts val="300"/>
              </a:spcAft>
            </a:pPr>
            <a:endParaRPr lang="en-US"/>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52473"/>
            <a:ext cx="2279672" cy="1346522"/>
          </a:xfrm>
          <a:prstGeom prst="rect">
            <a:avLst/>
          </a:prstGeom>
          <a:noFill/>
        </p:spPr>
        <p:txBody>
          <a:bodyPr wrap="square" rtlCol="0">
            <a:spAutoFit/>
          </a:bodyPr>
          <a:lstStyle/>
          <a:p>
            <a:pPr>
              <a:spcAft>
                <a:spcPts val="300"/>
              </a:spcAft>
            </a:pPr>
            <a:r>
              <a:rPr lang="it" sz="1050" b="1" i="0" strike="noStrike" cap="none" spc="50" baseline="0" dirty="0">
                <a:solidFill>
                  <a:srgbClr val="EF9A2E"/>
                </a:solidFill>
                <a:effectLst/>
                <a:latin typeface="Futura Medium"/>
                <a:ea typeface="Futura Medium"/>
                <a:cs typeface="Futura Medium"/>
              </a:rPr>
              <a:t>ASPIRAZIONE/VENTILAZIONE</a:t>
            </a:r>
          </a:p>
          <a:p>
            <a:pPr>
              <a:spcAft>
                <a:spcPts val="300"/>
              </a:spcAft>
            </a:pPr>
            <a:r>
              <a:rPr lang="it" sz="1200" b="0" i="0" strike="noStrike" cap="none" spc="0" baseline="0" dirty="0">
                <a:solidFill>
                  <a:srgbClr val="000000"/>
                </a:solidFill>
                <a:effectLst/>
                <a:latin typeface="Calibri"/>
                <a:ea typeface="Calibri"/>
                <a:cs typeface="Calibri"/>
              </a:rPr>
              <a:t>Captare la SCR alla fonte, prima che si verifichi l’esposizione, e sostituire l'aria contaminata con aria pulita</a:t>
            </a:r>
          </a:p>
          <a:p>
            <a:endParaRPr lang="en-US" dirty="0"/>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131928"/>
            <a:ext cx="2134062" cy="2189127"/>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DISPOSITIVI DI PROTEZIONE</a:t>
            </a:r>
          </a:p>
          <a:p>
            <a:r>
              <a:rPr lang="it" sz="1200" b="0" i="0" strike="noStrike" cap="none" spc="0" baseline="0">
                <a:solidFill>
                  <a:srgbClr val="000000"/>
                </a:solidFill>
                <a:effectLst/>
                <a:latin typeface="Calibri"/>
                <a:ea typeface="Calibri"/>
                <a:cs typeface="Calibri"/>
              </a:rPr>
              <a:t>Quando tutte le altre misure di controllo non sono sufficienti a contenere i rischi di esposizione alla silice cristallina respirabile, i DPI (come le maschere facciali filtranti, ad esempio) proteggono i lavoratori dalle polveri</a:t>
            </a:r>
          </a:p>
          <a:p>
            <a:endParaRPr lang="en-US"/>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ACQUA</a:t>
            </a:r>
          </a:p>
          <a:p>
            <a:pPr>
              <a:spcAft>
                <a:spcPts val="300"/>
              </a:spcAft>
            </a:pPr>
            <a:r>
              <a:rPr lang="it" sz="1200" b="0" i="0" strike="noStrike" cap="none" spc="0" baseline="0">
                <a:solidFill>
                  <a:srgbClr val="000000"/>
                </a:solidFill>
                <a:effectLst/>
                <a:latin typeface="Calibri"/>
                <a:ea typeface="Calibri"/>
                <a:cs typeface="Calibri"/>
              </a:rPr>
              <a:t>I processi a umido prevengono la diffusione delle particelle di polvere nell’aria, captandole con l’acqua</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it" sz="3000" b="1" i="0" strike="noStrike" cap="none" spc="0" baseline="0" dirty="0">
                <a:solidFill>
                  <a:srgbClr val="F6A317"/>
                </a:solidFill>
                <a:effectLst/>
                <a:latin typeface="Helvetica"/>
                <a:ea typeface="Helvetica"/>
                <a:cs typeface="Helvetica"/>
              </a:rPr>
              <a:t>I RISCHI CONNESSI A QUESTA 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Questa attività può generare molta polvere</a:t>
            </a:r>
          </a:p>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L'esposizione prolungata a livelli elevati di SCR può causare malattie polmonari invalidanti</a:t>
            </a:r>
          </a:p>
          <a:p>
            <a:pPr>
              <a:lnSpc>
                <a:spcPts val="2700"/>
              </a:lnSpc>
            </a:pPr>
            <a:r>
              <a:rPr lang="it" sz="1800" b="0" i="0" strike="noStrike" cap="none" spc="0" baseline="0" dirty="0">
                <a:solidFill>
                  <a:srgbClr val="000000"/>
                </a:solidFill>
                <a:effectLst/>
                <a:latin typeface="Helvetica"/>
                <a:ea typeface="Helvetica"/>
                <a:cs typeface="Helvetica"/>
              </a:rPr>
              <a:t>È importante proteggersi costantemente dall'esposizione alle polveri aerodisperse. </a:t>
            </a:r>
          </a:p>
          <a:p>
            <a:pPr>
              <a:lnSpc>
                <a:spcPts val="2700"/>
              </a:lnSpc>
            </a:pPr>
            <a:r>
              <a:rPr lang="it" sz="1800" b="0" i="0" strike="noStrike" cap="none" spc="0" baseline="0" dirty="0">
                <a:solidFill>
                  <a:srgbClr val="000000"/>
                </a:solidFill>
                <a:effectLst/>
                <a:latin typeface="Helvetica"/>
                <a:ea typeface="Helvetica"/>
                <a:cs typeface="Helvetica"/>
              </a:rPr>
              <a:t>Osservando le buone pratiche oggi, proteggiamo la nostra salute futura.</a:t>
            </a:r>
          </a:p>
          <a:p>
            <a:pPr>
              <a:lnSpc>
                <a:spcPts val="2700"/>
              </a:lnSpc>
            </a:pPr>
            <a:r>
              <a:rPr lang="it-IT" sz="1800" b="0" i="0" strike="noStrike" cap="none" spc="0" baseline="0" dirty="0">
                <a:solidFill>
                  <a:srgbClr val="000000"/>
                </a:solidFill>
                <a:effectLst/>
                <a:latin typeface="Helvetica"/>
                <a:ea typeface="Helvetica"/>
                <a:cs typeface="Helvetica"/>
              </a:rPr>
              <a:t>Come immaginiamo di trascorrere la pensione?</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15644" cy="850900"/>
          </a:xfrm>
        </p:spPr>
        <p:txBody>
          <a:bodyPr/>
          <a:lstStyle/>
          <a:p>
            <a:r>
              <a:rPr lang="it" sz="3000" b="1" i="0" strike="noStrike" cap="none" spc="0" baseline="0" dirty="0">
                <a:solidFill>
                  <a:srgbClr val="F6A317"/>
                </a:solidFill>
                <a:effectLst/>
                <a:latin typeface="Helvetica"/>
                <a:ea typeface="Helvetica"/>
                <a:cs typeface="Helvetica"/>
              </a:rPr>
              <a:t>PERCHÉ PULIZIA E IGIENE SONO IMPORTANTI</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808513"/>
            <a:ext cx="5453624" cy="3236531"/>
          </a:xfrm>
        </p:spPr>
        <p:txBody>
          <a:bodyPr lIns="91440" tIns="45720" rIns="91440" bIns="45720" anchor="t"/>
          <a:lstStyle/>
          <a:p>
            <a:pPr marL="285750" indent="-28575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 polveri respirabili (cioè quelle in grado di penetrare nei polmoni) possono rimanere nell'aria per giorni.</a:t>
            </a:r>
          </a:p>
          <a:p>
            <a:pPr marL="285750" indent="-28575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Quando le polveri </a:t>
            </a:r>
            <a:r>
              <a:rPr lang="it" sz="1800" dirty="0">
                <a:solidFill>
                  <a:srgbClr val="000000"/>
                </a:solidFill>
                <a:latin typeface="Helvetica"/>
                <a:ea typeface="Helvetica"/>
                <a:cs typeface="Helvetica"/>
              </a:rPr>
              <a:t>depositate</a:t>
            </a:r>
            <a:r>
              <a:rPr lang="it" sz="1800" b="0" i="0" strike="noStrike" cap="none" spc="0" baseline="0" dirty="0">
                <a:solidFill>
                  <a:srgbClr val="000000"/>
                </a:solidFill>
                <a:effectLst/>
                <a:latin typeface="Helvetica"/>
                <a:ea typeface="Helvetica"/>
                <a:cs typeface="Helvetica"/>
              </a:rPr>
              <a:t> sulle superfici vengono smosse, possono diffondersi nell'aria e diventare un pericolo.</a:t>
            </a:r>
          </a:p>
          <a:p>
            <a:pPr marL="285750" indent="-28575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La pulizia sistematica riduce i rischi nelle aree di lavoro e impedisce l'accumulo di polveri.</a:t>
            </a:r>
          </a:p>
          <a:p>
            <a:pPr>
              <a:lnSpc>
                <a:spcPts val="2700"/>
              </a:lnSpc>
            </a:pPr>
            <a:endParaRPr lang="en-US" sz="1800" dirty="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TIPOLOGIE DI PULIZIA</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a:lstStyle/>
          <a:p>
            <a:pPr>
              <a:spcAft>
                <a:spcPts val="1000"/>
              </a:spcAft>
            </a:pPr>
            <a:r>
              <a:rPr lang="it" sz="1800" b="0" i="0" strike="noStrike" cap="none" spc="0" baseline="0" dirty="0">
                <a:solidFill>
                  <a:srgbClr val="000000"/>
                </a:solidFill>
                <a:effectLst/>
                <a:latin typeface="Helvetica"/>
                <a:ea typeface="Helvetica"/>
                <a:cs typeface="Helvetica"/>
              </a:rPr>
              <a:t>Sono due i principali metodi di pulizia per rimuovere le polveri pericolose dalle aree di lavoro. Ecco quali:</a:t>
            </a:r>
          </a:p>
          <a:p>
            <a:r>
              <a:rPr lang="it" sz="1800" b="1" i="0" strike="noStrike" cap="none" spc="0" baseline="0" dirty="0">
                <a:solidFill>
                  <a:srgbClr val="000000"/>
                </a:solidFill>
                <a:effectLst/>
                <a:latin typeface="Helvetica"/>
                <a:ea typeface="Helvetica"/>
                <a:cs typeface="Helvetica"/>
              </a:rPr>
              <a:t>Pulizia a secco</a:t>
            </a:r>
          </a:p>
          <a:p>
            <a:pPr>
              <a:spcAft>
                <a:spcPts val="1000"/>
              </a:spcAft>
            </a:pPr>
            <a:r>
              <a:rPr lang="it" sz="1800" b="0" i="0" strike="noStrike" cap="none" spc="0" baseline="0" dirty="0">
                <a:solidFill>
                  <a:srgbClr val="000000"/>
                </a:solidFill>
                <a:effectLst/>
                <a:latin typeface="Helvetica"/>
                <a:ea typeface="Helvetica"/>
                <a:cs typeface="Helvetica"/>
              </a:rPr>
              <a:t>La pulizia a secco prevede </a:t>
            </a:r>
            <a:r>
              <a:rPr lang="en-GB" sz="1800" b="0" i="0" strike="noStrike" cap="none" spc="0" baseline="0" dirty="0">
                <a:solidFill>
                  <a:srgbClr val="000000"/>
                </a:solidFill>
                <a:effectLst/>
                <a:latin typeface="Helvetica"/>
                <a:ea typeface="Helvetica"/>
                <a:cs typeface="Helvetica"/>
              </a:rPr>
              <a:t>di </a:t>
            </a:r>
            <a:r>
              <a:rPr lang="en-GB" sz="1800" b="0" i="0" strike="noStrike" cap="none" spc="0" baseline="0" dirty="0" err="1">
                <a:solidFill>
                  <a:srgbClr val="000000"/>
                </a:solidFill>
                <a:effectLst/>
                <a:latin typeface="Helvetica"/>
                <a:ea typeface="Helvetica"/>
                <a:cs typeface="Helvetica"/>
              </a:rPr>
              <a:t>norma</a:t>
            </a:r>
            <a:r>
              <a:rPr lang="it" sz="1800" b="0" i="0" strike="noStrike" cap="none" spc="0" baseline="0" dirty="0">
                <a:solidFill>
                  <a:srgbClr val="000000"/>
                </a:solidFill>
                <a:effectLst/>
                <a:latin typeface="Helvetica"/>
                <a:ea typeface="Helvetica"/>
                <a:cs typeface="Helvetica"/>
              </a:rPr>
              <a:t> l'utilizzo di dispositivi di aspirazione per rimuovere le polveri asciutte da pavimenti e superfici. </a:t>
            </a:r>
          </a:p>
          <a:p>
            <a:r>
              <a:rPr lang="it" sz="1800" b="1" i="0" strike="noStrike" cap="none" spc="0" baseline="0" dirty="0">
                <a:solidFill>
                  <a:srgbClr val="000000"/>
                </a:solidFill>
                <a:effectLst/>
                <a:latin typeface="Helvetica"/>
                <a:ea typeface="Helvetica"/>
                <a:cs typeface="Helvetica"/>
              </a:rPr>
              <a:t>Pulizia a umido</a:t>
            </a:r>
          </a:p>
          <a:p>
            <a:r>
              <a:rPr lang="it" sz="1800" b="0" i="0" strike="noStrike" cap="none" spc="0" baseline="0" dirty="0">
                <a:solidFill>
                  <a:srgbClr val="000000"/>
                </a:solidFill>
                <a:effectLst/>
                <a:latin typeface="Helvetica"/>
                <a:ea typeface="Helvetica"/>
                <a:cs typeface="Helvetica"/>
              </a:rPr>
              <a:t>La pulizia a umido può prevedere l'uso di stracci e spazzole bagnate o di nebulizzazioni e getti d’acqua tramite tubi. L'acqua contribuisce a ridurre la possibilità che la polvere si diffonda nell'aria durante la pulizia.</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PULIZIA DEI PAVIMENTI</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p:txBody>
          <a:bodyPr/>
          <a:lstStyle/>
          <a:p>
            <a:pPr>
              <a:lnSpc>
                <a:spcPts val="2700"/>
              </a:lnSpc>
            </a:pPr>
            <a:r>
              <a:rPr lang="it" sz="1800" b="0" i="0" strike="noStrike" cap="none" spc="0" baseline="0" dirty="0">
                <a:solidFill>
                  <a:srgbClr val="000000"/>
                </a:solidFill>
                <a:effectLst/>
                <a:latin typeface="Helvetica"/>
                <a:ea typeface="Helvetica"/>
                <a:cs typeface="Helvetica"/>
              </a:rPr>
              <a:t>Per evitare di esporsi inutilmente alle polveri, è bene utilizzare sempre un'attrezzatura di pulizia idonea, quando disponibile. </a:t>
            </a:r>
          </a:p>
          <a:p>
            <a:pPr>
              <a:lnSpc>
                <a:spcPts val="2700"/>
              </a:lnSpc>
            </a:pPr>
            <a:r>
              <a:rPr lang="it" sz="1800" b="0" i="0" strike="noStrike" cap="none" spc="0" baseline="0" dirty="0">
                <a:solidFill>
                  <a:srgbClr val="000000"/>
                </a:solidFill>
                <a:effectLst/>
                <a:latin typeface="Helvetica"/>
                <a:ea typeface="Helvetica"/>
                <a:cs typeface="Helvetica"/>
              </a:rPr>
              <a:t>Questo video mostra il metodo di pulizia più appropriato per rimuovere le polveri dal pavimento.</a:t>
            </a:r>
          </a:p>
          <a:p>
            <a:pPr>
              <a:lnSpc>
                <a:spcPts val="2700"/>
              </a:lnSpc>
            </a:pPr>
            <a:r>
              <a:rPr lang="it" sz="1800" b="0" i="0" strike="noStrike" cap="none" spc="0" baseline="0" dirty="0">
                <a:solidFill>
                  <a:srgbClr val="000000"/>
                </a:solidFill>
                <a:effectLst/>
                <a:latin typeface="Helvetica"/>
                <a:ea typeface="Helvetica"/>
                <a:cs typeface="Helvetica"/>
              </a:rPr>
              <a:t>(Clicca per vedere il video).</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PULIZIA A SECCO: COSA FARE E COSA EVITARE</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3" y="2843213"/>
            <a:ext cx="5646014" cy="3201832"/>
          </a:xfrm>
        </p:spPr>
        <p:txBody>
          <a:bodyPr/>
          <a:lstStyle/>
          <a:p>
            <a:r>
              <a:rPr lang="it" sz="1500" b="1" i="0" strike="noStrike" cap="none" spc="0" baseline="0" dirty="0">
                <a:solidFill>
                  <a:srgbClr val="000000"/>
                </a:solidFill>
                <a:effectLst/>
                <a:latin typeface="Helvetica"/>
                <a:ea typeface="Helvetica"/>
                <a:cs typeface="Helvetica"/>
              </a:rPr>
              <a:t>COSA FARE</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Predisporre un piano per gestire le fuoriuscite in modo sicuro e rapido</a:t>
            </a:r>
          </a:p>
          <a:p>
            <a:pPr marL="285750" indent="-285750">
              <a:buSzPct val="85000"/>
              <a:buFont typeface=".Apple Color Emoji UI"/>
              <a:buChar char="✅"/>
            </a:pPr>
            <a:r>
              <a:rPr lang="it-IT" sz="1500" b="0" i="0" strike="noStrike" cap="none" spc="0" baseline="0" dirty="0">
                <a:solidFill>
                  <a:srgbClr val="000000"/>
                </a:solidFill>
                <a:effectLst/>
                <a:latin typeface="Helvetica"/>
                <a:ea typeface="Helvetica"/>
                <a:cs typeface="Helvetica"/>
              </a:rPr>
              <a:t>Controllare che l'attrezzatura per l'aspirazione non sia danneggiata prima di utilizzarla e segnalare gli eventuali difetti</a:t>
            </a:r>
          </a:p>
          <a:p>
            <a:pPr marL="285750" indent="-285750">
              <a:spcAft>
                <a:spcPts val="600"/>
              </a:spcAft>
              <a:buSzPct val="85000"/>
              <a:buFont typeface=".Apple Color Emoji UI"/>
              <a:buChar char="✅"/>
            </a:pPr>
            <a:r>
              <a:rPr lang="it" sz="1500" b="0" i="0" strike="noStrike" cap="none" spc="0" baseline="0" dirty="0">
                <a:solidFill>
                  <a:srgbClr val="000000"/>
                </a:solidFill>
                <a:effectLst/>
                <a:latin typeface="Helvetica"/>
                <a:ea typeface="Helvetica"/>
                <a:cs typeface="Helvetica"/>
              </a:rPr>
              <a:t>Controllare se il filtro del dispositivo di aspirazione debba essere sostituito</a:t>
            </a:r>
          </a:p>
          <a:p>
            <a:r>
              <a:rPr lang="it" sz="1500" b="1" i="0" strike="noStrike" cap="none" spc="0" baseline="0" dirty="0">
                <a:solidFill>
                  <a:srgbClr val="000000"/>
                </a:solidFill>
                <a:effectLst/>
                <a:latin typeface="Helvetica"/>
                <a:ea typeface="Helvetica"/>
                <a:cs typeface="Helvetica"/>
              </a:rPr>
              <a:t>COSA EVITARE</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Pulire con una spazzola asciutta o aria compressa, poiché le polveri si diffonderebbero nell'aria</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Utilizzare un normale tubo o ugello ad aria compressa per rimuovere le polveri asciutte depositatesi sugli abiti da lavoro </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a:blip r:embed="rId6"/>
          <a:srcRect l="10814" r="10814"/>
          <a:stretch>
            <a:fillRect/>
          </a:stretch>
        </p:blipFill>
        <p:spPr>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PULIZIA A UMIDO: COSA FARE E COSA EVITARE</a:t>
            </a: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3" y="2843213"/>
            <a:ext cx="5698508" cy="3201832"/>
          </a:xfrm>
        </p:spPr>
        <p:txBody>
          <a:bodyPr/>
          <a:lstStyle/>
          <a:p>
            <a:r>
              <a:rPr lang="it" sz="1500" b="1" i="0" strike="noStrike" cap="none" spc="0" baseline="0" dirty="0">
                <a:solidFill>
                  <a:srgbClr val="000000"/>
                </a:solidFill>
                <a:effectLst/>
                <a:latin typeface="Helvetica"/>
                <a:ea typeface="Helvetica"/>
                <a:cs typeface="Helvetica"/>
              </a:rPr>
              <a:t>COSA FARE</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Predisporre un piano per gestire le fuoriuscite in modo sicuro e rapido</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Verificare che l'approvvigionamento d'acqua sia continuo e sufficiente allo svolgimento della mansione</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Regolare la pressione e il getto dell'acqua in base alle esigenze della mansione</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Nei processi con acqua a spruzzo o a getto, assicurarsi della presenza di sistemi di drenaggio adeguati</a:t>
            </a:r>
          </a:p>
          <a:p>
            <a:r>
              <a:rPr lang="it" sz="1500" b="1" i="0" strike="noStrike" cap="none" spc="0" baseline="0" dirty="0">
                <a:solidFill>
                  <a:srgbClr val="000000"/>
                </a:solidFill>
                <a:effectLst/>
                <a:latin typeface="Helvetica"/>
                <a:ea typeface="Helvetica"/>
                <a:cs typeface="Helvetica"/>
              </a:rPr>
              <a:t>COSA EVITARE</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Utilizzare un getto d’acqua a pressione per pulire un deposito di polvere asciutta: un leggero spruzzo sarà più efficace</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a:blip r:embed="rId6"/>
          <a:srcRect l="41657" t="-738" r="451"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IGIENE: COSA FARE E COSA EVITARE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687201"/>
            <a:ext cx="6823707" cy="3230407"/>
          </a:xfrm>
        </p:spPr>
        <p:txBody>
          <a:bodyPr lIns="91440" tIns="45720" rIns="91440" bIns="45720" anchor="t"/>
          <a:lstStyle/>
          <a:p>
            <a:r>
              <a:rPr lang="it" sz="1500" b="1" i="0" strike="noStrike" cap="none" spc="0" baseline="0" dirty="0">
                <a:solidFill>
                  <a:srgbClr val="000000"/>
                </a:solidFill>
                <a:effectLst/>
                <a:latin typeface="Helvetica"/>
                <a:ea typeface="Helvetica"/>
                <a:cs typeface="Helvetica"/>
              </a:rPr>
              <a:t>COSA FARE</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Lavare regolarmente le mani</a:t>
            </a:r>
          </a:p>
          <a:p>
            <a:pPr marL="285750" indent="-285750">
              <a:buSzPct val="85000"/>
              <a:buFont typeface=".Apple Color Emoji UI"/>
              <a:buChar char="✅"/>
            </a:pPr>
            <a:r>
              <a:rPr lang="it" sz="1500" dirty="0">
                <a:solidFill>
                  <a:srgbClr val="000000"/>
                </a:solidFill>
                <a:latin typeface="Helvetica"/>
                <a:ea typeface="Helvetica"/>
                <a:cs typeface="Helvetica"/>
              </a:rPr>
              <a:t>Togliersi</a:t>
            </a:r>
            <a:r>
              <a:rPr lang="it" sz="1500" b="0" i="0" strike="noStrike" cap="none" spc="0" baseline="0" dirty="0">
                <a:solidFill>
                  <a:srgbClr val="000000"/>
                </a:solidFill>
                <a:effectLst/>
                <a:latin typeface="Helvetica"/>
                <a:ea typeface="Helvetica"/>
                <a:cs typeface="Helvetica"/>
              </a:rPr>
              <a:t> gli abiti sporchi prima di entrare nell’area ristoro</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Far lavare le tute da lavoro con regolarità</a:t>
            </a:r>
          </a:p>
          <a:p>
            <a:pPr marL="285750" indent="-285750">
              <a:spcAft>
                <a:spcPts val="1000"/>
              </a:spcAft>
              <a:buSzPct val="85000"/>
              <a:buFont typeface=".Apple Color Emoji UI"/>
              <a:buChar char="✅"/>
            </a:pPr>
            <a:r>
              <a:rPr lang="it" sz="1500" b="0" i="0" strike="noStrike" cap="none" spc="0" baseline="0" dirty="0">
                <a:solidFill>
                  <a:srgbClr val="000000"/>
                </a:solidFill>
                <a:effectLst/>
                <a:latin typeface="Helvetica"/>
                <a:ea typeface="Helvetica"/>
                <a:cs typeface="Helvetica"/>
              </a:rPr>
              <a:t>Utilizzare </a:t>
            </a:r>
            <a:r>
              <a:rPr lang="it" sz="1500" dirty="0">
                <a:solidFill>
                  <a:srgbClr val="000000"/>
                </a:solidFill>
                <a:latin typeface="Helvetica"/>
                <a:ea typeface="Helvetica"/>
                <a:cs typeface="Helvetica"/>
              </a:rPr>
              <a:t>correttamente le</a:t>
            </a:r>
            <a:r>
              <a:rPr lang="it" sz="1500" b="0" i="0" strike="noStrike" cap="none" spc="0" baseline="0" dirty="0">
                <a:solidFill>
                  <a:srgbClr val="000000"/>
                </a:solidFill>
                <a:effectLst/>
                <a:latin typeface="Helvetica"/>
                <a:ea typeface="Helvetica"/>
                <a:cs typeface="Helvetica"/>
              </a:rPr>
              <a:t> aree di stoccaggio </a:t>
            </a:r>
            <a:r>
              <a:rPr lang="it" sz="1500" dirty="0">
                <a:solidFill>
                  <a:srgbClr val="000000"/>
                </a:solidFill>
                <a:latin typeface="Helvetica"/>
                <a:ea typeface="Helvetica"/>
                <a:cs typeface="Helvetica"/>
              </a:rPr>
              <a:t>destinate agli</a:t>
            </a:r>
            <a:r>
              <a:rPr lang="it" sz="1500" b="0" i="0" strike="noStrike" cap="none" spc="0" baseline="0" dirty="0">
                <a:solidFill>
                  <a:srgbClr val="000000"/>
                </a:solidFill>
                <a:effectLst/>
                <a:latin typeface="Helvetica"/>
                <a:ea typeface="Helvetica"/>
                <a:cs typeface="Helvetica"/>
              </a:rPr>
              <a:t> indumenti puliti e </a:t>
            </a:r>
            <a:r>
              <a:rPr lang="it" sz="1500" dirty="0">
                <a:solidFill>
                  <a:srgbClr val="000000"/>
                </a:solidFill>
                <a:latin typeface="Helvetica"/>
                <a:ea typeface="Helvetica"/>
                <a:cs typeface="Helvetica"/>
              </a:rPr>
              <a:t>alle</a:t>
            </a:r>
            <a:r>
              <a:rPr lang="it" sz="1500" b="0" i="0" strike="noStrike" cap="none" spc="0" baseline="0" dirty="0">
                <a:solidFill>
                  <a:srgbClr val="000000"/>
                </a:solidFill>
                <a:effectLst/>
                <a:latin typeface="Helvetica"/>
                <a:ea typeface="Helvetica"/>
                <a:cs typeface="Helvetica"/>
              </a:rPr>
              <a:t> tute da lavoro sporche</a:t>
            </a:r>
          </a:p>
          <a:p>
            <a:r>
              <a:rPr lang="it" sz="1500" b="1" i="0" strike="noStrike" cap="none" spc="0" baseline="0" dirty="0">
                <a:solidFill>
                  <a:srgbClr val="000000"/>
                </a:solidFill>
                <a:effectLst/>
                <a:latin typeface="Helvetica"/>
                <a:ea typeface="Helvetica"/>
                <a:cs typeface="Helvetica"/>
              </a:rPr>
              <a:t>COSA EVITARE</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Fumare sul </a:t>
            </a:r>
            <a:r>
              <a:rPr lang="en-GB" sz="1500" b="0" i="0" strike="noStrike" cap="none" spc="0" baseline="0" dirty="0" err="1">
                <a:solidFill>
                  <a:srgbClr val="000000"/>
                </a:solidFill>
                <a:effectLst/>
                <a:latin typeface="Helvetica"/>
                <a:ea typeface="Helvetica"/>
                <a:cs typeface="Helvetica"/>
              </a:rPr>
              <a:t>posto</a:t>
            </a:r>
            <a:r>
              <a:rPr lang="it" sz="1500" b="0" i="0" strike="noStrike" cap="none" spc="0" baseline="0" dirty="0">
                <a:solidFill>
                  <a:srgbClr val="000000"/>
                </a:solidFill>
                <a:effectLst/>
                <a:latin typeface="Helvetica"/>
                <a:ea typeface="Helvetica"/>
                <a:cs typeface="Helvetica"/>
              </a:rPr>
              <a:t> di lavoro </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Conservare o consumare cibi e bevande sul </a:t>
            </a:r>
            <a:r>
              <a:rPr lang="en-GB" sz="1500" b="0" i="0" strike="noStrike" cap="none" spc="0" baseline="0" dirty="0" err="1">
                <a:solidFill>
                  <a:srgbClr val="000000"/>
                </a:solidFill>
                <a:effectLst/>
                <a:latin typeface="Helvetica"/>
                <a:ea typeface="Helvetica"/>
                <a:cs typeface="Helvetica"/>
              </a:rPr>
              <a:t>posto</a:t>
            </a:r>
            <a:r>
              <a:rPr lang="it" sz="1500" b="0" i="0" strike="noStrike" cap="none" spc="0" baseline="0" dirty="0">
                <a:solidFill>
                  <a:srgbClr val="000000"/>
                </a:solidFill>
                <a:effectLst/>
                <a:latin typeface="Helvetica"/>
                <a:ea typeface="Helvetica"/>
                <a:cs typeface="Helvetica"/>
              </a:rPr>
              <a:t> di lavoro</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Mischiare gli abiti puliti con quelli sporchi</a:t>
            </a:r>
          </a:p>
          <a:p>
            <a:pPr marL="285750" indent="-285750">
              <a:buSzPct val="85000"/>
              <a:buFont typeface=".Apple Color Emoji UI"/>
              <a:buChar char="❌"/>
            </a:pPr>
            <a:r>
              <a:rPr lang="it" sz="1500" b="0" i="0" strike="noStrike" cap="none" spc="0" baseline="0" dirty="0">
                <a:solidFill>
                  <a:srgbClr val="000000"/>
                </a:solidFill>
                <a:effectLst/>
                <a:latin typeface="Helvetica"/>
                <a:ea typeface="Helvetica"/>
                <a:cs typeface="Helvetica"/>
              </a:rPr>
              <a:t>Portare a casa le tute da lavoro sporche</a:t>
            </a:r>
          </a:p>
          <a:p>
            <a:pPr marL="285750" indent="-285750">
              <a:buSzPct val="85000"/>
              <a:buFont typeface=".Apple Color Emoji UI"/>
              <a:buChar char="✅"/>
            </a:pPr>
            <a:endParaRPr lang="en-US" sz="1500" dirty="0"/>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8223207"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8223207"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DIAPOSITIVA VUOTA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r>
              <a:rPr lang="it" sz="1800" b="0" i="0" strike="noStrike" cap="none" spc="0" baseline="0" dirty="0">
                <a:solidFill>
                  <a:srgbClr val="000000"/>
                </a:solidFill>
                <a:effectLst/>
                <a:latin typeface="Helvetica"/>
                <a:ea typeface="Helvetica"/>
                <a:cs typeface="Helvetica"/>
              </a:rPr>
              <a:t>Questa diapositiva può essere utilizzata per creare materiale formativo specifico per un dato ambiente/contesto di lavoro.</a:t>
            </a:r>
          </a:p>
          <a:p>
            <a:r>
              <a:rPr lang="it" sz="1800" b="0" i="0" strike="noStrike" cap="none" spc="0" baseline="0" dirty="0">
                <a:solidFill>
                  <a:srgbClr val="000000"/>
                </a:solidFill>
                <a:effectLst/>
                <a:latin typeface="Helvetica"/>
                <a:ea typeface="Helvetica"/>
                <a:cs typeface="Helvetica"/>
              </a:rPr>
              <a:t>Per cambiare l'immagine, fare clic con il pulsante destro del mouse &gt; cambia immagine &gt; da file.</a:t>
            </a:r>
          </a:p>
          <a:p>
            <a:r>
              <a:rPr lang="it" sz="1800" b="0" i="0" strike="noStrike" cap="none" spc="0" baseline="0" dirty="0">
                <a:solidFill>
                  <a:srgbClr val="000000"/>
                </a:solidFill>
                <a:effectLst/>
                <a:latin typeface="Helvetica"/>
                <a:ea typeface="Helvetica"/>
                <a:cs typeface="Helvetica"/>
              </a:rPr>
              <a:t>Per creare altre diapositive, cliccare su “Nuova diapositiva” in alto.</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r>
              <a:rPr lang="it" sz="3000" b="1" i="0" strike="noStrike" cap="none" spc="0" baseline="0" dirty="0">
                <a:solidFill>
                  <a:srgbClr val="F6A317"/>
                </a:solidFill>
                <a:effectLst/>
                <a:latin typeface="Helvetica"/>
                <a:ea typeface="Helvetica"/>
                <a:cs typeface="Helvetica"/>
              </a:rPr>
              <a:t>CONCLUSIONI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Per garantire la pulizia e </a:t>
            </a:r>
            <a:r>
              <a:rPr lang="en-GB" sz="1800" b="0" i="0" strike="noStrike" cap="none" spc="0" baseline="0" dirty="0" err="1">
                <a:solidFill>
                  <a:srgbClr val="000000"/>
                </a:solidFill>
                <a:effectLst/>
                <a:latin typeface="Helvetica"/>
                <a:ea typeface="Helvetica"/>
                <a:cs typeface="Helvetica"/>
              </a:rPr>
              <a:t>l'igiene</a:t>
            </a:r>
            <a:r>
              <a:rPr lang="it" sz="1800" b="0" i="0" strike="noStrike" cap="none" spc="0" baseline="0" dirty="0">
                <a:solidFill>
                  <a:srgbClr val="000000"/>
                </a:solidFill>
                <a:effectLst/>
                <a:latin typeface="Helvetica"/>
                <a:ea typeface="Helvetica"/>
                <a:cs typeface="Helvetica"/>
              </a:rPr>
              <a:t>, è bene ricordarsi di: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Utilizzare il metodo di pulizia adatto alla mansione da svolgere</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Verificare che l'attrezzatura sia esente da danni e perfettamente funzionante, prima del suo utilizzo</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Osservare una corretta igiene personale</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Evitare di fumare, poiché il fumo amplifica gli effetti negativi della SCR sulla salute</a:t>
            </a:r>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7538853" cy="850900"/>
          </a:xfrm>
        </p:spPr>
        <p:txBody>
          <a:bodyPr/>
          <a:lstStyle/>
          <a:p>
            <a:r>
              <a:rPr lang="it" sz="3000" b="1" i="0" strike="noStrike" cap="none" spc="0" baseline="0" dirty="0">
                <a:solidFill>
                  <a:srgbClr val="F6A317"/>
                </a:solidFill>
                <a:effectLst/>
                <a:latin typeface="Helvetica"/>
                <a:ea typeface="Helvetica"/>
                <a:cs typeface="Helvetica"/>
              </a:rPr>
              <a:t>APPROFONDIMENTI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9056305"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7" history="0"/>
              </a:rPr>
              <a:t>Buone Pratiche per la pulizia di superfici e impianti (Scheda generale 2.1.1a)</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7" history="0"/>
              </a:rPr>
              <a:t>Buone Pratiche per l’igiene (Scheda generale 2.1.10)</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8" history="0"/>
              </a:rPr>
              <a:t>Guida alle Buone Pratiche NEPSI</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9" history="0"/>
              </a:rPr>
              <a:t>Guida NEPSI per le PMI</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158278"/>
            <a:ext cx="9494602" cy="646331"/>
          </a:xfrm>
          <a:prstGeom prst="rect">
            <a:avLst/>
          </a:prstGeom>
          <a:noFill/>
          <a:ln>
            <a:noFill/>
          </a:ln>
        </p:spPr>
        <p:txBody>
          <a:bodyPr wrap="square" anchor="ctr">
            <a:spAutoFit/>
          </a:bodyPr>
          <a:lstStyle/>
          <a:p>
            <a:pPr>
              <a:spcBef>
                <a:spcPts val="1200"/>
              </a:spcBef>
              <a:spcAft>
                <a:spcPts val="1200"/>
              </a:spcAft>
              <a:buSzPct val="130000"/>
            </a:pPr>
            <a:r>
              <a:rPr lang="it" b="0" i="0" strike="noStrike" cap="none" spc="0" baseline="0" dirty="0">
                <a:solidFill>
                  <a:srgbClr val="000000"/>
                </a:solidFill>
                <a:effectLst/>
                <a:latin typeface="Calibri"/>
                <a:ea typeface="Calibri"/>
                <a:cs typeface="Calibri"/>
              </a:rPr>
              <a:t>Per altre risorse formative sulla silice cristallina respirabile, visitare la </a:t>
            </a:r>
            <a:r>
              <a:rPr lang="it" b="1" i="0" strike="noStrike" cap="none" spc="0" baseline="0" dirty="0">
                <a:solidFill>
                  <a:srgbClr val="000000"/>
                </a:solidFill>
                <a:effectLst/>
                <a:latin typeface="Calibri"/>
                <a:ea typeface="Calibri"/>
                <a:cs typeface="Calibri"/>
              </a:rPr>
              <a:t>piattaforma di formazione online </a:t>
            </a:r>
            <a:r>
              <a:rPr lang="it" b="1" i="0" strike="noStrike" cap="none" spc="0" baseline="0">
                <a:solidFill>
                  <a:srgbClr val="000000"/>
                </a:solidFill>
                <a:effectLst/>
                <a:latin typeface="Calibri"/>
                <a:ea typeface="Calibri"/>
                <a:cs typeface="Calibri"/>
              </a:rPr>
              <a:t>NEPSI</a:t>
            </a:r>
            <a:r>
              <a:rPr lang="it" b="0" i="0" strike="noStrike" cap="none" spc="0" baseline="0">
                <a:solidFill>
                  <a:srgbClr val="000000"/>
                </a:solidFill>
                <a:effectLst/>
                <a:latin typeface="Calibri"/>
                <a:ea typeface="Calibri"/>
                <a:cs typeface="Calibri"/>
              </a:rPr>
              <a:t> all'indirizzo </a:t>
            </a:r>
            <a:r>
              <a:rPr lang="it" b="0" i="0" strike="noStrike" cap="none" spc="0" baseline="0">
                <a:solidFill>
                  <a:srgbClr val="000000"/>
                </a:solidFill>
                <a:effectLst/>
                <a:latin typeface="Calibri"/>
                <a:ea typeface="Calibri"/>
                <a:cs typeface="Calibri"/>
                <a:hlinkClick r:id="rId10" history="0"/>
              </a:rPr>
              <a:t>training</a:t>
            </a:r>
            <a:r>
              <a:rPr lang="it" b="0" i="0" strike="noStrike" cap="none" spc="0" baseline="0" dirty="0">
                <a:solidFill>
                  <a:srgbClr val="000000"/>
                </a:solidFill>
                <a:effectLst/>
                <a:latin typeface="Calibri"/>
                <a:ea typeface="Calibri"/>
                <a:cs typeface="Calibri"/>
                <a:hlinkClick r:id="rId10" history="0"/>
              </a:rPr>
              <a:t>.nepsi.eu</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8"/>
</p:tagLst>
</file>

<file path=ppt/tags/tag12.xml><?xml version="1.0" encoding="utf-8"?>
<p:tagLst xmlns:a="http://schemas.openxmlformats.org/drawingml/2006/main" xmlns:r="http://schemas.openxmlformats.org/officeDocument/2006/relationships" xmlns:p="http://schemas.openxmlformats.org/presentationml/2006/main">
  <p:tag name="AS_UNIQUEID" val="19"/>
</p:tagLst>
</file>

<file path=ppt/tags/tag13.xml><?xml version="1.0" encoding="utf-8"?>
<p:tagLst xmlns:a="http://schemas.openxmlformats.org/drawingml/2006/main" xmlns:r="http://schemas.openxmlformats.org/officeDocument/2006/relationships" xmlns:p="http://schemas.openxmlformats.org/presentationml/2006/main">
  <p:tag name="AS_UNIQUEID" val="20"/>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16"/>
</p:tagLst>
</file>

<file path=ppt/tags/tag17.xml><?xml version="1.0" encoding="utf-8"?>
<p:tagLst xmlns:a="http://schemas.openxmlformats.org/drawingml/2006/main" xmlns:r="http://schemas.openxmlformats.org/officeDocument/2006/relationships" xmlns:p="http://schemas.openxmlformats.org/presentationml/2006/main">
  <p:tag name="AS_UNIQUEID" val="26"/>
</p:tagLst>
</file>

<file path=ppt/tags/tag18.xml><?xml version="1.0" encoding="utf-8"?>
<p:tagLst xmlns:a="http://schemas.openxmlformats.org/drawingml/2006/main" xmlns:r="http://schemas.openxmlformats.org/officeDocument/2006/relationships" xmlns:p="http://schemas.openxmlformats.org/presentationml/2006/main">
  <p:tag name="AS_UNIQUEID" val="27"/>
</p:tagLst>
</file>

<file path=ppt/tags/tag19.xml><?xml version="1.0" encoding="utf-8"?>
<p:tagLst xmlns:a="http://schemas.openxmlformats.org/drawingml/2006/main" xmlns:r="http://schemas.openxmlformats.org/officeDocument/2006/relationships" xmlns:p="http://schemas.openxmlformats.org/presentationml/2006/main">
  <p:tag name="AS_UNIQUEID" val="28"/>
</p:tagLst>
</file>

<file path=ppt/tags/tag20.xml><?xml version="1.0" encoding="utf-8"?>
<p:tagLst xmlns:a="http://schemas.openxmlformats.org/drawingml/2006/main" xmlns:r="http://schemas.openxmlformats.org/officeDocument/2006/relationships" xmlns:p="http://schemas.openxmlformats.org/presentationml/2006/main">
  <p:tag name="AS_UNIQUEID" val="29"/>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23"/>
</p:tagLst>
</file>

<file path=ppt/tags/tag23.xml><?xml version="1.0" encoding="utf-8"?>
<p:tagLst xmlns:a="http://schemas.openxmlformats.org/drawingml/2006/main" xmlns:r="http://schemas.openxmlformats.org/officeDocument/2006/relationships" xmlns:p="http://schemas.openxmlformats.org/presentationml/2006/main">
  <p:tag name="AS_UNIQUEID" val="24"/>
</p:tagLst>
</file>

<file path=ppt/tags/tag24.xml><?xml version="1.0" encoding="utf-8"?>
<p:tagLst xmlns:a="http://schemas.openxmlformats.org/drawingml/2006/main" xmlns:r="http://schemas.openxmlformats.org/officeDocument/2006/relationships" xmlns:p="http://schemas.openxmlformats.org/presentationml/2006/main">
  <p:tag name="AS_UNIQUEID" val="35"/>
</p:tagLst>
</file>

<file path=ppt/tags/tag25.xml><?xml version="1.0" encoding="utf-8"?>
<p:tagLst xmlns:a="http://schemas.openxmlformats.org/drawingml/2006/main" xmlns:r="http://schemas.openxmlformats.org/officeDocument/2006/relationships" xmlns:p="http://schemas.openxmlformats.org/presentationml/2006/main">
  <p:tag name="AS_UNIQUEID" val="36"/>
</p:tagLst>
</file>

<file path=ppt/tags/tag26.xml><?xml version="1.0" encoding="utf-8"?>
<p:tagLst xmlns:a="http://schemas.openxmlformats.org/drawingml/2006/main" xmlns:r="http://schemas.openxmlformats.org/officeDocument/2006/relationships" xmlns:p="http://schemas.openxmlformats.org/presentationml/2006/main">
  <p:tag name="AS_UNIQUEID" val="37"/>
</p:tagLst>
</file>

<file path=ppt/tags/tag27.xml><?xml version="1.0" encoding="utf-8"?>
<p:tagLst xmlns:a="http://schemas.openxmlformats.org/drawingml/2006/main" xmlns:r="http://schemas.openxmlformats.org/officeDocument/2006/relationships" xmlns:p="http://schemas.openxmlformats.org/presentationml/2006/main">
  <p:tag name="AS_UNIQUEID" val="31"/>
</p:tagLst>
</file>

<file path=ppt/tags/tag28.xml><?xml version="1.0" encoding="utf-8"?>
<p:tagLst xmlns:a="http://schemas.openxmlformats.org/drawingml/2006/main" xmlns:r="http://schemas.openxmlformats.org/officeDocument/2006/relationships" xmlns:p="http://schemas.openxmlformats.org/presentationml/2006/main">
  <p:tag name="AS_UNIQUEID" val="32"/>
</p:tagLst>
</file>

<file path=ppt/tags/tag29.xml><?xml version="1.0" encoding="utf-8"?>
<p:tagLst xmlns:a="http://schemas.openxmlformats.org/drawingml/2006/main" xmlns:r="http://schemas.openxmlformats.org/officeDocument/2006/relationships" xmlns:p="http://schemas.openxmlformats.org/presentationml/2006/main">
  <p:tag name="AS_UNIQUEID" val="33"/>
</p:tagLst>
</file>

<file path=ppt/tags/tag30.xml><?xml version="1.0" encoding="utf-8"?>
<p:tagLst xmlns:a="http://schemas.openxmlformats.org/drawingml/2006/main" xmlns:r="http://schemas.openxmlformats.org/officeDocument/2006/relationships" xmlns:p="http://schemas.openxmlformats.org/presentationml/2006/main">
  <p:tag name="AS_UNIQUEID" val="43"/>
</p:tagLst>
</file>

<file path=ppt/tags/tag31.xml><?xml version="1.0" encoding="utf-8"?>
<p:tagLst xmlns:a="http://schemas.openxmlformats.org/drawingml/2006/main" xmlns:r="http://schemas.openxmlformats.org/officeDocument/2006/relationships" xmlns:p="http://schemas.openxmlformats.org/presentationml/2006/main">
  <p:tag name="AS_UNIQUEID" val="44"/>
</p:tagLst>
</file>

<file path=ppt/tags/tag32.xml><?xml version="1.0" encoding="utf-8"?>
<p:tagLst xmlns:a="http://schemas.openxmlformats.org/drawingml/2006/main" xmlns:r="http://schemas.openxmlformats.org/officeDocument/2006/relationships" xmlns:p="http://schemas.openxmlformats.org/presentationml/2006/main">
  <p:tag name="AS_UNIQUEID" val="45"/>
</p:tagLst>
</file>

<file path=ppt/tags/tag33.xml><?xml version="1.0" encoding="utf-8"?>
<p:tagLst xmlns:a="http://schemas.openxmlformats.org/drawingml/2006/main" xmlns:r="http://schemas.openxmlformats.org/officeDocument/2006/relationships" xmlns:p="http://schemas.openxmlformats.org/presentationml/2006/main">
  <p:tag name="AS_UNIQUEID" val="39"/>
</p:tagLst>
</file>

<file path=ppt/tags/tag34.xml><?xml version="1.0" encoding="utf-8"?>
<p:tagLst xmlns:a="http://schemas.openxmlformats.org/drawingml/2006/main" xmlns:r="http://schemas.openxmlformats.org/officeDocument/2006/relationships" xmlns:p="http://schemas.openxmlformats.org/presentationml/2006/main">
  <p:tag name="AS_UNIQUEID" val="40"/>
</p:tagLst>
</file>

<file path=ppt/tags/tag35.xml><?xml version="1.0" encoding="utf-8"?>
<p:tagLst xmlns:a="http://schemas.openxmlformats.org/drawingml/2006/main" xmlns:r="http://schemas.openxmlformats.org/officeDocument/2006/relationships" xmlns:p="http://schemas.openxmlformats.org/presentationml/2006/main">
  <p:tag name="AS_UNIQUEID" val="41"/>
</p:tagLst>
</file>

<file path=ppt/tags/tag36.xml><?xml version="1.0" encoding="utf-8"?>
<p:tagLst xmlns:a="http://schemas.openxmlformats.org/drawingml/2006/main" xmlns:r="http://schemas.openxmlformats.org/officeDocument/2006/relationships" xmlns:p="http://schemas.openxmlformats.org/presentationml/2006/main">
  <p:tag name="AS_UNIQUEID" val="51"/>
</p:tagLst>
</file>

<file path=ppt/tags/tag37.xml><?xml version="1.0" encoding="utf-8"?>
<p:tagLst xmlns:a="http://schemas.openxmlformats.org/drawingml/2006/main" xmlns:r="http://schemas.openxmlformats.org/officeDocument/2006/relationships" xmlns:p="http://schemas.openxmlformats.org/presentationml/2006/main">
  <p:tag name="AS_UNIQUEID" val="52"/>
</p:tagLst>
</file>

<file path=ppt/tags/tag38.xml><?xml version="1.0" encoding="utf-8"?>
<p:tagLst xmlns:a="http://schemas.openxmlformats.org/drawingml/2006/main" xmlns:r="http://schemas.openxmlformats.org/officeDocument/2006/relationships" xmlns:p="http://schemas.openxmlformats.org/presentationml/2006/main">
  <p:tag name="AS_UNIQUEID" val="53"/>
</p:tagLst>
</file>

<file path=ppt/tags/tag39.xml><?xml version="1.0" encoding="utf-8"?>
<p:tagLst xmlns:a="http://schemas.openxmlformats.org/drawingml/2006/main" xmlns:r="http://schemas.openxmlformats.org/officeDocument/2006/relationships" xmlns:p="http://schemas.openxmlformats.org/presentationml/2006/main">
  <p:tag name="AS_UNIQUEID" val="54"/>
</p:tagLst>
</file>

<file path=ppt/tags/tag40.xml><?xml version="1.0" encoding="utf-8"?>
<p:tagLst xmlns:a="http://schemas.openxmlformats.org/drawingml/2006/main" xmlns:r="http://schemas.openxmlformats.org/officeDocument/2006/relationships" xmlns:p="http://schemas.openxmlformats.org/presentationml/2006/main">
  <p:tag name="AS_UNIQUEID" val="47"/>
</p:tagLst>
</file>

<file path=ppt/tags/tag41.xml><?xml version="1.0" encoding="utf-8"?>
<p:tagLst xmlns:a="http://schemas.openxmlformats.org/drawingml/2006/main" xmlns:r="http://schemas.openxmlformats.org/officeDocument/2006/relationships" xmlns:p="http://schemas.openxmlformats.org/presentationml/2006/main">
  <p:tag name="AS_UNIQUEID" val="48"/>
</p:tagLst>
</file>

<file path=ppt/tags/tag42.xml><?xml version="1.0" encoding="utf-8"?>
<p:tagLst xmlns:a="http://schemas.openxmlformats.org/drawingml/2006/main" xmlns:r="http://schemas.openxmlformats.org/officeDocument/2006/relationships" xmlns:p="http://schemas.openxmlformats.org/presentationml/2006/main">
  <p:tag name="AS_UNIQUEID" val="4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EBA2236-A8FA-4479-94A5-2F3CCF2C4B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schemas.microsoft.com/office/2006/metadata/properties"/>
    <ds:schemaRef ds:uri="6d9d7403-2d8c-4818-ae25-2c5629bc7330"/>
    <ds:schemaRef ds:uri="http://www.w3.org/XML/1998/namespace"/>
    <ds:schemaRef ds:uri="http://schemas.openxmlformats.org/package/2006/metadata/core-properties"/>
    <ds:schemaRef ds:uri="http://schemas.microsoft.com/office/2006/documentManagement/types"/>
    <ds:schemaRef ds:uri="http://purl.org/dc/elements/1.1/"/>
    <ds:schemaRef ds:uri="http://purl.org/dc/dcmitype/"/>
    <ds:schemaRef ds:uri="http://purl.org/dc/terms/"/>
    <ds:schemaRef ds:uri="http://schemas.microsoft.com/office/infopath/2007/PartnerControls"/>
    <ds:schemaRef ds:uri="d8ecf516-e360-4672-81b9-68723bedb71f"/>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18</TotalTime>
  <Words>1583</Words>
  <Application>Microsoft Macintosh PowerPoint</Application>
  <PresentationFormat>Widescreen</PresentationFormat>
  <Paragraphs>123</Paragraphs>
  <Slides>15</Slides>
  <Notes>14</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59</cp:revision>
  <dcterms:created xsi:type="dcterms:W3CDTF">2020-06-24T14:35:04Z</dcterms:created>
  <dcterms:modified xsi:type="dcterms:W3CDTF">2024-11-13T10:42:24Z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