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EA54DF-8392-40DD-9FD7-09C20922116B}" v="37" dt="2022-10-03T08:03:11.517"/>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To usposabljanje zagotavlja informacije o nadzoru prahu.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a:solidFill>
                  <a:srgbClr val="000000"/>
                </a:solidFill>
                <a:effectLst/>
                <a:latin typeface="Calibri"/>
                <a:ea typeface="Calibri"/>
                <a:cs typeface="Calibri"/>
              </a:rPr>
              <a:t>Statični nadzor se lahko uporablja tudi za raziskovanje, da lahko odkrijemo posamezne vire prahu v zraku in prostega kristalnega kremena.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804597" y="429114"/>
            <a:ext cx="401275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dirty="0">
                <a:solidFill>
                  <a:srgbClr val="F6A317"/>
                </a:solidFill>
                <a:effectLst/>
                <a:latin typeface="Helvetica"/>
                <a:ea typeface="Helvetica"/>
                <a:cs typeface="Helvetica"/>
              </a:rPr>
              <a:t>USPOSABLJANJE GLEDE DOBRIH PRAKS ZA NADZOR PRAHU (ZA DELAVCE)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NADZOR PRAHU (ZA DELAVCE)</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964128" y="228600"/>
            <a:ext cx="3831631"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l" sz="1800" b="1" i="0" strike="noStrike" cap="none" spc="0" baseline="0">
                <a:solidFill>
                  <a:srgbClr val="000000"/>
                </a:solidFill>
                <a:effectLst/>
                <a:latin typeface="Helvetica"/>
                <a:ea typeface="Helvetica"/>
                <a:cs typeface="Helvetica"/>
              </a:rPr>
              <a:t>Pomembno je, da se naučite zaščititi pred nevarnostmi, povezanimi z vašim delom.</a:t>
            </a:r>
          </a:p>
          <a:p>
            <a:pPr>
              <a:lnSpc>
                <a:spcPts val="2400"/>
              </a:lnSpc>
            </a:pPr>
            <a:r>
              <a:rPr lang="sl" sz="1800" b="0" i="0" strike="noStrike" cap="none" spc="0" baseline="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Kako se nadzor prahu uporablja za usmerjanje preprečevanja izpostavljenosti in obvladovanje prostega kristalnega kremena</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Vrste nadzora</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Prednosti nadzora prahu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Naj vas spomnimo na pet glavnih tehnik za obvladovanje prahu. Čeprav se ne nanašajo neposredno na nadzor, si jih je pomembno zapomniti! </a:t>
            </a:r>
          </a:p>
          <a:p>
            <a:pPr>
              <a:lnSpc>
                <a:spcPts val="2400"/>
              </a:lnSpc>
            </a:pPr>
            <a:r>
              <a:rPr lang="sl" sz="1800" b="0" i="0" strike="noStrike" cap="none" spc="0" baseline="0">
                <a:solidFill>
                  <a:srgbClr val="000000"/>
                </a:solidFill>
                <a:effectLst/>
                <a:latin typeface="Helvetica"/>
                <a:ea typeface="Helvetica"/>
                <a:cs typeface="Helvetica"/>
              </a:rPr>
              <a:t>Rezultati nadzora izpostavljenosti prahu pomagajo oceniti učinkovitost obstoječih ukrepov za obvladovanje prahu in pomagajo prepoznati situacije, kjer so morda potrebni dodatni ukrepi.</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139750" cy="850900"/>
          </a:xfrm>
        </p:spPr>
        <p:txBody>
          <a:bodyPr anchor="t"/>
          <a:lstStyle/>
          <a:p>
            <a:pPr>
              <a:lnSpc>
                <a:spcPct val="100000"/>
              </a:lnSpc>
            </a:pPr>
            <a:r>
              <a:rPr lang="sl" sz="2800" b="1" i="0" strike="noStrike" cap="none" spc="0" baseline="0" dirty="0">
                <a:solidFill>
                  <a:srgbClr val="F6A317"/>
                </a:solidFill>
                <a:effectLst/>
                <a:latin typeface="Helvetica"/>
                <a:ea typeface="Helvetica"/>
                <a:cs typeface="Helvetica"/>
              </a:rPr>
              <a:t>KAKO SE NADZOR PRAHU UPORABLJA ZA ZMANJŠEVANJE IZPOSTAVLJENOSTI PROSTEMU KRISTALNEMU KREMENU</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2" y="3621469"/>
            <a:ext cx="5682551" cy="3236531"/>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Industrijske panoge in podjetja, ki delajo z materiali,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ki vsebujejo kristalni kremen, morajo redno preverjati ravni izpostavljenosti prahu na delovnem mestu. </a:t>
            </a:r>
          </a:p>
          <a:p>
            <a:pPr>
              <a:lnSpc>
                <a:spcPts val="2400"/>
              </a:lnSpc>
            </a:pPr>
            <a:r>
              <a:rPr lang="sl" sz="1800" b="0" i="0" strike="noStrike" cap="none" spc="0" baseline="0" dirty="0">
                <a:solidFill>
                  <a:srgbClr val="000000"/>
                </a:solidFill>
                <a:effectLst/>
                <a:latin typeface="Helvetica"/>
                <a:ea typeface="Helvetica"/>
                <a:cs typeface="Helvetica"/>
              </a:rPr>
              <a:t>Nadzor prahu je postopek, ki se uporablja za zbiranje podatkov o kakovosti zraka in ugotavljanje količine prašnih delcev v okoliškem zraku na delovnem mestu.</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PREDNOSTI NADZORA PRAHU</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sl" sz="1800" b="0" i="0" strike="noStrike" cap="none" spc="0" baseline="0" dirty="0">
                <a:solidFill>
                  <a:srgbClr val="000000"/>
                </a:solidFill>
                <a:effectLst/>
                <a:latin typeface="Helvetica"/>
                <a:ea typeface="Helvetica"/>
                <a:cs typeface="Helvetica"/>
              </a:rPr>
              <a:t>Nadzor prahu omogoča podjetjem naslednje:</a:t>
            </a:r>
          </a:p>
          <a:p>
            <a:pPr marL="342900" indent="-342900">
              <a:lnSpc>
                <a:spcPts val="2400"/>
              </a:lnSpc>
              <a:spcBef>
                <a:spcPct val="0"/>
              </a:spcBef>
              <a:spcAft>
                <a:spcPts val="6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Ocenjevanje ravni poklicnega tveganja zaposlenih in dajanje zagotovil</a:t>
            </a:r>
          </a:p>
          <a:p>
            <a:pPr marL="342900" indent="-342900">
              <a:lnSpc>
                <a:spcPts val="2400"/>
              </a:lnSpc>
              <a:spcBef>
                <a:spcPct val="0"/>
              </a:spcBef>
              <a:spcAft>
                <a:spcPts val="6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Preverjanje, ali so ravni prahu znotraj nacionalnih mejnih vrednosti za poklicno izpostavljenost</a:t>
            </a:r>
          </a:p>
          <a:p>
            <a:pPr marL="342900" indent="-342900">
              <a:lnSpc>
                <a:spcPts val="2400"/>
              </a:lnSpc>
              <a:spcBef>
                <a:spcPct val="0"/>
              </a:spcBef>
              <a:spcAft>
                <a:spcPts val="6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Celovit pregled ravni izpostavljenosti v svojih obratih (visoko in nizko izpostavljeni delavci</a:t>
            </a:r>
            <a:r>
              <a:rPr lang="sl" sz="1800" dirty="0">
                <a:solidFill>
                  <a:srgbClr val="000000"/>
                </a:solidFill>
                <a:latin typeface="Helvetica"/>
                <a:ea typeface="Helvetica"/>
                <a:cs typeface="Helvetica"/>
              </a:rPr>
              <a:t>)</a:t>
            </a:r>
          </a:p>
          <a:p>
            <a:pPr marL="342900" indent="-342900">
              <a:lnSpc>
                <a:spcPts val="2400"/>
              </a:lnSpc>
              <a:spcBef>
                <a:spcPct val="0"/>
              </a:spcBef>
              <a:spcAft>
                <a:spcPts val="6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Prepoznavanje situacij, ki zahtevajo nadaljnje preiskave ali izvajanje dodatnih ukrepov za zmanjšanje izpostavljenosti</a:t>
            </a:r>
          </a:p>
          <a:p>
            <a:pPr marL="342900" indent="-342900">
              <a:lnSpc>
                <a:spcPts val="2400"/>
              </a:lnSpc>
              <a:spcBef>
                <a:spcPct val="0"/>
              </a:spcBef>
              <a:spcAft>
                <a:spcPts val="6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Nadzor rezultatov/učinkovitosti izvedenih ukrepov za obvladovanje prahu</a:t>
            </a:r>
          </a:p>
          <a:p>
            <a:pPr marL="342900" indent="-342900">
              <a:lnSpc>
                <a:spcPts val="2400"/>
              </a:lnSpc>
              <a:spcBef>
                <a:spcPct val="0"/>
              </a:spcBef>
              <a:spcAft>
                <a:spcPts val="6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Dokumentiranje svoje skladnosti z zakonskimi predpisi</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VRSTE NADZORA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sl" sz="1800" b="0" i="0" strike="noStrike" cap="none" spc="0" baseline="0" dirty="0">
                <a:solidFill>
                  <a:srgbClr val="000000"/>
                </a:solidFill>
                <a:effectLst/>
                <a:latin typeface="Helvetica"/>
                <a:ea typeface="Helvetica"/>
                <a:cs typeface="Helvetica"/>
              </a:rPr>
              <a:t>Obstajata dve vrsti nadzora prahu, ki se lahko uporabljata kombinirano ali ločeno:</a:t>
            </a:r>
          </a:p>
          <a:p>
            <a:pPr>
              <a:lnSpc>
                <a:spcPts val="2400"/>
              </a:lnSpc>
            </a:pPr>
            <a:r>
              <a:rPr lang="sl" sz="1800" b="1" i="0" strike="noStrike" cap="none" spc="0" baseline="0" dirty="0">
                <a:solidFill>
                  <a:srgbClr val="000000"/>
                </a:solidFill>
                <a:effectLst/>
                <a:latin typeface="Helvetica"/>
                <a:ea typeface="Helvetica"/>
                <a:cs typeface="Helvetica"/>
              </a:rPr>
              <a:t>Osebni nadzor</a:t>
            </a:r>
          </a:p>
          <a:p>
            <a:pPr marL="342900" indent="-342900">
              <a:lnSpc>
                <a:spcPts val="2400"/>
              </a:lnSpc>
              <a:spcAft>
                <a:spcPts val="1000"/>
              </a:spcAft>
              <a:buFont typeface="Arial"/>
              <a:buChar char="•"/>
            </a:pPr>
            <a:r>
              <a:rPr lang="sl" sz="1800" b="0" i="0" strike="noStrike" cap="none" spc="0" baseline="0" dirty="0">
                <a:solidFill>
                  <a:srgbClr val="000000"/>
                </a:solidFill>
                <a:effectLst/>
                <a:latin typeface="Helvetica"/>
                <a:ea typeface="Helvetica"/>
                <a:cs typeface="Helvetica"/>
              </a:rPr>
              <a:t>Ta metoda zahteva, da delavci nosijo opremo za nadzor (za vzorčenje zraka v območju, kjer dihajo delavci), običajno skozi celotno običajno delovno izmeno.</a:t>
            </a:r>
          </a:p>
          <a:p>
            <a:pPr>
              <a:lnSpc>
                <a:spcPts val="2400"/>
              </a:lnSpc>
            </a:pPr>
            <a:r>
              <a:rPr lang="sl" sz="1800" b="1" i="0" strike="noStrike" cap="none" spc="0" baseline="0" dirty="0">
                <a:solidFill>
                  <a:srgbClr val="000000"/>
                </a:solidFill>
                <a:effectLst/>
                <a:latin typeface="Helvetica"/>
                <a:ea typeface="Helvetica"/>
                <a:cs typeface="Helvetica"/>
              </a:rPr>
              <a:t>Statični nadzor</a:t>
            </a:r>
          </a:p>
          <a:p>
            <a:pPr marL="342900" indent="-342900">
              <a:lnSpc>
                <a:spcPts val="2400"/>
              </a:lnSpc>
              <a:buFont typeface="Arial"/>
              <a:buChar char="•"/>
            </a:pPr>
            <a:r>
              <a:rPr lang="sl" sz="1800" b="0" i="0" strike="noStrike" cap="none" spc="0" baseline="0" dirty="0">
                <a:solidFill>
                  <a:srgbClr val="000000"/>
                </a:solidFill>
                <a:effectLst/>
                <a:latin typeface="Helvetica"/>
                <a:ea typeface="Helvetica"/>
                <a:cs typeface="Helvetica"/>
              </a:rPr>
              <a:t>Ta metoda se uporablja za določanje kakovosti zraka v prostorih, kjer so prisotni viri izpustov in bi lahko prišlo do težav zaradi praha v zraku. Vzorčenje mora potekati med običajnim delovnim časom zaposlenih.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KAKO LAHKO OSEBNI NADZOR VPLIVA NA VAS</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21600"/>
            <a:ext cx="5453624" cy="3201832"/>
          </a:xfrm>
        </p:spPr>
        <p:txBody>
          <a:bodyPr lIns="91440" tIns="45720" rIns="91440" bIns="45720" anchor="t"/>
          <a:lstStyle/>
          <a:p>
            <a:pPr>
              <a:lnSpc>
                <a:spcPts val="2400"/>
              </a:lnSpc>
            </a:pPr>
            <a:r>
              <a:rPr lang="sl" sz="1800" b="0" i="0" strike="noStrike" cap="none" spc="0" baseline="0" dirty="0">
                <a:solidFill>
                  <a:srgbClr val="000000"/>
                </a:solidFill>
                <a:effectLst/>
                <a:latin typeface="Helvetica"/>
                <a:ea typeface="Helvetica"/>
                <a:cs typeface="Helvetica"/>
              </a:rPr>
              <a:t>Za nadzor prahu je odgovoren delodajalec,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vendar lahko od delavcev zahteva, da sodelujejo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v procesu. Takrat:</a:t>
            </a: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Nosite opremo čim večji del delovne izmene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Ne posegajte v opremo za nadzor</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Beležite dejavnosti in prašne dogodke med izmeno (npr. napake, razsutja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REZULTATI NADZORA PRAHU</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21600"/>
            <a:ext cx="5453624" cy="3201832"/>
          </a:xfrm>
        </p:spPr>
        <p:txBody>
          <a:bodyPr anchor="t"/>
          <a:lstStyle/>
          <a:p>
            <a:pPr marL="342900" indent="-342900">
              <a:lnSpc>
                <a:spcPts val="2400"/>
              </a:lnSpc>
              <a:buFont typeface="Arial"/>
              <a:buChar char="•"/>
            </a:pPr>
            <a:r>
              <a:rPr lang="sl" sz="1800" b="0" i="0" strike="noStrike" cap="none" spc="0" baseline="0" dirty="0">
                <a:solidFill>
                  <a:srgbClr val="000000"/>
                </a:solidFill>
                <a:effectLst/>
                <a:latin typeface="Helvetica"/>
                <a:ea typeface="Helvetica"/>
                <a:cs typeface="Helvetica"/>
              </a:rPr>
              <a:t>Zaposleni imajo pravico zahtevati svoje rezultate pri nadzoru prahu.</a:t>
            </a:r>
          </a:p>
          <a:p>
            <a:pPr marL="342900" indent="-342900">
              <a:lnSpc>
                <a:spcPts val="2400"/>
              </a:lnSpc>
              <a:buFont typeface="Arial"/>
              <a:buChar char="•"/>
            </a:pPr>
            <a:r>
              <a:rPr lang="sl" sz="1800" b="0" i="0" strike="noStrike" cap="none" spc="0" baseline="0" dirty="0">
                <a:solidFill>
                  <a:srgbClr val="000000"/>
                </a:solidFill>
                <a:effectLst/>
                <a:latin typeface="Helvetica"/>
                <a:ea typeface="Helvetica"/>
                <a:cs typeface="Helvetica"/>
              </a:rPr>
              <a:t>Delodajalci morajo zagotoviti informacije o rezultatih nadzora prahu med usposabljanjem.</a:t>
            </a:r>
          </a:p>
          <a:p>
            <a:pPr marL="342900" indent="-342900">
              <a:lnSpc>
                <a:spcPts val="2400"/>
              </a:lnSpc>
              <a:buFont typeface="Arial"/>
              <a:buChar char="•"/>
            </a:pPr>
            <a:r>
              <a:rPr lang="sl" sz="1800" b="0" i="0" strike="noStrike" cap="none" spc="0" baseline="0" dirty="0">
                <a:solidFill>
                  <a:srgbClr val="000000"/>
                </a:solidFill>
                <a:effectLst/>
                <a:latin typeface="Helvetica"/>
                <a:ea typeface="Helvetica"/>
                <a:cs typeface="Helvetica"/>
              </a:rPr>
              <a:t>Zavedanje tveganj izpostavljenosti prahu omogoča delavcem, da izvedejo učinkovite ukrepe za njihovo obvladovanje.</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847671"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NADZORU PRAHU</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1600"/>
            <a:ext cx="7880982" cy="3230407"/>
          </a:xfrm>
        </p:spPr>
        <p:txBody>
          <a:bodyPr lIns="91440" tIns="45720" rIns="91440" bIns="45720" anchor="t"/>
          <a:lstStyle/>
          <a:p>
            <a:pPr>
              <a:lnSpc>
                <a:spcPct val="100000"/>
              </a:lnSpc>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Nadzorno opremo nosite (po možnosti) celo izmeno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Beležite dejavnosti in dogodke med izmeno (tj. razsutja ter nezgode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Aft>
                <a:spcPts val="10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Zahtevajte rezultate nadzora prahu</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Poseganje v opremo za nadzor prahu</a:t>
            </a:r>
          </a:p>
          <a:p>
            <a:pPr marL="285750" indent="-285750">
              <a:lnSpc>
                <a:spcPct val="100000"/>
              </a:lnSpc>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dodajte informacije, pomembne v vašem delovnem kontekstu</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Za nadzor prahu niso odgovorni delavci, vendar pa je poznavanje procesa nadzora prahu pomembno za vse,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ki delajo z materiali, ki vsebujejo kristalni kremen.</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Nadzor prahu je pomemben vidik varovanja zdravja zaposlenih.</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Delavci bodo morda morali sodelovati v procesu nadzora prahu.</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Delavci imajo pravico zahtevati in dostopati do rezultatov nadzora prahu, kar je treba razložiti med usposabljanjem.</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nadzor prahu (Opravilni list 2.3.1)</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nadzor prahu v realnem času (Opravilni list 2.3.2)</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E3129666-7BA3-4125-9692-19C72E241E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77</TotalTime>
  <Words>1015</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2020-06-24T14:35:04Z</dcterms:created>
  <dcterms:modified xsi:type="dcterms:W3CDTF">2024-11-13T11:01:59Z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