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33691638-4BF3-4E2B-B2FA-32F778813125}" v="51" dt="2022-09-23T00:00:34.967"/>
    <p1510:client id="{EBA8F41C-1B07-4B87-A146-F59B1B356BB4}" v="1" dt="2022-09-23T16:45:16.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49"/>
    <p:restoredTop sz="88844"/>
  </p:normalViewPr>
  <p:slideViewPr>
    <p:cSldViewPr snapToGrid="0" snapToObjects="1">
      <p:cViewPr varScale="1">
        <p:scale>
          <a:sx n="109" d="100"/>
          <a:sy n="109" d="100"/>
        </p:scale>
        <p:origin x="4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Quando si eseguono processi a elevato consumo di energia</a:t>
            </a:r>
            <a:r>
              <a:rPr lang="it" sz="1800" dirty="0">
                <a:solidFill>
                  <a:srgbClr val="000000"/>
                </a:solidFill>
                <a:latin typeface="Calibri"/>
                <a:ea typeface="Calibri"/>
                <a:cs typeface="Calibri"/>
              </a:rPr>
              <a:t>,</a:t>
            </a:r>
            <a:r>
              <a:rPr lang="it" sz="1800" b="0" i="0" strike="noStrike" cap="none" spc="0" baseline="0" dirty="0">
                <a:solidFill>
                  <a:srgbClr val="000000"/>
                </a:solidFill>
                <a:effectLst/>
                <a:latin typeface="Calibri"/>
                <a:ea typeface="Calibri"/>
                <a:cs typeface="Calibri"/>
              </a:rPr>
              <a:t> </a:t>
            </a:r>
            <a:r>
              <a:rPr lang="it" sz="1800" dirty="0">
                <a:solidFill>
                  <a:srgbClr val="000000"/>
                </a:solidFill>
                <a:latin typeface="Calibri"/>
                <a:ea typeface="Calibri"/>
                <a:cs typeface="Calibri"/>
              </a:rPr>
              <a:t>ad esempio su</a:t>
            </a:r>
            <a:r>
              <a:rPr lang="it" sz="1800" b="0" i="0" strike="noStrike" cap="none" spc="0" baseline="0" dirty="0">
                <a:solidFill>
                  <a:srgbClr val="000000"/>
                </a:solidFill>
                <a:effectLst/>
                <a:latin typeface="Calibri"/>
                <a:ea typeface="Calibri"/>
                <a:cs typeface="Calibri"/>
              </a:rPr>
              <a:t> minerali contenenti silice cristallina</a:t>
            </a:r>
            <a:r>
              <a:rPr lang="it" sz="1800" dirty="0">
                <a:solidFill>
                  <a:srgbClr val="000000"/>
                </a:solidFill>
                <a:latin typeface="Calibri"/>
                <a:ea typeface="Calibri"/>
                <a:cs typeface="Calibri"/>
              </a:rPr>
              <a:t>, </a:t>
            </a:r>
            <a:r>
              <a:rPr lang="it" sz="1800" b="0" i="0" strike="noStrike" cap="none" spc="0" baseline="0" dirty="0">
                <a:solidFill>
                  <a:srgbClr val="000000"/>
                </a:solidFill>
                <a:effectLst/>
                <a:latin typeface="Calibri"/>
                <a:ea typeface="Calibri"/>
                <a:cs typeface="Calibri"/>
              </a:rPr>
              <a:t>è consigliabile utilizzare un dispositivo che integri un sistema di aspirazione delle polveri o di abbattimento con acqua (</a:t>
            </a:r>
            <a:r>
              <a:rPr lang="it" sz="1800" dirty="0">
                <a:solidFill>
                  <a:srgbClr val="000000"/>
                </a:solidFill>
                <a:latin typeface="Calibri"/>
                <a:ea typeface="Calibri"/>
                <a:cs typeface="Calibri"/>
              </a:rPr>
              <a:t>si</a:t>
            </a:r>
            <a:r>
              <a:rPr lang="it" sz="1800" b="0" i="0" strike="noStrike" cap="none" spc="0" baseline="0" dirty="0">
                <a:solidFill>
                  <a:srgbClr val="000000"/>
                </a:solidFill>
                <a:effectLst/>
                <a:latin typeface="Calibri"/>
                <a:ea typeface="Calibri"/>
                <a:cs typeface="Calibri"/>
              </a:rPr>
              <a:t> veda l’immagine </a:t>
            </a:r>
            <a:r>
              <a:rPr lang="it" sz="1800" dirty="0">
                <a:solidFill>
                  <a:srgbClr val="000000"/>
                </a:solidFill>
                <a:latin typeface="Calibri"/>
                <a:ea typeface="Calibri"/>
                <a:cs typeface="Calibri"/>
              </a:rPr>
              <a:t>sopra).</a:t>
            </a:r>
            <a:endParaRPr lang="it" sz="18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151223" y="429114"/>
            <a:ext cx="366612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LA LAVORAZIONE CON MATERIALI CONTENENTI SILICE CRISTALLINA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LA LAVORAZIONE CON MATERIALI CONTENENTI SILICE CRISTALLINA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nel quadro dell'argomento trattato, nonché sulle buone pratiche e sulle misure disponibili per ridurli. Lo scopo della formazione è informare ed educare i lavoratori per aiutarli a utilizzare le misure di controllo in maniera efficace e a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4" y="2362676"/>
            <a:ext cx="9955714"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endParaRPr lang="en-US" sz="1800" b="1" dirty="0"/>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dirty="0">
                <a:solidFill>
                  <a:srgbClr val="000000"/>
                </a:solidFill>
                <a:latin typeface="Helvetica"/>
                <a:ea typeface="Helvetica"/>
                <a:cs typeface="Helvetica"/>
              </a:rPr>
              <a:t>Le misure</a:t>
            </a:r>
            <a:r>
              <a:rPr lang="it" sz="1800" b="0" i="0" strike="noStrike" cap="none" spc="0" baseline="0" dirty="0">
                <a:solidFill>
                  <a:srgbClr val="000000"/>
                </a:solidFill>
                <a:effectLst/>
                <a:latin typeface="Helvetica"/>
                <a:ea typeface="Helvetica"/>
                <a:cs typeface="Helvetica"/>
              </a:rPr>
              <a:t> di controllo </a:t>
            </a:r>
            <a:r>
              <a:rPr lang="it" sz="1800" dirty="0">
                <a:solidFill>
                  <a:srgbClr val="000000"/>
                </a:solidFill>
                <a:latin typeface="Helvetica"/>
                <a:ea typeface="Helvetica"/>
                <a:cs typeface="Helvetica"/>
              </a:rPr>
              <a:t>fondamentali per</a:t>
            </a:r>
            <a:r>
              <a:rPr lang="it" sz="1800" b="0" i="0" strike="noStrike" cap="none" spc="0" baseline="0" dirty="0">
                <a:solidFill>
                  <a:srgbClr val="000000"/>
                </a:solidFill>
                <a:effectLst/>
                <a:latin typeface="Helvetica"/>
                <a:ea typeface="Helvetica"/>
                <a:cs typeface="Helvetica"/>
              </a:rPr>
              <a:t> prevenire o ridurre al minimo l'esposizione alla polvere di silice cristallina respirabile (SCR)</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p:txBody>
      </p:sp>
      <p:pic>
        <p:nvPicPr>
          <p:cNvPr id="7" name="Picture Placeholder 8" descr="Construction worker">
            <a:extLst>
              <a:ext uri="{FF2B5EF4-FFF2-40B4-BE49-F238E27FC236}">
                <a16:creationId xmlns:a16="http://schemas.microsoft.com/office/drawing/2014/main" id="{DE3E87A7-9FAD-988E-7163-A1F51D8CA688}"/>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TECNICHE </a:t>
            </a:r>
            <a:r>
              <a:rPr lang="it" sz="3000" dirty="0">
                <a:latin typeface="Helvetica"/>
                <a:ea typeface="Helvetica"/>
                <a:cs typeface="Helvetica"/>
              </a:rPr>
              <a:t>PER IL </a:t>
            </a:r>
            <a:r>
              <a:rPr lang="it" sz="3000" b="1" i="0" strike="noStrike" cap="none" spc="0" baseline="0" dirty="0">
                <a:solidFill>
                  <a:srgbClr val="F6A317"/>
                </a:solidFill>
                <a:effectLst/>
                <a:latin typeface="Helvetica"/>
                <a:ea typeface="Helvetica"/>
                <a:cs typeface="Helvetica"/>
              </a:rPr>
              <a:t>CONTROLLO DELLE</a:t>
            </a:r>
            <a:r>
              <a:rPr lang="it" sz="3000" dirty="0">
                <a:latin typeface="Helvetica"/>
                <a:ea typeface="Helvetica"/>
                <a:cs typeface="Helvetica"/>
              </a:rPr>
              <a:t> </a:t>
            </a:r>
            <a:r>
              <a:rPr lang="it" sz="3000" b="1" i="0" strike="noStrike" cap="none" spc="0" baseline="0" dirty="0">
                <a:solidFill>
                  <a:srgbClr val="F6A317"/>
                </a:solidFill>
                <a:effectLst/>
                <a:latin typeface="Helvetica"/>
                <a:ea typeface="Helvetica"/>
                <a:cs typeface="Helvetica"/>
              </a:rPr>
              <a:t>POLVERI</a:t>
            </a:r>
            <a:endParaRPr lang="it-IT" dirty="0"/>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053239"/>
            <a:ext cx="4387796" cy="2269222"/>
          </a:xfrm>
        </p:spPr>
        <p:txBody>
          <a:bodyPr lIns="91440" tIns="45720" rIns="91440" bIns="45720" anchor="t"/>
          <a:lstStyle/>
          <a:p>
            <a:r>
              <a:rPr lang="it" sz="1800" b="0" i="0" strike="noStrike" cap="none" spc="0" baseline="0" dirty="0">
                <a:solidFill>
                  <a:srgbClr val="000000"/>
                </a:solidFill>
                <a:effectLst/>
                <a:latin typeface="Helvetica"/>
                <a:ea typeface="Helvetica"/>
                <a:cs typeface="Helvetica"/>
              </a:rPr>
              <a:t>Sono cinque le tecniche principali per il controllo delle polveri utilizzate nella gestione della </a:t>
            </a:r>
            <a:r>
              <a:rPr lang="it" sz="1800" dirty="0">
                <a:latin typeface="Helvetica"/>
                <a:ea typeface="Helvetica"/>
                <a:cs typeface="Helvetica"/>
              </a:rPr>
              <a:t>silice cristallina respirabile e</a:t>
            </a:r>
            <a:r>
              <a:rPr lang="it" sz="1800" b="0" i="0" strike="noStrike" cap="none" spc="0" baseline="0" dirty="0">
                <a:solidFill>
                  <a:srgbClr val="000000"/>
                </a:solidFill>
                <a:effectLst/>
                <a:latin typeface="Helvetica"/>
                <a:ea typeface="Helvetica"/>
                <a:cs typeface="Helvetica"/>
              </a:rPr>
              <a:t> rientranti nelle Buone Pratiche NEPSI.</a:t>
            </a:r>
            <a:endParaRPr lang="it"/>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324642" cy="1031051"/>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814086" cy="850900"/>
          </a:xfrm>
        </p:spPr>
        <p:txBody>
          <a:bodyPr/>
          <a:lstStyle/>
          <a:p>
            <a:r>
              <a:rPr lang="it" sz="3000" b="1" i="0" strike="noStrike" cap="none" spc="0" baseline="0" dirty="0">
                <a:solidFill>
                  <a:srgbClr val="F6A317"/>
                </a:solidFill>
                <a:effectLst/>
                <a:latin typeface="Helvetica"/>
                <a:ea typeface="Helvetica"/>
                <a:cs typeface="Helvetica"/>
              </a:rPr>
              <a:t>I RISCHI DERIVANTI DALLA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96457"/>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L’osservanza delle buone pratiche è essenziale per proteggersi dalla SCR</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elevati livelli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dall’esposizione alle polveri aerodisperse, ogni giorno.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lIns="91440" tIns="45720" rIns="91440" bIns="45720" anchor="t"/>
          <a:lstStyle/>
          <a:p>
            <a:r>
              <a:rPr lang="it" sz="3000" dirty="0">
                <a:latin typeface="Helvetica"/>
                <a:ea typeface="Helvetica"/>
                <a:cs typeface="Helvetica"/>
              </a:rPr>
              <a:t>BLOCCARE LE</a:t>
            </a:r>
            <a:r>
              <a:rPr lang="it" sz="3000" b="1" i="0" strike="noStrike" cap="none" spc="0" baseline="0" dirty="0">
                <a:solidFill>
                  <a:srgbClr val="F6A317"/>
                </a:solidFill>
                <a:effectLst/>
                <a:latin typeface="Helvetica"/>
                <a:ea typeface="Helvetica"/>
                <a:cs typeface="Helvetica"/>
              </a:rPr>
              <a:t> POLVERI ALLA FONTE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lIns="91440" tIns="45720" rIns="91440" bIns="45720" anchor="t"/>
          <a:lstStyle/>
          <a:p>
            <a:pPr>
              <a:lnSpc>
                <a:spcPts val="2700"/>
              </a:lnSpc>
            </a:pPr>
            <a:r>
              <a:rPr lang="it-IT" sz="1800" b="0" i="0" strike="noStrike" cap="none" spc="0" baseline="0" dirty="0">
                <a:solidFill>
                  <a:srgbClr val="000000"/>
                </a:solidFill>
                <a:effectLst/>
                <a:latin typeface="Helvetica"/>
                <a:ea typeface="Helvetica"/>
                <a:cs typeface="Helvetica"/>
              </a:rPr>
              <a:t>Come prima cosa, è opportuno cercare di ridurre il rischio che si </a:t>
            </a:r>
            <a:r>
              <a:rPr lang="it-IT" sz="1800" dirty="0">
                <a:solidFill>
                  <a:srgbClr val="000000"/>
                </a:solidFill>
                <a:latin typeface="Helvetica"/>
                <a:ea typeface="Helvetica"/>
                <a:cs typeface="Helvetica"/>
              </a:rPr>
              <a:t>formino polveri</a:t>
            </a:r>
            <a:r>
              <a:rPr lang="it-IT" sz="1800" b="0" i="0" strike="noStrike" cap="none" spc="0" baseline="0" dirty="0">
                <a:solidFill>
                  <a:srgbClr val="000000"/>
                </a:solidFill>
                <a:effectLst/>
                <a:latin typeface="Helvetica"/>
                <a:ea typeface="Helvetica"/>
                <a:cs typeface="Helvetica"/>
              </a:rPr>
              <a:t>.</a:t>
            </a:r>
          </a:p>
          <a:p>
            <a:pPr>
              <a:lnSpc>
                <a:spcPts val="2700"/>
              </a:lnSpc>
            </a:pPr>
            <a:r>
              <a:rPr lang="it" sz="1800" b="0" i="0" strike="noStrike" cap="none" spc="0" baseline="0" dirty="0">
                <a:solidFill>
                  <a:srgbClr val="000000"/>
                </a:solidFill>
                <a:effectLst/>
                <a:latin typeface="Helvetica"/>
                <a:ea typeface="Helvetica"/>
                <a:cs typeface="Helvetica"/>
              </a:rPr>
              <a:t>Quando non è possibile evitare di generare polveri, il modo più efficace per controllarle è alla fonte.</a:t>
            </a:r>
          </a:p>
          <a:p>
            <a:pPr>
              <a:lnSpc>
                <a:spcPts val="2700"/>
              </a:lnSpc>
            </a:pPr>
            <a:r>
              <a:rPr lang="it" sz="1800" b="0" i="0" strike="noStrike" cap="none" spc="0" baseline="0" dirty="0">
                <a:solidFill>
                  <a:srgbClr val="000000"/>
                </a:solidFill>
                <a:effectLst/>
                <a:latin typeface="Helvetica"/>
                <a:ea typeface="Helvetica"/>
                <a:cs typeface="Helvetica"/>
              </a:rPr>
              <a:t>Ciò significa contenere o </a:t>
            </a:r>
            <a:r>
              <a:rPr lang="it-IT" sz="1800" b="0" i="0" strike="noStrike" cap="none" spc="0" baseline="0" dirty="0">
                <a:solidFill>
                  <a:srgbClr val="000000"/>
                </a:solidFill>
                <a:effectLst/>
                <a:latin typeface="Helvetica"/>
                <a:ea typeface="Helvetica"/>
                <a:cs typeface="Helvetica"/>
              </a:rPr>
              <a:t>allontanare le polveri dal lavoratore</a:t>
            </a:r>
            <a:r>
              <a:rPr lang="it" sz="1800" b="0" i="0" strike="noStrike" cap="none" spc="0" baseline="0" dirty="0">
                <a:solidFill>
                  <a:srgbClr val="000000"/>
                </a:solidFill>
                <a:effectLst/>
                <a:latin typeface="Helvetica"/>
                <a:ea typeface="Helvetica"/>
                <a:cs typeface="Helvetica"/>
              </a:rPr>
              <a:t> utilizzando barriere o separazioni, un sistema di ventilazione (ad esempio l’estrazione) e/o un sistema di abbattimento per mezzo di acqua.</a:t>
            </a:r>
          </a:p>
          <a:p>
            <a:pPr>
              <a:lnSpc>
                <a:spcPts val="27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r>
              <a:rPr lang="it" sz="3000" b="1" i="0" strike="noStrike" cap="none" spc="0" baseline="0" dirty="0">
                <a:solidFill>
                  <a:srgbClr val="F6A317"/>
                </a:solidFill>
                <a:effectLst/>
                <a:latin typeface="Helvetica"/>
                <a:ea typeface="Helvetica"/>
                <a:cs typeface="Helvetica"/>
              </a:rPr>
              <a:t>INTERVENIRE SUBITO SULLE FUORIUSCITE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lIns="91440" tIns="45720" rIns="91440" bIns="45720" anchor="t"/>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Intervenire prontamente sulle fuoriuscite di polveri (e sulle </a:t>
            </a:r>
            <a:r>
              <a:rPr lang="it" sz="1800" dirty="0">
                <a:solidFill>
                  <a:srgbClr val="000000"/>
                </a:solidFill>
                <a:latin typeface="Helvetica"/>
                <a:ea typeface="Helvetica"/>
                <a:cs typeface="Helvetica"/>
              </a:rPr>
              <a:t>relative cause</a:t>
            </a:r>
            <a:r>
              <a:rPr lang="it" sz="1800" b="0" i="0" strike="noStrike" cap="none" spc="0" baseline="0" dirty="0">
                <a:solidFill>
                  <a:srgbClr val="000000"/>
                </a:solidFill>
                <a:effectLst/>
                <a:latin typeface="Helvetica"/>
                <a:ea typeface="Helvetica"/>
                <a:cs typeface="Helvetica"/>
              </a:rPr>
              <a:t>) ridurrà la possibilità che i depositi formatisi si diffondano nell'aria.</a:t>
            </a:r>
          </a:p>
          <a:p>
            <a:pPr>
              <a:lnSpc>
                <a:spcPts val="2700"/>
              </a:lnSpc>
              <a:spcAft>
                <a:spcPts val="1000"/>
              </a:spcAft>
            </a:pPr>
            <a:r>
              <a:rPr lang="it" sz="1800" b="0" i="0" strike="noStrike" cap="none" spc="0" baseline="0" dirty="0">
                <a:solidFill>
                  <a:srgbClr val="000000"/>
                </a:solidFill>
                <a:effectLst/>
                <a:latin typeface="Helvetica"/>
                <a:ea typeface="Helvetica"/>
                <a:cs typeface="Helvetica"/>
              </a:rPr>
              <a:t>Le particelle di polveri respirabili sono invisibili a occhio nudo, a meno che non vengano illuminate per mezzo di una potente fonte luminosa. Le polveri possono rimanere in sospensione nell'aria per giorni o settimane.</a:t>
            </a:r>
          </a:p>
          <a:p>
            <a:pPr>
              <a:lnSpc>
                <a:spcPts val="27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r>
              <a:rPr lang="it" sz="3000" b="1" i="0" strike="noStrike" cap="none" spc="0" baseline="0" dirty="0">
                <a:solidFill>
                  <a:srgbClr val="F6A317"/>
                </a:solidFill>
                <a:effectLst/>
                <a:latin typeface="Helvetica"/>
                <a:ea typeface="Helvetica"/>
                <a:cs typeface="Helvetica"/>
              </a:rPr>
              <a:t>INDOSSARE DPI</a:t>
            </a:r>
          </a:p>
          <a:p>
            <a:r>
              <a:rPr lang="it" sz="3000" b="1" i="0" strike="noStrike" cap="none" spc="0" baseline="0" dirty="0">
                <a:solidFill>
                  <a:srgbClr val="F6A317"/>
                </a:solidFill>
                <a:effectLst/>
                <a:latin typeface="Helvetica"/>
                <a:ea typeface="Helvetica"/>
                <a:cs typeface="Helvetica"/>
              </a:rPr>
              <a:t>(SE NECESSARIO)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488645" cy="3682369"/>
          </a:xfrm>
        </p:spPr>
        <p:txBody>
          <a:bodyPr/>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Quando tutte le altre misure di controllo delle polveri (si vedano le cinque principali tecniche di controllo) sono insufficienti a prevenire l'esposizione alle polveri, è opportuno indossare dei DPI.</a:t>
            </a:r>
          </a:p>
          <a:p>
            <a:pPr>
              <a:lnSpc>
                <a:spcPts val="2700"/>
              </a:lnSpc>
              <a:spcAft>
                <a:spcPts val="1000"/>
              </a:spcAft>
            </a:pPr>
            <a:r>
              <a:rPr lang="it" sz="1800" b="0" i="0" strike="noStrike" cap="none" spc="0" baseline="0" dirty="0">
                <a:solidFill>
                  <a:srgbClr val="000000"/>
                </a:solidFill>
                <a:effectLst/>
                <a:latin typeface="Helvetica"/>
                <a:ea typeface="Helvetica"/>
                <a:cs typeface="Helvetica"/>
              </a:rPr>
              <a:t>I DPI non sostituiscono in alcun modo le altre misure di controllo delle polveri. Le maschere antipolvere proteggono temporaneamente i singoli lavoratori, ma la qualità generale dell'aria può essere comunque compromessa dalle polveri.</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1094966" cy="850900"/>
          </a:xfrm>
        </p:spPr>
        <p:txBody>
          <a:bodyPr/>
          <a:lstStyle/>
          <a:p>
            <a:r>
              <a:rPr lang="it" sz="3000" b="1" i="0" strike="noStrike" cap="none" spc="0" baseline="0" dirty="0">
                <a:solidFill>
                  <a:srgbClr val="F6A317"/>
                </a:solidFill>
                <a:effectLst/>
                <a:latin typeface="Helvetica"/>
                <a:ea typeface="Helvetica"/>
                <a:cs typeface="Helvetica"/>
              </a:rPr>
              <a:t>BUONE PRATICHE DI BASE: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ct val="100000"/>
              </a:lnSpc>
              <a:spcBef>
                <a:spcPts val="600"/>
              </a:spcBef>
            </a:pPr>
            <a:r>
              <a:rPr lang="it" sz="1800" b="1" i="0" strike="noStrike" cap="none" spc="0" baseline="0" dirty="0">
                <a:solidFill>
                  <a:srgbClr val="000000"/>
                </a:solidFill>
                <a:effectLst/>
                <a:latin typeface="Helvetica"/>
                <a:ea typeface="Helvetica"/>
                <a:cs typeface="Helvetica"/>
              </a:rPr>
              <a:t>COSA FARE</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Limitare l'accesso ai cantieri o alle aree esposte alle polveri unicamente ai dipendenti e al personale autorizzato</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sistemi di ventilazione o di abbattimento con sistema idraulico per ridurre le polveri aerodisperse</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Se possibile, eseguire il lavoro all'aperto</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metodi di pulizia a umido o tramite aspirazione</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Pianificare le attività in anticipo in modo da garantire la sicurezza degli spazi di lavoro e il funzionamento delle attrezzature</a:t>
            </a:r>
          </a:p>
          <a:p>
            <a:pPr marL="285750" indent="-285750">
              <a:lnSpc>
                <a:spcPct val="100000"/>
              </a:lnSpc>
              <a:spcBef>
                <a:spcPts val="600"/>
              </a:spcBef>
              <a:buSzPct val="85000"/>
              <a:buFont typeface=".Apple Color Emoji UI"/>
              <a:buChar char="✅"/>
            </a:pPr>
            <a:r>
              <a:rPr lang="it" sz="1800" b="0" i="0" strike="noStrike" cap="none" spc="0" baseline="0" dirty="0">
                <a:solidFill>
                  <a:srgbClr val="000000"/>
                </a:solidFill>
                <a:effectLst/>
                <a:latin typeface="Helvetica"/>
                <a:ea typeface="Helvetica"/>
                <a:cs typeface="Helvetica"/>
              </a:rPr>
              <a:t>Segnalare i guasti e predisporre un piano per affrontarli in modo rapido e sicuro</a:t>
            </a:r>
          </a:p>
          <a:p>
            <a:pPr marL="285750" indent="-285750">
              <a:lnSpc>
                <a:spcPct val="100000"/>
              </a:lnSpc>
              <a:spcBef>
                <a:spcPts val="600"/>
              </a:spcBef>
              <a:buSzPct val="85000"/>
              <a:buFont typeface=".Apple Color Emoji UI"/>
              <a:buChar char="✅"/>
            </a:pPr>
            <a:r>
              <a:rPr lang="it-IT" sz="1800" b="0" i="0" strike="noStrike" cap="none" spc="0" baseline="0" dirty="0">
                <a:solidFill>
                  <a:srgbClr val="000000"/>
                </a:solidFill>
                <a:effectLst/>
                <a:latin typeface="Helvetica"/>
                <a:ea typeface="Helvetica"/>
                <a:cs typeface="Helvetica"/>
              </a:rPr>
              <a:t>Indossare i DPI per tutta la durata della lavorazione, assicurandosi che le maschere facciali aderiscano perfettamente</a:t>
            </a:r>
          </a:p>
          <a:p>
            <a:pPr>
              <a:lnSpc>
                <a:spcPct val="1000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456698" cy="850900"/>
          </a:xfrm>
        </p:spPr>
        <p:txBody>
          <a:bodyPr/>
          <a:lstStyle/>
          <a:p>
            <a:r>
              <a:rPr lang="it" sz="3000" b="1" i="0" strike="noStrike" cap="none" spc="0" baseline="0" dirty="0">
                <a:solidFill>
                  <a:srgbClr val="F6A317"/>
                </a:solidFill>
                <a:effectLst/>
                <a:latin typeface="Helvetica"/>
                <a:ea typeface="Helvetica"/>
                <a:cs typeface="Helvetica"/>
              </a:rPr>
              <a:t>BUONE PRATICHE DI BASE: </a:t>
            </a:r>
            <a:br>
              <a:rPr lang="it" sz="3000" b="1" i="0" strike="noStrike" cap="none" spc="0" baseline="0" dirty="0">
                <a:solidFill>
                  <a:srgbClr val="F6A317"/>
                </a:solidFill>
                <a:effectLst/>
                <a:latin typeface="Helvetica"/>
                <a:ea typeface="Helvetica"/>
                <a:cs typeface="Helvetica"/>
              </a:rPr>
            </a:br>
            <a:r>
              <a:rPr lang="it" sz="3000" b="1" i="0" strike="noStrike" cap="none" spc="0" baseline="0" dirty="0">
                <a:solidFill>
                  <a:srgbClr val="F6A317"/>
                </a:solidFill>
                <a:effectLst/>
                <a:latin typeface="Helvetica"/>
                <a:ea typeface="Helvetica"/>
                <a:cs typeface="Helvetica"/>
              </a:rPr>
              <a:t>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700"/>
              </a:lnSpc>
            </a:pPr>
            <a:r>
              <a:rPr lang="it" sz="1800" b="1" i="0" strike="noStrike" cap="none" spc="0" baseline="0" dirty="0">
                <a:solidFill>
                  <a:srgbClr val="000000"/>
                </a:solidFill>
                <a:effectLst/>
                <a:latin typeface="Helvetica"/>
                <a:ea typeface="Helvetica"/>
                <a:cs typeface="Helvetica"/>
              </a:rPr>
              <a:t>COSA EVITARE</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una spazzola a secco, anziché metodi di pulizia a umido o tramite aspirazione</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aria compressa per rimuovere le polveri</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Portare a casa gli abiti da lavoro o i DPI sporchi</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Utilizzare DPI danneggiati</a:t>
            </a:r>
          </a:p>
          <a:p>
            <a:pPr marL="285750" indent="-285750">
              <a:lnSpc>
                <a:spcPts val="2700"/>
              </a:lnSpc>
              <a:buSzPct val="85000"/>
              <a:buFont typeface=".Apple Color Emoji UI"/>
              <a:buChar char="❌"/>
            </a:pPr>
            <a:r>
              <a:rPr lang="it" sz="1800" b="0" i="0" strike="noStrike" cap="none" spc="0" baseline="0" dirty="0">
                <a:solidFill>
                  <a:srgbClr val="000000"/>
                </a:solidFill>
                <a:effectLst/>
                <a:latin typeface="Helvetica"/>
                <a:ea typeface="Helvetica"/>
                <a:cs typeface="Helvetica"/>
              </a:rPr>
              <a:t>Fumare o mangiare nelle aree di processo del sito</a:t>
            </a:r>
          </a:p>
          <a:p>
            <a:pPr marL="285750" indent="-285750">
              <a:buSzPct val="85000"/>
              <a:buFont typeface=".Apple Color Emoji UI"/>
              <a:buChar char="❌"/>
            </a:pPr>
            <a:endParaRPr lang="en-US" sz="1800" dirty="0"/>
          </a:p>
          <a:p>
            <a:pPr marL="285750" indent="-285750">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Quando si lavora con minerali contenenti silice cristallina, è opportuno ricordare quanto segue: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Cercare sempre </a:t>
            </a:r>
            <a:r>
              <a:rPr lang="en-GB" sz="1800" b="0" i="0" strike="noStrike" cap="none" spc="0" baseline="0">
                <a:solidFill>
                  <a:srgbClr val="000000"/>
                </a:solidFill>
                <a:effectLst/>
                <a:latin typeface="Helvetica"/>
                <a:ea typeface="Helvetica"/>
                <a:cs typeface="Helvetica"/>
              </a:rPr>
              <a:t>di</a:t>
            </a:r>
            <a:r>
              <a:rPr lang="it" sz="1800" b="0" i="0" strike="noStrike" cap="none" spc="0" baseline="0">
                <a:solidFill>
                  <a:srgbClr val="000000"/>
                </a:solidFill>
                <a:effectLst/>
                <a:latin typeface="Helvetica"/>
                <a:ea typeface="Helvetica"/>
                <a:cs typeface="Helvetica"/>
              </a:rPr>
              <a:t> </a:t>
            </a:r>
            <a:r>
              <a:rPr lang="it" sz="1800" b="0" i="0" strike="noStrike" cap="none" spc="0" baseline="0" dirty="0">
                <a:solidFill>
                  <a:srgbClr val="000000"/>
                </a:solidFill>
                <a:effectLst/>
                <a:latin typeface="Helvetica"/>
                <a:ea typeface="Helvetica"/>
                <a:cs typeface="Helvetica"/>
              </a:rPr>
              <a:t>bloccare le polveri alla fonte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Un ambiente di lavoro pulito è un ambiente sicuro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Limitare l'accesso alle aree soggette alle polveri è un modo sicuro per prevenire l'esposizione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Evitare di fumare: il fumo amplifica gli effetti negativi della SCR sulla salute.</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it" sz="3200" b="1" i="0" strike="noStrike" cap="none" spc="0" baseline="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la pulizia di superfici e impianti (Scheda generale 2.1.1a)</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l’igiene (Scheda generale 2.1.10)</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9509592"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AC4E7F14-2458-4F46-9047-4CD2EB9A2F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106</TotalTime>
  <Words>1146</Words>
  <Application>Microsoft Macintosh PowerPoint</Application>
  <PresentationFormat>Widescreen</PresentationFormat>
  <Paragraphs>90</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67</cp:revision>
  <dcterms:created xsi:type="dcterms:W3CDTF">2020-06-24T14:35:04Z</dcterms:created>
  <dcterms:modified xsi:type="dcterms:W3CDTF">2024-11-13T10:43:04Z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