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56" r:id="rId5"/>
    <p:sldId id="273" r:id="rId6"/>
    <p:sldId id="278" r:id="rId7"/>
    <p:sldId id="268" r:id="rId8"/>
    <p:sldId id="276" r:id="rId9"/>
    <p:sldId id="279" r:id="rId10"/>
    <p:sldId id="259" r:id="rId11"/>
    <p:sldId id="271" r:id="rId12"/>
    <p:sldId id="269" r:id="rId13"/>
    <p:sldId id="270" r:id="rId14"/>
    <p:sldId id="274" r:id="rId15"/>
    <p:sldId id="264" r:id="rId16"/>
    <p:sldId id="267" r:id="rId17"/>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42463C-809C-4AD3-A011-DE1E2EEBD6CC}" v="27" dt="2022-09-25T09:33:06.888"/>
    <p1510:client id="{7A0550B0-52FB-A54F-90E1-3571E8ADE49B}" v="1" dt="2020-12-09T20:36:57.3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223"/>
    <p:restoredTop sz="94626"/>
  </p:normalViewPr>
  <p:slideViewPr>
    <p:cSldViewPr snapToGrid="0">
      <p:cViewPr varScale="1">
        <p:scale>
          <a:sx n="116" d="100"/>
          <a:sy n="116" d="100"/>
        </p:scale>
        <p:origin x="504" y="192"/>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2838018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t" sz="1800" b="0" i="0" strike="noStrike" cap="none" spc="0" baseline="0">
                <a:solidFill>
                  <a:srgbClr val="000000"/>
                </a:solidFill>
                <a:effectLst/>
                <a:latin typeface="Calibri"/>
                <a:ea typeface="Calibri"/>
                <a:cs typeface="Calibri"/>
              </a:rPr>
              <a:t>Liigne kokkupuude sisse hingatava kristallilise ränidioksiidiga (RCS) võib põhjustada töötajatele pikas perspektiivis tõsiseid terviseprobleeme. Sel põhjusel on oluline, et kõik töötajad oleksid teadlikud headest tavadest, mis piiravad või välistavad kokkupuute ränidioksiidi tolmuga.</a:t>
            </a:r>
          </a:p>
          <a:p>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et" sz="1200" b="0" i="0" strike="noStrike" cap="none" spc="0" baseline="0">
                <a:solidFill>
                  <a:srgbClr val="000000"/>
                </a:solidFill>
                <a:effectLst/>
                <a:latin typeface="Calibri"/>
                <a:ea typeface="Calibri"/>
                <a:cs typeface="Calibri"/>
              </a:rPr>
              <a:t>Sellel koolitusel antakse juhiseid kristallilist ränidioksiidi sisaldavate materjalidega väikeste ja suurte kottide tühjendamiseks.</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097127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51234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t" sz="1200" b="0" i="0" strike="noStrike" cap="none" spc="0" baseline="0">
                <a:solidFill>
                  <a:srgbClr val="000000"/>
                </a:solidFill>
                <a:effectLst/>
                <a:latin typeface="Calibri"/>
                <a:ea typeface="Calibri"/>
                <a:cs typeface="Calibri"/>
              </a:rPr>
              <a:t>Kottide tühjendamise protsessid ja tühjade kottide ebaõige käsitsemine võivad põhjustada märkimisväärset kokkupuudet tolmuga. Sel põhjusel tuleb järgida kottide tühjendamisel häid tavasid. Väikeste kottide tühjendamiseks on soovitatav kasutada automaatseid või poolautomaatseid kottide mahalaadimisjaamu. </a:t>
            </a: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t" sz="1200" b="0" i="0" strike="noStrike" cap="none" spc="0" baseline="0">
                <a:solidFill>
                  <a:srgbClr val="000000"/>
                </a:solidFill>
                <a:effectLst/>
                <a:latin typeface="Calibri"/>
                <a:ea typeface="Calibri"/>
                <a:cs typeface="Calibri"/>
              </a:rPr>
              <a:t>Kottide tühjendamise protsessid ja tühjade kottide ebaõige käsitsemine võivad põhjustada märkimisväärset kokkupuudet tolmuga. Sel põhjusel tuleb järgida kottide tühjendamise häid tavasid. Väikeste kottide tühjendamiseks on soovitatav kasutada automaatseid või poolautomaatseid kottide mahalaadimisjaamu.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3401991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t" sz="1200" b="0" i="0" strike="noStrike" cap="none" spc="0" baseline="0">
                <a:solidFill>
                  <a:srgbClr val="000000"/>
                </a:solidFill>
                <a:effectLst/>
                <a:latin typeface="Calibri"/>
                <a:ea typeface="Calibri"/>
                <a:cs typeface="Calibri"/>
              </a:rPr>
              <a:t>Kuigi see pole alati vajalik, on inimlike vigade ja vigastuste vähendamiseks soovitatav kasutada automaatseid või poolautomaatseid kottide mahalaadimisjaamu.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lang="et" sz="1200" b="0" i="0" strike="noStrike" cap="none" spc="0" baseline="0">
                <a:solidFill>
                  <a:srgbClr val="000000"/>
                </a:solidFill>
                <a:effectLst/>
                <a:latin typeface="Calibri"/>
                <a:ea typeface="Calibri"/>
                <a:cs typeface="Calibri"/>
              </a:rPr>
              <a:t>Kottide purustamine tekitab palju tolmu. Töötajad peaksid tühjad kotid väljatõmbega varustatud alal kokku rullima.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lang="et" sz="1200" b="0" i="0" strike="noStrike" cap="none" spc="0" baseline="0">
                <a:solidFill>
                  <a:srgbClr val="000000"/>
                </a:solidFill>
                <a:effectLst/>
                <a:latin typeface="Calibri"/>
                <a:ea typeface="Calibri"/>
                <a:cs typeface="Calibri"/>
              </a:rPr>
              <a:t>Väikese koti sisu tühjendamisel veenduge, et koti lahtine ots oleks suunatud eemale. Tolmu tekkimise täielikuks vältimiseks tühjendage kott suurde plastkotti, mida toetab ja hoiab lahti metallraam.</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25608872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t" sz="1200" b="0" i="0" strike="noStrike" cap="none" spc="0" baseline="0">
                <a:solidFill>
                  <a:srgbClr val="000000"/>
                </a:solidFill>
                <a:effectLst/>
                <a:latin typeface="Calibri"/>
                <a:ea typeface="Calibri"/>
                <a:cs typeface="Calibri"/>
              </a:rPr>
              <a:t>Suured kotid on kulutõhusamad ja keskkonnasõbralikumad kui mitme väikese koti kasutamine. Suured kotid võivad sisaldada sama palju materjali kui terve kaubaaluse täis väikekotte. Seetõttu on need nii täis, et neid on raske ilma masina abita käidelda.</a:t>
            </a:r>
          </a:p>
          <a:p>
            <a:endParaRPr lang="en-GB" sz="1200" b="0" i="0" u="none" strike="noStrike" kern="1200">
              <a:solidFill>
                <a:schemeClr val="tx1"/>
              </a:solidFill>
              <a:effectLst/>
              <a:latin typeface="+mn-lt"/>
              <a:ea typeface="+mn-ea"/>
              <a:cs typeface="+mn-cs"/>
            </a:endParaRPr>
          </a:p>
          <a:p>
            <a:r>
              <a:rPr lang="et" sz="1200" b="0" i="0" strike="noStrike" cap="none" spc="0" baseline="0">
                <a:solidFill>
                  <a:srgbClr val="000000"/>
                </a:solidFill>
                <a:effectLst/>
                <a:latin typeface="Calibri"/>
                <a:ea typeface="Calibri"/>
                <a:cs typeface="Calibri"/>
              </a:rPr>
              <a:t>Puistekoti sisu tühjendamisel lõikamise teel on soovitatav kasutada isikukaitsevahendeid. </a:t>
            </a:r>
          </a:p>
          <a:p>
            <a:endParaRPr lang="en-GB" sz="1200" b="0" i="0" u="none" strike="noStrike"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5290361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t" sz="1800" b="0" i="0" strike="noStrike" cap="none" spc="0" baseline="0">
                <a:solidFill>
                  <a:srgbClr val="000000"/>
                </a:solidFill>
                <a:effectLst/>
                <a:latin typeface="Calibri"/>
                <a:ea typeface="Calibri"/>
                <a:cs typeface="Calibri"/>
              </a:rPr>
              <a:t>Enne koti tühjendamise alustamist veenduge, et nii ventilatsiooni- kui väljatõmbesüsteemid töötavad. Kui kahtlustate probleemi, võtke ühendust kohapealse halduriga. Kontrollige kindlasti väliseid tegureid, nagu näiteks tuuletõmbus, mis võivad ventilatsioonisüsteeme oluliselt mõjutada.</a:t>
            </a:r>
          </a:p>
          <a:p>
            <a:pPr marL="0" marR="0" lvl="0" indent="0" algn="l" defTabSz="914400" rtl="0" eaLnBrk="1" fontAlgn="auto" latinLnBrk="0" hangingPunct="1">
              <a:lnSpc>
                <a:spcPct val="100000"/>
              </a:lnSpc>
              <a:spcBef>
                <a:spcPct val="0"/>
              </a:spcBef>
              <a:spcAft>
                <a:spcPct val="0"/>
              </a:spcAft>
              <a:buClrTx/>
              <a:buSzTx/>
              <a:buFontTx/>
              <a:buNone/>
              <a:defRPr/>
            </a:pPr>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et" sz="1800" b="0" i="0" strike="noStrike" cap="none" spc="0" baseline="0">
                <a:solidFill>
                  <a:srgbClr val="000000"/>
                </a:solidFill>
                <a:effectLst/>
                <a:latin typeface="Calibri"/>
                <a:ea typeface="Calibri"/>
                <a:cs typeface="Calibri"/>
              </a:rPr>
              <a:t>Võimaluse korral kasutage käsitsemise abivahendeid, et vähendada inimlike vigade ja vigastuste ohtu. Ärge kunagi täitke kotte üle ääre, vältimaks tarbetuid lekkeid, mis võivad tekitada täiendavaid ohte. Kui lekked tekivad, tegelege nendega viivitamatult, kasutades märg- või kuivpuhastusmeetodeid.</a:t>
            </a:r>
          </a:p>
          <a:p>
            <a:pPr marL="0" marR="0" lvl="0" indent="0" algn="l" defTabSz="914400" rtl="0" eaLnBrk="1" fontAlgn="auto" latinLnBrk="0" hangingPunct="1">
              <a:lnSpc>
                <a:spcPct val="100000"/>
              </a:lnSpc>
              <a:spcBef>
                <a:spcPct val="0"/>
              </a:spcBef>
              <a:spcAft>
                <a:spcPct val="0"/>
              </a:spcAft>
              <a:buClrTx/>
              <a:buSzTx/>
              <a:buFontTx/>
              <a:buNone/>
              <a:defRPr/>
            </a:pPr>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3047621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4697171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9167606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24307532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55CE0D2-EE58-F143-8FC9-DE2A7199D8B8}"/>
              </a:ext>
            </a:extLst>
          </p:cNvPr>
          <p:cNvPicPr>
            <a:picLocks noChangeAspect="1"/>
          </p:cNvPicPr>
          <p:nvPr userDrawn="1"/>
        </p:nvPicPr>
        <p:blipFill>
          <a:blip r:embed="rId10" cstate="print">
            <a:extLst>
              <a:ext uri="{28A0092B-C50C-407E-A947-70E740481C1C}">
                <a14:useLocalDpi xmlns:a14="http://schemas.microsoft.com/office/drawing/2010/main"/>
              </a:ext>
            </a:extLst>
          </a:blip>
          <a:stretch>
            <a:fillRect/>
          </a:stretch>
        </p:blipFill>
        <p:spPr>
          <a:xfrm>
            <a:off x="406304" y="366936"/>
            <a:ext cx="1000630" cy="628302"/>
          </a:xfrm>
          <a:prstGeom prst="rect">
            <a:avLst/>
          </a:prstGeom>
        </p:spPr>
      </p:pic>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et" sz="1000" b="0" i="0" strike="noStrike" cap="none" spc="0" baseline="0">
                <a:solidFill>
                  <a:srgbClr val="000000"/>
                </a:solidFill>
                <a:effectLst/>
                <a:latin typeface="Helvetica"/>
                <a:ea typeface="Helvetica"/>
                <a:cs typeface="Helvetica"/>
              </a:rPr>
              <a:t>See koolituspakett on välja töötatud osana NEPSI heade tavade juhendist – külastage veebisaiti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sp>
        <p:nvSpPr>
          <p:cNvPr id="7" name="Text Placeholder 4">
            <a:extLst>
              <a:ext uri="{FF2B5EF4-FFF2-40B4-BE49-F238E27FC236}">
                <a16:creationId xmlns:a16="http://schemas.microsoft.com/office/drawing/2014/main" id="{5A6482CC-0324-A84F-97E9-A03D3526EC1E}"/>
              </a:ext>
            </a:extLst>
          </p:cNvPr>
          <p:cNvSpPr txBox="1"/>
          <p:nvPr userDrawn="1"/>
        </p:nvSpPr>
        <p:spPr>
          <a:xfrm>
            <a:off x="8778239" y="429114"/>
            <a:ext cx="3039111"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t" sz="1400" b="1" i="0" strike="noStrike" cap="none" spc="0" baseline="0">
                <a:solidFill>
                  <a:srgbClr val="F6A317"/>
                </a:solidFill>
                <a:effectLst/>
                <a:latin typeface="Helvetica"/>
                <a:ea typeface="Helvetica"/>
                <a:cs typeface="Helvetica"/>
              </a:rPr>
              <a:t>KOOLITUS: PARIMAD VIISID KOTTIDE TÜHJENDAMISEKS</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7"/>
            <a:ext cx="6598996" cy="850900"/>
          </a:xfrm>
        </p:spPr>
        <p:txBody>
          <a:bodyPr anchor="t"/>
          <a:lstStyle/>
          <a:p>
            <a:pPr>
              <a:lnSpc>
                <a:spcPct val="100000"/>
              </a:lnSpc>
            </a:pPr>
            <a:r>
              <a:rPr lang="et" sz="2800" b="1" i="0" strike="noStrike" cap="none" spc="0" baseline="0">
                <a:solidFill>
                  <a:srgbClr val="FFFFFF"/>
                </a:solidFill>
                <a:effectLst/>
                <a:latin typeface="Helvetica"/>
                <a:ea typeface="Helvetica"/>
                <a:cs typeface="Helvetica"/>
              </a:rPr>
              <a:t>KOOLITUS: PARIMAD VIISID KOTTIDE TÜHJENDAMISEKS</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p:cNvSpPr/>
          <p:nvPr/>
        </p:nvSpPr>
        <p:spPr>
          <a:xfrm>
            <a:off x="9019309" y="166255"/>
            <a:ext cx="2770909" cy="8312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t-EE" sz="2800" dirty="0">
                <a:latin typeface="Helvetica"/>
                <a:ea typeface="Helvetica"/>
                <a:cs typeface="Helvetica"/>
              </a:rPr>
              <a:t>SISSEJUHATUS (KOOLITAJALE)</a:t>
            </a:r>
            <a:endParaRPr lang="et-EE" sz="2800" b="1" i="0" strike="noStrike" cap="none" spc="0" baseline="0" dirty="0">
              <a:solidFill>
                <a:srgbClr val="F6A317"/>
              </a:solidFill>
              <a:effectLst/>
              <a:latin typeface="Helvetica"/>
              <a:ea typeface="Helvetica"/>
              <a:cs typeface="Helvetica"/>
            </a:endParaRP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et-EE" sz="1800" dirty="0">
                <a:solidFill>
                  <a:srgbClr val="000000"/>
                </a:solidFill>
                <a:latin typeface="Helvetica"/>
                <a:ea typeface="Helvetica"/>
                <a:cs typeface="Helvetica"/>
              </a:rPr>
              <a:t>Osana NEPSI heade tavade koolitusprogrammist ja selle läbiviimisest on NEPSI välja töötanud õppematerjalide komplekti.</a:t>
            </a:r>
          </a:p>
          <a:p>
            <a:pPr>
              <a:lnSpc>
                <a:spcPts val="2400"/>
              </a:lnSpc>
            </a:pPr>
            <a:r>
              <a:rPr lang="et-EE" sz="1800" dirty="0">
                <a:solidFill>
                  <a:srgbClr val="000000"/>
                </a:solidFill>
                <a:latin typeface="Helvetica"/>
                <a:ea typeface="Helvetica"/>
                <a:cs typeface="Helvetica"/>
              </a:rPr>
              <a:t>Iga PowerPointi koolituspakett hõlmab konkreetset teemat, mis on oluline kõigi kristallilist ränidioksiidi sisaldavaid materjale kasutavate tööstusharude töötajate jaoks. Pakendid annavad vajalikku teavet teemaga seotud tolmuga kokkupuuteriskide ning nende vähendamise tavade ja meetmete kohta. Koolituse eesmärk on aga teavitada ja koolitada töötajaid, et aidata neil tõrjemeetmeid tõhusalt kasutada ja vähendada kokkupuudet sisse hingatava kristallilise ränidioksiidiga (RCS) oma töökohal.</a:t>
            </a:r>
          </a:p>
          <a:p>
            <a:pPr>
              <a:lnSpc>
                <a:spcPts val="2400"/>
              </a:lnSpc>
            </a:pPr>
            <a:r>
              <a:rPr lang="et-EE" sz="1800" dirty="0">
                <a:solidFill>
                  <a:srgbClr val="000000"/>
                </a:solidFill>
                <a:latin typeface="Helvetica"/>
                <a:ea typeface="Helvetica"/>
                <a:cs typeface="Helvetica"/>
              </a:rPr>
              <a:t>Kasutage tühje malle ja kohahoidjaid, et lisada seeläbi koolituspaketile lisateavet.</a:t>
            </a:r>
          </a:p>
        </p:txBody>
      </p:sp>
    </p:spTree>
    <p:extLst>
      <p:ext uri="{BB962C8B-B14F-4D97-AF65-F5344CB8AC3E}">
        <p14:creationId xmlns:p14="http://schemas.microsoft.com/office/powerpoint/2010/main" val="14648366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t" sz="2800" b="1" i="0" strike="noStrike" cap="none" spc="0" baseline="0">
                <a:solidFill>
                  <a:srgbClr val="F6A317"/>
                </a:solidFill>
                <a:effectLst/>
                <a:latin typeface="Helvetica"/>
                <a:ea typeface="Helvetica"/>
                <a:cs typeface="Helvetica"/>
              </a:rPr>
              <a:t>PANE TÄHELE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et" sz="1800" b="0" i="0" strike="noStrike" cap="none" spc="0" baseline="0">
                <a:solidFill>
                  <a:srgbClr val="000000"/>
                </a:solidFill>
                <a:effectLst/>
                <a:latin typeface="Helvetica"/>
                <a:ea typeface="Helvetica"/>
                <a:cs typeface="Helvetica"/>
              </a:rPr>
              <a:t>Selles PowerPointi koolituses sisalduv teave on oma olemuselt suunav ja informatiivne. See ei ole standard ega määrus ning see ei loo uusi juriidilisi kohustusi ega muuda tervishoiualaste õigusaktide ja regulatsioonidega seatud reegleid.</a:t>
            </a:r>
          </a:p>
        </p:txBody>
      </p:sp>
    </p:spTree>
    <p:extLst>
      <p:ext uri="{BB962C8B-B14F-4D97-AF65-F5344CB8AC3E}">
        <p14:creationId xmlns:p14="http://schemas.microsoft.com/office/powerpoint/2010/main" val="150499471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et" sz="2800" b="1" i="0" strike="noStrike" cap="none" spc="0" baseline="0">
                <a:solidFill>
                  <a:srgbClr val="F6A317"/>
                </a:solidFill>
                <a:effectLst/>
                <a:latin typeface="Helvetica"/>
                <a:ea typeface="Helvetica"/>
                <a:cs typeface="Helvetica"/>
              </a:rPr>
              <a:t>SISSEJUHATUS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lIns="91440" tIns="45720" rIns="91440" bIns="45720" anchor="t"/>
          <a:lstStyle/>
          <a:p>
            <a:pPr>
              <a:lnSpc>
                <a:spcPts val="2400"/>
              </a:lnSpc>
              <a:spcAft>
                <a:spcPts val="1000"/>
              </a:spcAft>
            </a:pPr>
            <a:r>
              <a:rPr lang="et" sz="1800" b="1" i="0" strike="noStrike" cap="none" spc="0" baseline="0" dirty="0">
                <a:solidFill>
                  <a:srgbClr val="000000"/>
                </a:solidFill>
                <a:effectLst/>
                <a:latin typeface="Helvetica"/>
                <a:ea typeface="Helvetica"/>
                <a:cs typeface="Helvetica"/>
              </a:rPr>
              <a:t>Esmatähtis on õppida end kaitsma tööga seotud terviseriskide eest.</a:t>
            </a:r>
          </a:p>
          <a:p>
            <a:pPr>
              <a:lnSpc>
                <a:spcPts val="2400"/>
              </a:lnSpc>
            </a:pPr>
            <a:r>
              <a:rPr lang="et" sz="1800" b="0" i="0" strike="noStrike" cap="none" spc="0" baseline="0" dirty="0">
                <a:solidFill>
                  <a:srgbClr val="000000"/>
                </a:solidFill>
                <a:effectLst/>
                <a:latin typeface="Helvetica"/>
                <a:ea typeface="Helvetica"/>
                <a:cs typeface="Helvetica"/>
              </a:rPr>
              <a:t>Sellel koolitusel saate teada:</a:t>
            </a:r>
          </a:p>
          <a:p>
            <a:pPr marL="285750" indent="-285750">
              <a:lnSpc>
                <a:spcPts val="2400"/>
              </a:lnSpc>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Kottide tühjendamisega kaasnevad ohud</a:t>
            </a:r>
          </a:p>
          <a:p>
            <a:pPr marL="285750" indent="-285750">
              <a:lnSpc>
                <a:spcPts val="2400"/>
              </a:lnSpc>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Konkreetsed juhised ja head tavad väikeste </a:t>
            </a:r>
            <a:r>
              <a:rPr lang="et" sz="1800" dirty="0">
                <a:solidFill>
                  <a:srgbClr val="000000"/>
                </a:solidFill>
                <a:latin typeface="Helvetica"/>
                <a:ea typeface="Helvetica"/>
                <a:cs typeface="Helvetica"/>
              </a:rPr>
              <a:t>ning </a:t>
            </a:r>
            <a:r>
              <a:rPr lang="et" sz="1800" b="0" i="0" strike="noStrike" cap="none" spc="0" baseline="0" dirty="0">
                <a:solidFill>
                  <a:srgbClr val="000000"/>
                </a:solidFill>
                <a:effectLst/>
                <a:latin typeface="Helvetica"/>
                <a:ea typeface="Helvetica"/>
                <a:cs typeface="Helvetica"/>
              </a:rPr>
              <a:t>suurte kottide tühjendamiseks</a:t>
            </a:r>
          </a:p>
          <a:p>
            <a:pPr marL="285750" indent="-285750">
              <a:lnSpc>
                <a:spcPts val="2400"/>
              </a:lnSpc>
              <a:buFont typeface="Arial" panose="020B0604020202020204" pitchFamily="34" charset="0"/>
              <a:buChar char="•"/>
            </a:pPr>
            <a:r>
              <a:rPr lang="et" sz="1800" b="0" i="0" strike="noStrike" cap="none" spc="0" baseline="0" dirty="0">
                <a:solidFill>
                  <a:srgbClr val="FF0000"/>
                </a:solidFill>
                <a:effectLst/>
                <a:latin typeface="Helvetica"/>
                <a:ea typeface="Helvetica"/>
                <a:cs typeface="Helvetica"/>
              </a:rPr>
              <a:t>Tekst, mida juhendaja täidab – kui olete lisanud kohandatud slaidi, sisestage materjalist lühike ülevaade vastavalt kontekstile</a:t>
            </a:r>
          </a:p>
          <a:p>
            <a:pPr marL="285750" indent="-285750">
              <a:lnSpc>
                <a:spcPts val="2400"/>
              </a:lnSpc>
              <a:buFont typeface="Arial" panose="020B0604020202020204" pitchFamily="34" charset="0"/>
              <a:buChar char="•"/>
            </a:pPr>
            <a:endParaRPr lang="en-US" sz="180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Placeholder 4">
            <a:extLst>
              <a:ext uri="{FF2B5EF4-FFF2-40B4-BE49-F238E27FC236}">
                <a16:creationId xmlns:a16="http://schemas.microsoft.com/office/drawing/2014/main" id="{20AB2A23-D707-4FA4-B47B-5E5073EA9AF8}"/>
              </a:ext>
            </a:extLst>
          </p:cNvPr>
          <p:cNvPicPr>
            <a:picLocks noGrp="1" noChangeAspect="1"/>
          </p:cNvPicPr>
          <p:nvPr>
            <p:ph type="pic" sz="quarter" idx="12"/>
          </p:nvPr>
        </p:nvPicPr>
        <p:blipFill>
          <a:blip r:embed="rId4"/>
          <a:srcRect t="11" b="11"/>
          <a:stretch>
            <a:fillRect/>
          </a:stretch>
        </p:blipFill>
        <p:spPr>
          <a:prstGeom prst="rect">
            <a:avLst/>
          </a:prstGeom>
        </p:spPr>
      </p:pic>
    </p:spTree>
    <p:extLst>
      <p:ext uri="{BB962C8B-B14F-4D97-AF65-F5344CB8AC3E}">
        <p14:creationId xmlns:p14="http://schemas.microsoft.com/office/powerpoint/2010/main" val="406732543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484341" cy="850900"/>
          </a:xfrm>
        </p:spPr>
        <p:txBody>
          <a:bodyPr/>
          <a:lstStyle/>
          <a:p>
            <a:pPr>
              <a:lnSpc>
                <a:spcPct val="100000"/>
              </a:lnSpc>
            </a:pPr>
            <a:r>
              <a:rPr lang="et" sz="2800" b="1" i="0" strike="noStrike" cap="none" spc="0" baseline="0">
                <a:solidFill>
                  <a:srgbClr val="F6A317"/>
                </a:solidFill>
                <a:effectLst/>
                <a:latin typeface="Helvetica"/>
                <a:ea typeface="Helvetica"/>
                <a:cs typeface="Helvetica"/>
              </a:rPr>
              <a:t>TOLMUKONTROLLIMISE TEHNIKAD</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709157" cy="3682369"/>
          </a:xfrm>
        </p:spPr>
        <p:txBody>
          <a:bodyPr/>
          <a:lstStyle/>
          <a:p>
            <a:pPr>
              <a:lnSpc>
                <a:spcPts val="2400"/>
              </a:lnSpc>
            </a:pPr>
            <a:r>
              <a:rPr lang="et" sz="1800" b="0" i="0" strike="noStrike" cap="none" spc="0" baseline="0">
                <a:solidFill>
                  <a:srgbClr val="000000"/>
                </a:solidFill>
                <a:effectLst/>
                <a:latin typeface="Helvetica"/>
                <a:ea typeface="Helvetica"/>
                <a:cs typeface="Helvetica"/>
              </a:rPr>
              <a:t>Kottide tühjendamise protsesse toetavad selleks mõeldud suletud keskkond, väljatõmme/ventilatsioon ja isikukaitsevahendid, mis on kolm viiest peamisest tolmukontrolli tehnikast.</a:t>
            </a:r>
          </a:p>
        </p:txBody>
      </p:sp>
      <p:pic>
        <p:nvPicPr>
          <p:cNvPr id="10" name="Picture 9" descr="A screenshot of a cell phone&#10;&#10;Description automatically generated">
            <a:extLst>
              <a:ext uri="{FF2B5EF4-FFF2-40B4-BE49-F238E27FC236}">
                <a16:creationId xmlns:a16="http://schemas.microsoft.com/office/drawing/2014/main" id="{0A4FF0BC-CD02-CE45-8E5D-C17478572F6C}"/>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12" name="Picture 11" descr="A screenshot of a cell phone&#10;&#10;Description automatically generated">
            <a:extLst>
              <a:ext uri="{FF2B5EF4-FFF2-40B4-BE49-F238E27FC236}">
                <a16:creationId xmlns:a16="http://schemas.microsoft.com/office/drawing/2014/main" id="{0FDE9C5F-E39C-0741-A46F-6A3D5B66934B}"/>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13" name="Picture 12" descr="A screenshot of a cell phone&#10;&#10;Description automatically generated">
            <a:extLst>
              <a:ext uri="{FF2B5EF4-FFF2-40B4-BE49-F238E27FC236}">
                <a16:creationId xmlns:a16="http://schemas.microsoft.com/office/drawing/2014/main" id="{1CB1C758-72DE-A948-B84D-6FEC264CCEF8}"/>
              </a:ext>
            </a:extLst>
          </p:cNvPr>
          <p:cNvPicPr>
            <a:picLocks noChangeAspect="1"/>
          </p:cNvPicPr>
          <p:nvPr/>
        </p:nvPicPr>
        <p:blipFill>
          <a:blip r:embed="rId3"/>
          <a:srcRect l="7057" t="9146" r="76967" b="66230"/>
          <a:stretch>
            <a:fillRect/>
          </a:stretch>
        </p:blipFill>
        <p:spPr>
          <a:xfrm>
            <a:off x="5365058" y="3394767"/>
            <a:ext cx="1073250" cy="1064204"/>
          </a:xfrm>
          <a:prstGeom prst="rect">
            <a:avLst/>
          </a:prstGeom>
        </p:spPr>
      </p:pic>
      <p:pic>
        <p:nvPicPr>
          <p:cNvPr id="14" name="Picture 13" descr="A screenshot of a cell phone&#10;&#10;Description automatically generated">
            <a:extLst>
              <a:ext uri="{FF2B5EF4-FFF2-40B4-BE49-F238E27FC236}">
                <a16:creationId xmlns:a16="http://schemas.microsoft.com/office/drawing/2014/main" id="{39A95D21-133A-2C4D-BED8-49444FEA5AC6}"/>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15" name="Picture 14" descr="A screenshot of a cell phone&#10;&#10;Description automatically generated">
            <a:extLst>
              <a:ext uri="{FF2B5EF4-FFF2-40B4-BE49-F238E27FC236}">
                <a16:creationId xmlns:a16="http://schemas.microsoft.com/office/drawing/2014/main" id="{CFD2A1D9-CDEC-B845-81BA-21F68A5BC003}"/>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16" name="TextBox 15">
            <a:extLst>
              <a:ext uri="{FF2B5EF4-FFF2-40B4-BE49-F238E27FC236}">
                <a16:creationId xmlns:a16="http://schemas.microsoft.com/office/drawing/2014/main" id="{A190AA7F-7A5C-3A44-B842-7E36550CCADC}"/>
              </a:ext>
            </a:extLst>
          </p:cNvPr>
          <p:cNvSpPr txBox="1"/>
          <p:nvPr/>
        </p:nvSpPr>
        <p:spPr>
          <a:xfrm>
            <a:off x="6579515" y="1702138"/>
            <a:ext cx="2022782" cy="1823002"/>
          </a:xfrm>
          <a:prstGeom prst="rect">
            <a:avLst/>
          </a:prstGeom>
          <a:noFill/>
        </p:spPr>
        <p:txBody>
          <a:bodyPr wrap="square" rtlCol="0">
            <a:spAutoFit/>
          </a:bodyPr>
          <a:lstStyle/>
          <a:p>
            <a:pPr>
              <a:spcAft>
                <a:spcPts val="300"/>
              </a:spcAft>
            </a:pPr>
            <a:r>
              <a:rPr lang="et" sz="1050" b="1" i="0" strike="noStrike" cap="none" spc="50" baseline="0" dirty="0">
                <a:solidFill>
                  <a:srgbClr val="EF9A2E"/>
                </a:solidFill>
                <a:effectLst/>
                <a:latin typeface="Futura Medium"/>
                <a:ea typeface="Futura Medium"/>
                <a:cs typeface="Futura Medium"/>
              </a:rPr>
              <a:t>HEA HÜGIEEN / PUHTUS JA KORD</a:t>
            </a:r>
          </a:p>
          <a:p>
            <a:r>
              <a:rPr lang="et" sz="1200" b="0" i="0" strike="noStrike" cap="none" spc="0" baseline="0" dirty="0">
                <a:solidFill>
                  <a:srgbClr val="000000"/>
                </a:solidFill>
                <a:effectLst/>
                <a:latin typeface="Calibri"/>
                <a:ea typeface="Calibri"/>
                <a:cs typeface="Calibri"/>
              </a:rPr>
              <a:t>Tööriiete pesemine ja protsesside käigus tekkiva tolmu imemine peatab tolmu kogunemise pikema aja jooksul – puhas tööruum on ohutu tööruum</a:t>
            </a:r>
          </a:p>
          <a:p>
            <a:endParaRPr lang="en-US" dirty="0"/>
          </a:p>
        </p:txBody>
      </p:sp>
      <p:sp>
        <p:nvSpPr>
          <p:cNvPr id="17" name="TextBox 16">
            <a:extLst>
              <a:ext uri="{FF2B5EF4-FFF2-40B4-BE49-F238E27FC236}">
                <a16:creationId xmlns:a16="http://schemas.microsoft.com/office/drawing/2014/main" id="{8BB31F04-6F1B-7C44-AD58-2066BAD92F03}"/>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et" sz="1050" b="1" i="0" strike="noStrike" cap="none" spc="50" baseline="0">
                <a:solidFill>
                  <a:srgbClr val="EF9A2E"/>
                </a:solidFill>
                <a:effectLst/>
                <a:latin typeface="Futura Medium"/>
                <a:ea typeface="Futura Medium"/>
                <a:cs typeface="Futura Medium"/>
              </a:rPr>
              <a:t>SULETUD KESKKOND</a:t>
            </a:r>
          </a:p>
          <a:p>
            <a:pPr>
              <a:spcAft>
                <a:spcPts val="300"/>
              </a:spcAft>
            </a:pPr>
            <a:r>
              <a:rPr lang="et" sz="1200" b="0" i="0" strike="noStrike" cap="none" spc="0" baseline="0">
                <a:solidFill>
                  <a:srgbClr val="000000"/>
                </a:solidFill>
                <a:effectLst/>
                <a:latin typeface="Calibri"/>
                <a:ea typeface="Calibri"/>
                <a:cs typeface="Calibri"/>
              </a:rPr>
              <a:t>RCS-i tootmisprotsesside läbiviimine suletud keskkonnas hoiab ära tolmu tekkimise selle kokkupuutekohas</a:t>
            </a:r>
          </a:p>
          <a:p>
            <a:pPr>
              <a:spcAft>
                <a:spcPts val="300"/>
              </a:spcAft>
            </a:pPr>
            <a:endParaRPr lang="en-US"/>
          </a:p>
        </p:txBody>
      </p:sp>
      <p:sp>
        <p:nvSpPr>
          <p:cNvPr id="18" name="TextBox 17">
            <a:extLst>
              <a:ext uri="{FF2B5EF4-FFF2-40B4-BE49-F238E27FC236}">
                <a16:creationId xmlns:a16="http://schemas.microsoft.com/office/drawing/2014/main" id="{17252FA7-9898-C944-A4ED-422A0BBA4364}"/>
              </a:ext>
            </a:extLst>
          </p:cNvPr>
          <p:cNvSpPr txBox="1"/>
          <p:nvPr/>
        </p:nvSpPr>
        <p:spPr>
          <a:xfrm>
            <a:off x="6579515" y="4852473"/>
            <a:ext cx="2134063" cy="1495014"/>
          </a:xfrm>
          <a:prstGeom prst="rect">
            <a:avLst/>
          </a:prstGeom>
          <a:noFill/>
        </p:spPr>
        <p:txBody>
          <a:bodyPr wrap="square" rtlCol="0">
            <a:spAutoFit/>
          </a:bodyPr>
          <a:lstStyle/>
          <a:p>
            <a:pPr>
              <a:spcAft>
                <a:spcPts val="300"/>
              </a:spcAft>
            </a:pPr>
            <a:r>
              <a:rPr lang="et" sz="1050" b="1" i="0" strike="noStrike" cap="none" spc="50" baseline="0">
                <a:solidFill>
                  <a:srgbClr val="EF9A2E"/>
                </a:solidFill>
                <a:effectLst/>
                <a:latin typeface="Futura Medium"/>
                <a:ea typeface="Futura Medium"/>
                <a:cs typeface="Futura Medium"/>
              </a:rPr>
              <a:t>VÄLJATÕMME / VENTILATSIOON</a:t>
            </a:r>
          </a:p>
          <a:p>
            <a:pPr>
              <a:spcAft>
                <a:spcPts val="300"/>
              </a:spcAft>
            </a:pPr>
            <a:r>
              <a:rPr lang="et" sz="1200" b="0" i="0" strike="noStrike" cap="none" spc="0" baseline="0">
                <a:solidFill>
                  <a:srgbClr val="000000"/>
                </a:solidFill>
                <a:effectLst/>
                <a:latin typeface="Calibri"/>
                <a:ea typeface="Calibri"/>
                <a:cs typeface="Calibri"/>
              </a:rPr>
              <a:t>RCS-i püüdmine selle allikas, enne kui sellega kokku puutume, ja saastunud õhu asendamine puhta õhuga.</a:t>
            </a:r>
          </a:p>
          <a:p>
            <a:endParaRPr lang="en-US"/>
          </a:p>
        </p:txBody>
      </p:sp>
      <p:sp>
        <p:nvSpPr>
          <p:cNvPr id="19" name="TextBox 18">
            <a:extLst>
              <a:ext uri="{FF2B5EF4-FFF2-40B4-BE49-F238E27FC236}">
                <a16:creationId xmlns:a16="http://schemas.microsoft.com/office/drawing/2014/main" id="{EFBD6A7B-EEA6-9C4B-AF5E-6A76F51CF8CA}"/>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et" sz="1050" b="1" i="0" strike="noStrike" cap="none" spc="50" baseline="0">
                <a:solidFill>
                  <a:srgbClr val="EF9A2E"/>
                </a:solidFill>
                <a:effectLst/>
                <a:latin typeface="Futura Medium"/>
                <a:ea typeface="Futura Medium"/>
                <a:cs typeface="Futura Medium"/>
              </a:rPr>
              <a:t>KAITSEVARUSTUS</a:t>
            </a:r>
          </a:p>
          <a:p>
            <a:r>
              <a:rPr lang="et" sz="1200" b="0" i="0" strike="noStrike" cap="none" spc="0" baseline="0">
                <a:solidFill>
                  <a:srgbClr val="000000"/>
                </a:solidFill>
                <a:effectLst/>
                <a:latin typeface="Calibri"/>
                <a:ea typeface="Calibri"/>
                <a:cs typeface="Calibri"/>
              </a:rPr>
              <a:t>Isikukaitsevahendid (nt näomaskid) kaitsevad töötajaid tolmu eest, kui kõik muud kontrollimeetmed ei ole kokkupuuteriskide ohjamiseks piisavad</a:t>
            </a:r>
          </a:p>
          <a:p>
            <a:endParaRPr lang="en-US"/>
          </a:p>
        </p:txBody>
      </p:sp>
      <p:sp>
        <p:nvSpPr>
          <p:cNvPr id="20" name="TextBox 19">
            <a:extLst>
              <a:ext uri="{FF2B5EF4-FFF2-40B4-BE49-F238E27FC236}">
                <a16:creationId xmlns:a16="http://schemas.microsoft.com/office/drawing/2014/main" id="{35F6BAD4-9655-6A40-A26D-474E75EDD087}"/>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et" sz="1050" b="1" i="0" strike="noStrike" cap="none" spc="50" baseline="0">
                <a:solidFill>
                  <a:srgbClr val="EF9A2E"/>
                </a:solidFill>
                <a:effectLst/>
                <a:latin typeface="Futura Medium"/>
                <a:ea typeface="Futura Medium"/>
                <a:cs typeface="Futura Medium"/>
              </a:rPr>
              <a:t>VESI</a:t>
            </a:r>
          </a:p>
          <a:p>
            <a:pPr>
              <a:spcAft>
                <a:spcPts val="300"/>
              </a:spcAft>
            </a:pPr>
            <a:r>
              <a:rPr lang="et" sz="1200" b="0" i="0" strike="noStrike" cap="none" spc="0" baseline="0">
                <a:solidFill>
                  <a:srgbClr val="000000"/>
                </a:solidFill>
                <a:effectLst/>
                <a:latin typeface="Calibri"/>
                <a:ea typeface="Calibri"/>
                <a:cs typeface="Calibri"/>
              </a:rPr>
              <a:t>Protsesside märjana hoidmine hoiab ära tolmu paiskumise õhku, püüdes osakesed veega kinni</a:t>
            </a:r>
          </a:p>
          <a:p>
            <a:pPr>
              <a:spcAft>
                <a:spcPts val="300"/>
              </a:spcAft>
            </a:pPr>
            <a:endParaRPr lang="en-US"/>
          </a:p>
        </p:txBody>
      </p:sp>
    </p:spTree>
    <p:extLst>
      <p:ext uri="{BB962C8B-B14F-4D97-AF65-F5344CB8AC3E}">
        <p14:creationId xmlns:p14="http://schemas.microsoft.com/office/powerpoint/2010/main" val="126696117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6" y="1616076"/>
            <a:ext cx="4019838" cy="850900"/>
          </a:xfrm>
        </p:spPr>
        <p:txBody>
          <a:bodyPr/>
          <a:lstStyle/>
          <a:p>
            <a:pPr>
              <a:lnSpc>
                <a:spcPct val="100000"/>
              </a:lnSpc>
            </a:pPr>
            <a:r>
              <a:rPr lang="et" sz="2800" b="1" i="0" strike="noStrike" cap="none" spc="0" baseline="0">
                <a:solidFill>
                  <a:srgbClr val="F6A317"/>
                </a:solidFill>
                <a:effectLst/>
                <a:latin typeface="Helvetica"/>
                <a:ea typeface="Helvetica"/>
                <a:cs typeface="Helvetica"/>
              </a:rPr>
              <a:t>ANTUD TEGEVUSEST TEKKIVAD RISKID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et" sz="1800" b="0" i="0" strike="noStrike" cap="none" spc="0" baseline="0">
                <a:solidFill>
                  <a:srgbClr val="000000"/>
                </a:solidFill>
                <a:effectLst/>
                <a:latin typeface="Helvetica"/>
                <a:ea typeface="Helvetica"/>
                <a:cs typeface="Helvetica"/>
              </a:rPr>
              <a:t>See tegevus võib olla väga tolmune</a:t>
            </a:r>
          </a:p>
          <a:p>
            <a:pPr marL="342900" indent="-342900">
              <a:lnSpc>
                <a:spcPts val="2400"/>
              </a:lnSpc>
              <a:buFont typeface="Arial" panose="020B0604020202020204" pitchFamily="34" charset="0"/>
              <a:buChar char="•"/>
            </a:pPr>
            <a:r>
              <a:rPr lang="et" sz="1800" b="0" i="0" strike="noStrike" cap="none" spc="0" baseline="0">
                <a:solidFill>
                  <a:srgbClr val="000000"/>
                </a:solidFill>
                <a:effectLst/>
                <a:latin typeface="Helvetica"/>
                <a:ea typeface="Helvetica"/>
                <a:cs typeface="Helvetica"/>
              </a:rPr>
              <a:t>Pikaajaline kokkupuude kõrge RCS-i tasemega võib põhjustada invaliidistavat kopsuhaigust</a:t>
            </a:r>
          </a:p>
          <a:p>
            <a:pPr>
              <a:lnSpc>
                <a:spcPts val="2400"/>
              </a:lnSpc>
            </a:pPr>
            <a:r>
              <a:rPr lang="et" sz="1800" b="0" i="0" strike="noStrike" cap="none" spc="0" baseline="0">
                <a:solidFill>
                  <a:srgbClr val="000000"/>
                </a:solidFill>
                <a:effectLst/>
                <a:latin typeface="Helvetica"/>
                <a:ea typeface="Helvetica"/>
                <a:cs typeface="Helvetica"/>
              </a:rPr>
              <a:t>On oluline, et me kaitseksime end iga päev õhus leviva tolmuga kokkupuute eest. </a:t>
            </a:r>
          </a:p>
          <a:p>
            <a:pPr>
              <a:lnSpc>
                <a:spcPts val="2400"/>
              </a:lnSpc>
            </a:pPr>
            <a:r>
              <a:rPr lang="et" sz="1800" b="0" i="0" strike="noStrike" cap="none" spc="0" baseline="0">
                <a:solidFill>
                  <a:srgbClr val="000000"/>
                </a:solidFill>
                <a:effectLst/>
                <a:latin typeface="Helvetica"/>
                <a:ea typeface="Helvetica"/>
                <a:cs typeface="Helvetica"/>
              </a:rPr>
              <a:t>Järgides häid tavasid juba täna, hoiame oma tervist homseks ja tulevikuks.</a:t>
            </a:r>
          </a:p>
          <a:p>
            <a:pPr>
              <a:lnSpc>
                <a:spcPts val="2400"/>
              </a:lnSpc>
            </a:pPr>
            <a:r>
              <a:rPr lang="et" sz="1800" b="0" i="0" strike="noStrike" cap="none" spc="0" baseline="0">
                <a:solidFill>
                  <a:srgbClr val="000000"/>
                </a:solidFill>
                <a:effectLst/>
                <a:latin typeface="Helvetica"/>
                <a:ea typeface="Helvetica"/>
                <a:cs typeface="Helvetica"/>
              </a:rPr>
              <a:t>Kuidas veedate oma pensionipõlve?</a:t>
            </a:r>
          </a:p>
        </p:txBody>
      </p:sp>
      <p:pic>
        <p:nvPicPr>
          <p:cNvPr id="7" name="Picture Placeholder 6" descr="A picture containing person, indoor, bed, room&#10;&#10;Description automatically generated">
            <a:extLst>
              <a:ext uri="{FF2B5EF4-FFF2-40B4-BE49-F238E27FC236}">
                <a16:creationId xmlns:a16="http://schemas.microsoft.com/office/drawing/2014/main" id="{DF3F899B-D30C-E144-8421-4C4567D76F4E}"/>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E1BCBA96-62D3-A543-BB6F-692BFC03EE21}"/>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et" sz="2800" b="1" i="0" strike="noStrike" cap="none" spc="0" baseline="0">
                <a:solidFill>
                  <a:srgbClr val="F6A317"/>
                </a:solidFill>
                <a:effectLst/>
                <a:latin typeface="Helvetica"/>
                <a:ea typeface="Helvetica"/>
                <a:cs typeface="Helvetica"/>
              </a:rPr>
              <a:t>KUIDAS KOTI TÜHJENDAMINE RCS-i TEKITAB</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et" sz="1800" b="0" i="0" strike="noStrike" cap="none" spc="0" baseline="0">
                <a:solidFill>
                  <a:srgbClr val="000000"/>
                </a:solidFill>
                <a:effectLst/>
                <a:latin typeface="Helvetica"/>
                <a:ea typeface="Helvetica"/>
                <a:cs typeface="Helvetica"/>
              </a:rPr>
              <a:t>Koti tühjendamisel eraldub koti sisu väljumisel ka tolm, mis jääb õhku lendlema</a:t>
            </a:r>
          </a:p>
          <a:p>
            <a:pPr marL="342900" indent="-342900">
              <a:lnSpc>
                <a:spcPts val="2400"/>
              </a:lnSpc>
              <a:buFont typeface="Arial" panose="020B0604020202020204" pitchFamily="34" charset="0"/>
              <a:buChar char="•"/>
            </a:pPr>
            <a:r>
              <a:rPr lang="et" sz="1800" b="0" i="0" strike="noStrike" cap="none" spc="0" baseline="0">
                <a:solidFill>
                  <a:srgbClr val="000000"/>
                </a:solidFill>
                <a:effectLst/>
                <a:latin typeface="Helvetica"/>
                <a:ea typeface="Helvetica"/>
                <a:cs typeface="Helvetica"/>
              </a:rPr>
              <a:t>Koti kiire tühjendamine tekitab juba väga palju tolmu, halvendab õhukvaliteeti ja töötajatel tekib oht puutuda kokku RCS-iga </a:t>
            </a:r>
          </a:p>
          <a:p>
            <a:pPr marL="342900" indent="-342900">
              <a:lnSpc>
                <a:spcPts val="2400"/>
              </a:lnSpc>
              <a:buFont typeface="Arial" panose="020B0604020202020204" pitchFamily="34" charset="0"/>
              <a:buChar char="•"/>
            </a:pPr>
            <a:r>
              <a:rPr lang="et" sz="1800" b="0" i="0" strike="noStrike" cap="none" spc="0" baseline="0">
                <a:solidFill>
                  <a:srgbClr val="000000"/>
                </a:solidFill>
                <a:effectLst/>
                <a:latin typeface="Helvetica"/>
                <a:ea typeface="Helvetica"/>
                <a:cs typeface="Helvetica"/>
              </a:rPr>
              <a:t>Peened, kuivad, pulbrilised materjalid tekitavad käsitsemisel kõige rohkem õhus lenduvat tolmu.</a:t>
            </a:r>
          </a:p>
          <a:p>
            <a:pPr>
              <a:lnSpc>
                <a:spcPts val="2400"/>
              </a:lnSpc>
            </a:pPr>
            <a:r>
              <a:rPr lang="et" sz="1800" b="0" i="0" strike="noStrike" cap="none" spc="0" baseline="0">
                <a:solidFill>
                  <a:srgbClr val="000000"/>
                </a:solidFill>
                <a:effectLst/>
                <a:latin typeface="Helvetica"/>
                <a:ea typeface="Helvetica"/>
                <a:cs typeface="Helvetica"/>
              </a:rPr>
              <a:t>See koolituspakett hõlmab kahte tüüpi kotte, mille ohutuks käsitsemiseks on vaja erinevaid meetmeid.</a:t>
            </a:r>
          </a:p>
        </p:txBody>
      </p:sp>
      <p:pic>
        <p:nvPicPr>
          <p:cNvPr id="5" name="Picture Placeholder 4">
            <a:extLst>
              <a:ext uri="{FF2B5EF4-FFF2-40B4-BE49-F238E27FC236}">
                <a16:creationId xmlns:a16="http://schemas.microsoft.com/office/drawing/2014/main" id="{A6AD1ABC-1D28-4C4B-9A2A-798FBEEA55CC}"/>
              </a:ext>
            </a:extLst>
          </p:cNvPr>
          <p:cNvPicPr>
            <a:picLocks noGrp="1" noChangeAspect="1"/>
          </p:cNvPicPr>
          <p:nvPr>
            <p:ph type="pic" sz="quarter" idx="12"/>
          </p:nvPr>
        </p:nvPicPr>
        <p:blipFill>
          <a:blip r:embed="rId3"/>
          <a:srcRect t="11" b="11"/>
          <a:stretch>
            <a:fillRect/>
          </a:stretch>
        </p:blipFill>
        <p:spPr>
          <a:prstGeom prst="rect">
            <a:avLst/>
          </a:prstGeom>
        </p:spPr>
      </p:pic>
    </p:spTree>
    <p:extLst>
      <p:ext uri="{BB962C8B-B14F-4D97-AF65-F5344CB8AC3E}">
        <p14:creationId xmlns:p14="http://schemas.microsoft.com/office/powerpoint/2010/main" val="17512830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86B10849-2150-4DE3-AC0E-EE895C68CA58}"/>
              </a:ext>
            </a:extLst>
          </p:cNvPr>
          <p:cNvPicPr>
            <a:picLocks noGrp="1" noChangeAspect="1"/>
          </p:cNvPicPr>
          <p:nvPr>
            <p:ph type="pic" sz="quarter" idx="12"/>
          </p:nvPr>
        </p:nvPicPr>
        <p:blipFill>
          <a:blip r:embed="rId3">
            <a:extLst>
              <a:ext uri="{28A0092B-C50C-407E-A947-70E740481C1C}">
                <a14:useLocalDpi xmlns:a14="http://schemas.microsoft.com/office/drawing/2010/main"/>
              </a:ext>
            </a:extLst>
          </a:blip>
          <a:stretch>
            <a:fillRect/>
          </a:stretch>
        </p:blipFill>
        <p:spPr>
          <a:xfrm>
            <a:off x="7163430" y="2282774"/>
            <a:ext cx="4758611" cy="4042262"/>
          </a:xfrm>
          <a:prstGeom prst="rect">
            <a:avLst/>
          </a:prstGeom>
        </p:spPr>
      </p:pic>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et" sz="2800" b="1" i="0" strike="noStrike" cap="none" spc="0" baseline="0">
                <a:solidFill>
                  <a:srgbClr val="F6A317"/>
                </a:solidFill>
                <a:effectLst/>
                <a:latin typeface="Helvetica"/>
                <a:ea typeface="Helvetica"/>
                <a:cs typeface="Helvetica"/>
              </a:rPr>
              <a:t>VÄIKESED KOTID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282774"/>
            <a:ext cx="6537957" cy="4042262"/>
          </a:xfrm>
        </p:spPr>
        <p:txBody>
          <a:bodyPr lIns="91440" tIns="45720" rIns="91440" bIns="45720" anchor="t"/>
          <a:lstStyle/>
          <a:p>
            <a:pPr>
              <a:lnSpc>
                <a:spcPct val="100000"/>
              </a:lnSpc>
            </a:pPr>
            <a:r>
              <a:rPr lang="et" sz="1800" b="0" i="0" strike="noStrike" cap="none" spc="0" baseline="0" dirty="0">
                <a:solidFill>
                  <a:srgbClr val="000000"/>
                </a:solidFill>
                <a:effectLst/>
                <a:latin typeface="Helvetica"/>
                <a:ea typeface="Helvetica"/>
                <a:cs typeface="Helvetica"/>
              </a:rPr>
              <a:t>Tolmu tekkimise minimeerimiseks kottide tühjendamisel:</a:t>
            </a:r>
          </a:p>
          <a:p>
            <a:pPr marL="285750" indent="-285750">
              <a:lnSpc>
                <a:spcPct val="100000"/>
              </a:lnSpc>
              <a:spcBef>
                <a:spcPts val="500"/>
              </a:spcBef>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Võimaluse korral kasutage automaatseid või poolautomaatseid kottide tühjendusjaamu.</a:t>
            </a:r>
          </a:p>
          <a:p>
            <a:pPr marL="285750" indent="-285750">
              <a:lnSpc>
                <a:spcPct val="100000"/>
              </a:lnSpc>
              <a:spcBef>
                <a:spcPts val="500"/>
              </a:spcBef>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Kui protsessi ei saa automatiseerida, tuleks </a:t>
            </a:r>
            <a:r>
              <a:rPr lang="et" sz="1800" dirty="0">
                <a:solidFill>
                  <a:srgbClr val="000000"/>
                </a:solidFill>
                <a:latin typeface="Helvetica"/>
                <a:ea typeface="Helvetica"/>
                <a:cs typeface="Helvetica"/>
              </a:rPr>
              <a:t>seda</a:t>
            </a:r>
            <a:r>
              <a:rPr lang="et" sz="1800" b="0" i="0" strike="noStrike" cap="none" spc="0" baseline="0" dirty="0">
                <a:solidFill>
                  <a:srgbClr val="000000"/>
                </a:solidFill>
                <a:effectLst/>
                <a:latin typeface="Helvetica"/>
                <a:ea typeface="Helvetica"/>
                <a:cs typeface="Helvetica"/>
              </a:rPr>
              <a:t> teostada suletud keskkonnas. Kasutage võimalusel kottide tühjendusjaama, mis on </a:t>
            </a:r>
            <a:r>
              <a:rPr lang="et" sz="1800" dirty="0">
                <a:solidFill>
                  <a:srgbClr val="000000"/>
                </a:solidFill>
                <a:latin typeface="Helvetica"/>
                <a:ea typeface="Helvetica"/>
                <a:cs typeface="Helvetica"/>
              </a:rPr>
              <a:t>varustatud </a:t>
            </a:r>
            <a:r>
              <a:rPr lang="et" sz="1800" b="0" i="0" strike="noStrike" cap="none" spc="0" baseline="0" dirty="0">
                <a:solidFill>
                  <a:srgbClr val="000000"/>
                </a:solidFill>
                <a:effectLst/>
                <a:latin typeface="Helvetica"/>
                <a:ea typeface="Helvetica"/>
                <a:cs typeface="Helvetica"/>
              </a:rPr>
              <a:t>väljatõmbeventilatsiooniga.</a:t>
            </a:r>
          </a:p>
          <a:p>
            <a:pPr marL="285750" indent="-285750">
              <a:lnSpc>
                <a:spcPct val="100000"/>
              </a:lnSpc>
              <a:spcBef>
                <a:spcPts val="500"/>
              </a:spcBef>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Kallutage koti sisu õrnalt, avatud otsaga eemale.</a:t>
            </a:r>
          </a:p>
          <a:p>
            <a:pPr marL="285750" indent="-285750">
              <a:lnSpc>
                <a:spcPct val="100000"/>
              </a:lnSpc>
              <a:spcBef>
                <a:spcPts val="500"/>
              </a:spcBef>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Rullige tühjad kotid väljatõmbega alal kokku.</a:t>
            </a:r>
          </a:p>
          <a:p>
            <a:pPr marL="285750" indent="-285750">
              <a:lnSpc>
                <a:spcPct val="100000"/>
              </a:lnSpc>
              <a:spcBef>
                <a:spcPts val="500"/>
              </a:spcBef>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Kandke isikukaitsevahendeid, kui muud võimalused pole saadaval.</a:t>
            </a:r>
          </a:p>
          <a:p>
            <a:pPr marL="285750" indent="-285750">
              <a:lnSpc>
                <a:spcPct val="100000"/>
              </a:lnSpc>
              <a:spcBef>
                <a:spcPts val="500"/>
              </a:spcBef>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Visake tühjad kotid suurde kilekotti. Ärge laske sellel üle ääre paisuda. Enne kõrvaldamist sulgege kott.</a:t>
            </a:r>
          </a:p>
        </p:txBody>
      </p:sp>
    </p:spTree>
    <p:extLst>
      <p:ext uri="{BB962C8B-B14F-4D97-AF65-F5344CB8AC3E}">
        <p14:creationId xmlns:p14="http://schemas.microsoft.com/office/powerpoint/2010/main" val="167463339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et" sz="2800" b="1" i="0" strike="noStrike" cap="none" spc="0" baseline="0">
                <a:solidFill>
                  <a:srgbClr val="F6A317"/>
                </a:solidFill>
                <a:effectLst/>
                <a:latin typeface="Helvetica"/>
                <a:ea typeface="Helvetica"/>
                <a:cs typeface="Helvetica"/>
              </a:rPr>
              <a:t>SUURED KOTID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996420" cy="3682369"/>
          </a:xfrm>
        </p:spPr>
        <p:txBody>
          <a:bodyPr lIns="91440" tIns="45720" rIns="91440" bIns="45720" anchor="t"/>
          <a:lstStyle/>
          <a:p>
            <a:pPr>
              <a:lnSpc>
                <a:spcPts val="2400"/>
              </a:lnSpc>
              <a:spcAft>
                <a:spcPts val="1000"/>
              </a:spcAft>
            </a:pPr>
            <a:r>
              <a:rPr lang="et" sz="1800" b="0" i="0" strike="noStrike" cap="none" spc="0" baseline="0" dirty="0">
                <a:solidFill>
                  <a:srgbClr val="000000"/>
                </a:solidFill>
                <a:effectLst/>
                <a:latin typeface="Helvetica"/>
                <a:ea typeface="Helvetica"/>
                <a:cs typeface="Helvetica"/>
              </a:rPr>
              <a:t>Tolmu tekkimise minimeerimiseks kottide tühjendamisel:</a:t>
            </a:r>
          </a:p>
          <a:p>
            <a:pPr marL="342900" indent="-342900">
              <a:lnSpc>
                <a:spcPts val="2400"/>
              </a:lnSpc>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Võimaluse korral kasutage automaatseid kottide tühjendusjaamu. Need tagavad hea </a:t>
            </a:r>
            <a:r>
              <a:rPr lang="et" sz="1800" dirty="0">
                <a:solidFill>
                  <a:srgbClr val="000000"/>
                </a:solidFill>
                <a:latin typeface="Helvetica"/>
                <a:ea typeface="Helvetica"/>
                <a:cs typeface="Helvetica"/>
              </a:rPr>
              <a:t>isolatsiooni</a:t>
            </a:r>
            <a:r>
              <a:rPr lang="et" sz="1800" b="0" i="0" strike="noStrike" cap="none" spc="0" baseline="0" dirty="0">
                <a:solidFill>
                  <a:srgbClr val="000000"/>
                </a:solidFill>
                <a:effectLst/>
                <a:latin typeface="Helvetica"/>
                <a:ea typeface="Helvetica"/>
                <a:cs typeface="Helvetica"/>
              </a:rPr>
              <a:t> ja neis on olemas süsteemid tolmu kogumiseks ja materjali voolu kontrollimiseks.</a:t>
            </a:r>
          </a:p>
          <a:p>
            <a:pPr marL="342900" indent="-342900">
              <a:lnSpc>
                <a:spcPts val="2400"/>
              </a:lnSpc>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Suurte kottide käsitsi avamisel või lõikamisel kasutage isikukaitsevahendeid.</a:t>
            </a:r>
          </a:p>
          <a:p>
            <a:pPr marL="342900" indent="-342900">
              <a:lnSpc>
                <a:spcPts val="2400"/>
              </a:lnSpc>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Ärge suruge tühje kotte käsitsi kokku. Pange need suurde plastkotti. Ärge laske sellel üle paisuda. Enne kõrvaldamist sulgege kott.</a:t>
            </a:r>
          </a:p>
          <a:p>
            <a:pPr marL="342900" indent="-342900">
              <a:lnSpc>
                <a:spcPts val="2400"/>
              </a:lnSpc>
              <a:buFont typeface="Arial" panose="020B0604020202020204" pitchFamily="34" charset="0"/>
              <a:buChar char="•"/>
            </a:pPr>
            <a:endParaRPr lang="en-US" sz="1800" dirty="0"/>
          </a:p>
        </p:txBody>
      </p:sp>
      <p:pic>
        <p:nvPicPr>
          <p:cNvPr id="6" name="Picture Placeholder 5">
            <a:extLst>
              <a:ext uri="{FF2B5EF4-FFF2-40B4-BE49-F238E27FC236}">
                <a16:creationId xmlns:a16="http://schemas.microsoft.com/office/drawing/2014/main" id="{074E228A-18BC-43A0-B6E6-95FEED15FB66}"/>
              </a:ext>
            </a:extLst>
          </p:cNvPr>
          <p:cNvPicPr>
            <a:picLocks noGrp="1" noChangeAspect="1"/>
          </p:cNvPicPr>
          <p:nvPr>
            <p:ph type="pic" sz="quarter" idx="12"/>
          </p:nvPr>
        </p:nvPicPr>
        <p:blipFill>
          <a:blip r:embed="rId3">
            <a:extLst>
              <a:ext uri="{28A0092B-C50C-407E-A947-70E740481C1C}">
                <a14:useLocalDpi xmlns:a14="http://schemas.microsoft.com/office/drawing/2010/main"/>
              </a:ext>
            </a:extLst>
          </a:blip>
          <a:stretch>
            <a:fillRect/>
          </a:stretch>
        </p:blipFill>
        <p:spPr>
          <a:xfrm>
            <a:off x="6773662" y="1803927"/>
            <a:ext cx="5224462" cy="4433413"/>
          </a:xfrm>
          <a:prstGeom prst="rect">
            <a:avLst/>
          </a:prstGeom>
        </p:spPr>
      </p:pic>
    </p:spTree>
    <p:extLst>
      <p:ext uri="{BB962C8B-B14F-4D97-AF65-F5344CB8AC3E}">
        <p14:creationId xmlns:p14="http://schemas.microsoft.com/office/powerpoint/2010/main" val="3841830713"/>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75C532-796E-0E45-8861-6D255108102B}"/>
              </a:ext>
            </a:extLst>
          </p:cNvPr>
          <p:cNvSpPr>
            <a:spLocks noGrp="1"/>
          </p:cNvSpPr>
          <p:nvPr>
            <p:ph type="body" sz="quarter" idx="10"/>
          </p:nvPr>
        </p:nvSpPr>
        <p:spPr/>
        <p:txBody>
          <a:bodyPr anchor="t"/>
          <a:lstStyle/>
          <a:p>
            <a:pPr>
              <a:lnSpc>
                <a:spcPct val="100000"/>
              </a:lnSpc>
            </a:pPr>
            <a:r>
              <a:rPr lang="et" sz="2800" b="1" i="0" strike="noStrike" cap="none" spc="0" baseline="0">
                <a:solidFill>
                  <a:srgbClr val="F6A317"/>
                </a:solidFill>
                <a:effectLst/>
                <a:latin typeface="Helvetica"/>
                <a:ea typeface="Helvetica"/>
                <a:cs typeface="Helvetica"/>
              </a:rPr>
              <a:t>MIDA TEHA JA MITTE TEHA KOTTIDE TÜHJENDAMISEL</a:t>
            </a:r>
          </a:p>
        </p:txBody>
      </p:sp>
      <p:sp>
        <p:nvSpPr>
          <p:cNvPr id="3" name="Text Placeholder 2">
            <a:extLst>
              <a:ext uri="{FF2B5EF4-FFF2-40B4-BE49-F238E27FC236}">
                <a16:creationId xmlns:a16="http://schemas.microsoft.com/office/drawing/2014/main" id="{93220A22-4954-F04B-A3F3-F1A9A2F05281}"/>
              </a:ext>
            </a:extLst>
          </p:cNvPr>
          <p:cNvSpPr>
            <a:spLocks noGrp="1"/>
          </p:cNvSpPr>
          <p:nvPr>
            <p:ph type="body" sz="quarter" idx="11"/>
          </p:nvPr>
        </p:nvSpPr>
        <p:spPr>
          <a:xfrm>
            <a:off x="777241" y="2765284"/>
            <a:ext cx="6076393" cy="3201832"/>
          </a:xfrm>
        </p:spPr>
        <p:txBody>
          <a:bodyPr lIns="91440" tIns="45720" rIns="91440" bIns="45720" anchor="t"/>
          <a:lstStyle/>
          <a:p>
            <a:pPr>
              <a:lnSpc>
                <a:spcPct val="100000"/>
              </a:lnSpc>
              <a:spcBef>
                <a:spcPts val="600"/>
              </a:spcBef>
              <a:buSzPct val="85000"/>
            </a:pPr>
            <a:r>
              <a:rPr lang="et" sz="1600" b="1" i="0" strike="noStrike" cap="none" spc="0" baseline="0" dirty="0">
                <a:solidFill>
                  <a:srgbClr val="000000"/>
                </a:solidFill>
                <a:effectLst/>
                <a:latin typeface="Helvetica"/>
                <a:ea typeface="Helvetica"/>
                <a:cs typeface="Helvetica"/>
              </a:rPr>
              <a:t>TEHKE ALATI</a:t>
            </a:r>
          </a:p>
          <a:p>
            <a:pPr marL="342900" indent="-342900">
              <a:spcBef>
                <a:spcPts val="600"/>
              </a:spcBef>
              <a:buSzPct val="85000"/>
              <a:buFont typeface=".Apple Color Emoji UI"/>
              <a:buChar char="✅"/>
            </a:pPr>
            <a:r>
              <a:rPr lang="et" sz="1600" b="0" i="0" strike="noStrike" cap="none" spc="0" baseline="0" dirty="0">
                <a:solidFill>
                  <a:srgbClr val="000000"/>
                </a:solidFill>
                <a:effectLst/>
                <a:latin typeface="Helvetica"/>
                <a:ea typeface="Helvetica"/>
                <a:cs typeface="Helvetica"/>
              </a:rPr>
              <a:t>Veenduge, et tolmueemaldussüsteemid töötavad korralikult</a:t>
            </a:r>
          </a:p>
          <a:p>
            <a:pPr marL="342900" indent="-342900">
              <a:spcBef>
                <a:spcPts val="600"/>
              </a:spcBef>
              <a:buSzPct val="85000"/>
              <a:buFont typeface=".Apple Color Emoji UI"/>
              <a:buChar char="✅"/>
            </a:pPr>
            <a:r>
              <a:rPr lang="et" sz="1600" b="0" i="0" strike="noStrike" cap="none" spc="0" baseline="0" dirty="0">
                <a:solidFill>
                  <a:srgbClr val="000000"/>
                </a:solidFill>
                <a:effectLst/>
                <a:latin typeface="Helvetica"/>
                <a:ea typeface="Helvetica"/>
                <a:cs typeface="Helvetica"/>
              </a:rPr>
              <a:t>Otsige kahjustuste või halvasti tehtud töö märke ja teatage võimalikest riketest</a:t>
            </a:r>
          </a:p>
          <a:p>
            <a:pPr marL="342900" indent="-342900">
              <a:spcBef>
                <a:spcPts val="600"/>
              </a:spcBef>
              <a:buSzPct val="85000"/>
              <a:buFont typeface=".Apple Color Emoji UI"/>
              <a:buChar char="✅"/>
            </a:pPr>
            <a:r>
              <a:rPr lang="et" sz="1600" b="0" i="0" strike="noStrike" cap="none" spc="0" baseline="0" dirty="0">
                <a:solidFill>
                  <a:srgbClr val="000000"/>
                </a:solidFill>
                <a:effectLst/>
                <a:latin typeface="Helvetica"/>
                <a:ea typeface="Helvetica"/>
                <a:cs typeface="Helvetica"/>
              </a:rPr>
              <a:t>Kui muud tolmutõrjevahendid pole saadaval, kandke isikukaitsevahendeid (tolmumaski</a:t>
            </a:r>
            <a:r>
              <a:rPr lang="et" dirty="0">
                <a:solidFill>
                  <a:srgbClr val="000000"/>
                </a:solidFill>
                <a:latin typeface="Helvetica"/>
                <a:ea typeface="Helvetica"/>
                <a:cs typeface="Helvetica"/>
              </a:rPr>
              <a:t>)</a:t>
            </a:r>
            <a:endParaRPr lang="et" sz="1600" b="0" i="0" strike="noStrike" cap="none" spc="0" baseline="0" dirty="0">
              <a:solidFill>
                <a:srgbClr val="000000"/>
              </a:solidFill>
              <a:effectLst/>
              <a:latin typeface="Helvetica"/>
              <a:ea typeface="Helvetica"/>
              <a:cs typeface="Helvetica"/>
            </a:endParaRPr>
          </a:p>
          <a:p>
            <a:pPr marL="342900" indent="-342900">
              <a:spcBef>
                <a:spcPts val="600"/>
              </a:spcBef>
              <a:buSzPct val="85000"/>
              <a:buFont typeface=".Apple Color Emoji UI"/>
              <a:buChar char="✅"/>
            </a:pPr>
            <a:r>
              <a:rPr lang="et" sz="1600" b="0" i="0" strike="noStrike" cap="none" spc="0" baseline="0" dirty="0">
                <a:solidFill>
                  <a:srgbClr val="000000"/>
                </a:solidFill>
                <a:effectLst/>
                <a:latin typeface="Helvetica"/>
                <a:ea typeface="Helvetica"/>
                <a:cs typeface="Helvetica"/>
              </a:rPr>
              <a:t>Tegelege lekkega viivitamatult, kasutades vaakumit või märgpuhastust</a:t>
            </a:r>
          </a:p>
          <a:p>
            <a:pPr>
              <a:lnSpc>
                <a:spcPct val="100000"/>
              </a:lnSpc>
              <a:spcBef>
                <a:spcPts val="600"/>
              </a:spcBef>
            </a:pPr>
            <a:r>
              <a:rPr lang="et" sz="1600" b="1" i="0" strike="noStrike" cap="none" spc="0" baseline="0" dirty="0">
                <a:solidFill>
                  <a:srgbClr val="000000"/>
                </a:solidFill>
                <a:effectLst/>
                <a:latin typeface="Helvetica"/>
                <a:ea typeface="Helvetica"/>
                <a:cs typeface="Helvetica"/>
              </a:rPr>
              <a:t>ÄRGE KUNAGI TEHKE</a:t>
            </a:r>
          </a:p>
          <a:p>
            <a:pPr marL="285750" indent="-285750">
              <a:spcBef>
                <a:spcPts val="600"/>
              </a:spcBef>
              <a:buSzPct val="85000"/>
              <a:buFont typeface=".Apple Color Emoji UI"/>
              <a:buChar char="❌"/>
            </a:pPr>
            <a:r>
              <a:rPr lang="et" sz="1600" b="0" i="0" strike="noStrike" cap="none" spc="0" baseline="0" dirty="0">
                <a:solidFill>
                  <a:srgbClr val="000000"/>
                </a:solidFill>
                <a:effectLst/>
                <a:latin typeface="Helvetica"/>
                <a:ea typeface="Helvetica"/>
                <a:cs typeface="Helvetica"/>
              </a:rPr>
              <a:t>Tühjendage väikeste kottide sisu liiga kiiresti</a:t>
            </a:r>
          </a:p>
          <a:p>
            <a:pPr marL="285750" indent="-285750">
              <a:spcBef>
                <a:spcPts val="600"/>
              </a:spcBef>
              <a:buSzPct val="85000"/>
              <a:buFont typeface=".Apple Color Emoji UI"/>
              <a:buChar char="❌"/>
            </a:pPr>
            <a:r>
              <a:rPr lang="et" sz="1600" b="0" i="0" strike="noStrike" cap="none" spc="0" baseline="0" dirty="0">
                <a:solidFill>
                  <a:srgbClr val="000000"/>
                </a:solidFill>
                <a:effectLst/>
                <a:latin typeface="Helvetica"/>
                <a:ea typeface="Helvetica"/>
                <a:cs typeface="Helvetica"/>
              </a:rPr>
              <a:t>Laske jäätmemahutitel üle ääre paisuda</a:t>
            </a:r>
          </a:p>
          <a:p>
            <a:pPr marL="285750" indent="-285750">
              <a:spcBef>
                <a:spcPts val="600"/>
              </a:spcBef>
              <a:buSzPct val="85000"/>
              <a:buFont typeface=".Apple Color Emoji UI"/>
              <a:buChar char="❌"/>
            </a:pPr>
            <a:r>
              <a:rPr lang="et" sz="1600" b="0" i="0" strike="noStrike" cap="none" spc="0" baseline="0" dirty="0">
                <a:solidFill>
                  <a:srgbClr val="000000"/>
                </a:solidFill>
                <a:effectLst/>
                <a:latin typeface="Helvetica"/>
                <a:ea typeface="Helvetica"/>
                <a:cs typeface="Helvetica"/>
              </a:rPr>
              <a:t>Puhastage kuiva harja või suruõhuga</a:t>
            </a:r>
          </a:p>
          <a:p>
            <a:pPr marL="342900" indent="-342900">
              <a:spcBef>
                <a:spcPts val="600"/>
              </a:spcBef>
              <a:buSzPct val="85000"/>
              <a:buFont typeface=".Apple Color Emoji UI"/>
              <a:buChar char="✅"/>
            </a:pPr>
            <a:endParaRPr lang="en-GB" dirty="0"/>
          </a:p>
          <a:p>
            <a:pPr marL="285750" indent="-285750">
              <a:spcBef>
                <a:spcPts val="600"/>
              </a:spcBef>
              <a:buFont typeface="Arial" panose="020B0604020202020204" pitchFamily="34" charset="0"/>
              <a:buChar char="•"/>
            </a:pPr>
            <a:endParaRPr lang="en-US" sz="1200" dirty="0"/>
          </a:p>
        </p:txBody>
      </p:sp>
      <p:pic>
        <p:nvPicPr>
          <p:cNvPr id="5" name="Picture Placeholder 4">
            <a:extLst>
              <a:ext uri="{FF2B5EF4-FFF2-40B4-BE49-F238E27FC236}">
                <a16:creationId xmlns:a16="http://schemas.microsoft.com/office/drawing/2014/main" id="{5673BCE9-F112-484A-969D-A6FFF87628DB}"/>
              </a:ext>
            </a:extLst>
          </p:cNvPr>
          <p:cNvPicPr>
            <a:picLocks noGrp="1" noChangeAspect="1"/>
          </p:cNvPicPr>
          <p:nvPr>
            <p:ph type="pic" sz="quarter" idx="12"/>
          </p:nvPr>
        </p:nvPicPr>
        <p:blipFill>
          <a:blip r:embed="rId3"/>
          <a:srcRect t="30" b="30"/>
          <a:stretch>
            <a:fillRect/>
          </a:stretch>
        </p:blipFill>
        <p:spPr>
          <a:xfrm>
            <a:off x="7155848" y="2086252"/>
            <a:ext cx="4661502" cy="3958948"/>
          </a:xfrm>
          <a:prstGeom prst="rect">
            <a:avLst/>
          </a:prstGeom>
        </p:spPr>
      </p:pic>
    </p:spTree>
    <p:extLst>
      <p:ext uri="{BB962C8B-B14F-4D97-AF65-F5344CB8AC3E}">
        <p14:creationId xmlns:p14="http://schemas.microsoft.com/office/powerpoint/2010/main" val="61434175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et" sz="2800" b="1" i="0" strike="noStrike" cap="none" spc="0" baseline="0">
                <a:solidFill>
                  <a:srgbClr val="F6A317"/>
                </a:solidFill>
                <a:effectLst/>
                <a:latin typeface="Helvetica"/>
                <a:ea typeface="Helvetica"/>
                <a:cs typeface="Helvetica"/>
              </a:rPr>
              <a:t>TÜHI SLAID</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et" sz="1800" b="0" i="0" strike="noStrike" cap="none" spc="0" baseline="0">
                <a:solidFill>
                  <a:srgbClr val="000000"/>
                </a:solidFill>
                <a:effectLst/>
                <a:latin typeface="Helvetica"/>
                <a:ea typeface="Helvetica"/>
                <a:cs typeface="Helvetica"/>
              </a:rPr>
              <a:t>Kasutage seda slaidi töökeskkonnale/kontekstile vastava kohandatud koolitusmaterjali loomiseks.</a:t>
            </a:r>
          </a:p>
          <a:p>
            <a:pPr>
              <a:lnSpc>
                <a:spcPts val="2400"/>
              </a:lnSpc>
            </a:pPr>
            <a:r>
              <a:rPr lang="et" sz="1800" b="0" i="0" strike="noStrike" cap="none" spc="0" baseline="0">
                <a:solidFill>
                  <a:srgbClr val="000000"/>
                </a:solidFill>
                <a:effectLst/>
                <a:latin typeface="Helvetica"/>
                <a:ea typeface="Helvetica"/>
                <a:cs typeface="Helvetica"/>
              </a:rPr>
              <a:t>Pildi muutmiseks paremklõpsake &gt; muuda pilti &gt; vali failist.</a:t>
            </a:r>
          </a:p>
          <a:p>
            <a:pPr>
              <a:lnSpc>
                <a:spcPts val="2400"/>
              </a:lnSpc>
            </a:pPr>
            <a:r>
              <a:rPr lang="et" sz="1800" b="0" i="0" strike="noStrike" cap="none" spc="0" baseline="0">
                <a:solidFill>
                  <a:srgbClr val="000000"/>
                </a:solidFill>
                <a:effectLst/>
                <a:latin typeface="Helvetica"/>
                <a:ea typeface="Helvetica"/>
                <a:cs typeface="Helvetica"/>
              </a:rPr>
              <a:t>Rohkemate slaidide loomiseks klõpsake ülaltoodud vahekaarti „Uus slaid”.</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046636240"/>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et" sz="2800" b="1" i="0" strike="noStrike" cap="none" spc="0" baseline="0">
                <a:solidFill>
                  <a:srgbClr val="F6A317"/>
                </a:solidFill>
                <a:effectLst/>
                <a:latin typeface="Helvetica"/>
                <a:ea typeface="Helvetica"/>
                <a:cs typeface="Helvetica"/>
              </a:rPr>
              <a:t>KOKKUVÕTE</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lstStyle/>
          <a:p>
            <a:pPr>
              <a:lnSpc>
                <a:spcPts val="2400"/>
              </a:lnSpc>
              <a:spcBef>
                <a:spcPts val="600"/>
              </a:spcBef>
              <a:spcAft>
                <a:spcPts val="1000"/>
              </a:spcAft>
            </a:pPr>
            <a:r>
              <a:rPr lang="et" sz="1800" b="0" i="0" strike="noStrike" cap="none" spc="0" baseline="0" dirty="0">
                <a:solidFill>
                  <a:srgbClr val="000000"/>
                </a:solidFill>
                <a:effectLst/>
                <a:latin typeface="Helvetica"/>
                <a:ea typeface="Helvetica"/>
                <a:cs typeface="Helvetica"/>
              </a:rPr>
              <a:t>Koti tühjendamine võib põhjustada kokkupuudet RCS-iga. Oma tervise kaitsmiseks pidage meeles:</a:t>
            </a:r>
          </a:p>
          <a:p>
            <a:pPr marL="285750" indent="-285750">
              <a:lnSpc>
                <a:spcPts val="2400"/>
              </a:lnSpc>
              <a:spcBef>
                <a:spcPts val="600"/>
              </a:spcBef>
              <a:spcAft>
                <a:spcPts val="600"/>
              </a:spcAft>
              <a:buClr>
                <a:srgbClr val="F1B600"/>
              </a:buClr>
              <a:buSzPct val="120000"/>
              <a:buFont typeface="Wingdings" pitchFamily="2" charset="2"/>
              <a:buChar char="q"/>
            </a:pPr>
            <a:r>
              <a:rPr lang="et" sz="1800" b="0" i="0" strike="noStrike" cap="none" spc="0" baseline="0" dirty="0">
                <a:solidFill>
                  <a:srgbClr val="000000"/>
                </a:solidFill>
                <a:effectLst/>
                <a:latin typeface="Helvetica"/>
                <a:ea typeface="Helvetica"/>
                <a:cs typeface="Helvetica"/>
              </a:rPr>
              <a:t>Kontrollige, kas ventilatsiooni- ja väljatõmbesüsteemid on sisse lülitatud (kui need on olemas)</a:t>
            </a:r>
          </a:p>
          <a:p>
            <a:pPr marL="285750" indent="-285750">
              <a:lnSpc>
                <a:spcPts val="2400"/>
              </a:lnSpc>
              <a:spcBef>
                <a:spcPts val="600"/>
              </a:spcBef>
              <a:spcAft>
                <a:spcPts val="600"/>
              </a:spcAft>
              <a:buClr>
                <a:srgbClr val="F1B600"/>
              </a:buClr>
              <a:buSzPct val="120000"/>
              <a:buFont typeface="Wingdings" pitchFamily="2" charset="2"/>
              <a:buChar char="q"/>
            </a:pPr>
            <a:r>
              <a:rPr lang="et" sz="1800" b="0" i="0" strike="noStrike" cap="none" spc="0" baseline="0" dirty="0">
                <a:solidFill>
                  <a:srgbClr val="000000"/>
                </a:solidFill>
                <a:effectLst/>
                <a:latin typeface="Helvetica"/>
                <a:ea typeface="Helvetica"/>
                <a:cs typeface="Helvetica"/>
              </a:rPr>
              <a:t>Kasutage alati masina abi, kui see on võimalik</a:t>
            </a:r>
          </a:p>
          <a:p>
            <a:pPr marL="285750" indent="-285750">
              <a:lnSpc>
                <a:spcPts val="2400"/>
              </a:lnSpc>
              <a:spcBef>
                <a:spcPts val="600"/>
              </a:spcBef>
              <a:spcAft>
                <a:spcPts val="600"/>
              </a:spcAft>
              <a:buClr>
                <a:srgbClr val="F1B600"/>
              </a:buClr>
              <a:buSzPct val="120000"/>
              <a:buFont typeface="Wingdings" pitchFamily="2" charset="2"/>
              <a:buChar char="q"/>
            </a:pPr>
            <a:r>
              <a:rPr lang="et" sz="1800" b="0" i="0" strike="noStrike" cap="none" spc="0" baseline="0" dirty="0">
                <a:solidFill>
                  <a:srgbClr val="000000"/>
                </a:solidFill>
                <a:effectLst/>
                <a:latin typeface="Helvetica"/>
                <a:ea typeface="Helvetica"/>
                <a:cs typeface="Helvetica"/>
              </a:rPr>
              <a:t>Hävitage tühjad kotid hoolikalt, et minimeerida tolmu teket</a:t>
            </a:r>
          </a:p>
          <a:p>
            <a:pPr marL="285750" indent="-285750">
              <a:lnSpc>
                <a:spcPts val="2400"/>
              </a:lnSpc>
              <a:spcBef>
                <a:spcPts val="600"/>
              </a:spcBef>
              <a:spcAft>
                <a:spcPts val="600"/>
              </a:spcAft>
              <a:buClr>
                <a:srgbClr val="F1B600"/>
              </a:buClr>
              <a:buSzPct val="120000"/>
              <a:buFont typeface="Wingdings" pitchFamily="2" charset="2"/>
              <a:buChar char="q"/>
            </a:pPr>
            <a:r>
              <a:rPr lang="et" sz="1800" b="0" i="0" strike="noStrike" cap="none" spc="0" baseline="0" dirty="0">
                <a:solidFill>
                  <a:srgbClr val="000000"/>
                </a:solidFill>
                <a:effectLst/>
                <a:latin typeface="Helvetica"/>
                <a:ea typeface="Helvetica"/>
                <a:cs typeface="Helvetica"/>
              </a:rPr>
              <a:t>Koristage lekked koheselt</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4046111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8538206" cy="850900"/>
          </a:xfrm>
        </p:spPr>
        <p:txBody>
          <a:bodyPr/>
          <a:lstStyle/>
          <a:p>
            <a:r>
              <a:rPr lang="et" sz="2800" b="1" i="0" strike="noStrike" cap="none" spc="0" baseline="0">
                <a:solidFill>
                  <a:srgbClr val="F6A317"/>
                </a:solidFill>
                <a:effectLst/>
                <a:latin typeface="Helvetica"/>
                <a:ea typeface="Helvetica"/>
                <a:cs typeface="Helvetica"/>
              </a:rPr>
              <a:t>TÄIENDAVAD ÕPPEMATERJALID</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et" sz="1600" b="0" i="0" strike="noStrike" cap="none" spc="0" baseline="0">
                <a:solidFill>
                  <a:srgbClr val="000000"/>
                </a:solidFill>
                <a:effectLst/>
                <a:latin typeface="Helvetica"/>
                <a:ea typeface="Helvetica"/>
                <a:cs typeface="Helvetica"/>
                <a:hlinkClick r:id="rId3" history="0"/>
              </a:rPr>
              <a:t>Kottide tühjendamise head tavad – väikesed kotid (ülesanne 2.2.1a)</a:t>
            </a:r>
          </a:p>
          <a:p>
            <a:pPr marL="285750" indent="-285750">
              <a:lnSpc>
                <a:spcPts val="2300"/>
              </a:lnSpc>
              <a:spcBef>
                <a:spcPts val="600"/>
              </a:spcBef>
              <a:spcAft>
                <a:spcPts val="600"/>
              </a:spcAft>
              <a:buSzPct val="130000"/>
              <a:buFont typeface="Arial" panose="020B0604020202020204" pitchFamily="34" charset="0"/>
              <a:buChar char="•"/>
            </a:pPr>
            <a:r>
              <a:rPr lang="et" sz="1600" b="0" i="0" strike="noStrike" cap="none" spc="0" baseline="0">
                <a:solidFill>
                  <a:srgbClr val="000000"/>
                </a:solidFill>
                <a:effectLst/>
                <a:latin typeface="Helvetica"/>
                <a:ea typeface="Helvetica"/>
                <a:cs typeface="Helvetica"/>
                <a:hlinkClick r:id="rId3" history="0"/>
              </a:rPr>
              <a:t>Kottide tühjendamise head tavad – suured kotid (ülesanne 2.2.1b)</a:t>
            </a:r>
          </a:p>
          <a:p>
            <a:pPr marL="285750" indent="-285750">
              <a:lnSpc>
                <a:spcPts val="2300"/>
              </a:lnSpc>
              <a:spcBef>
                <a:spcPts val="600"/>
              </a:spcBef>
              <a:spcAft>
                <a:spcPts val="600"/>
              </a:spcAft>
              <a:buSzPct val="130000"/>
              <a:buFont typeface="Arial" panose="020B0604020202020204" pitchFamily="34" charset="0"/>
              <a:buChar char="•"/>
            </a:pPr>
            <a:r>
              <a:rPr lang="et" sz="1600" b="0" i="0" strike="noStrike" cap="none" spc="0" baseline="0">
                <a:solidFill>
                  <a:srgbClr val="000000"/>
                </a:solidFill>
                <a:effectLst/>
                <a:latin typeface="Helvetica"/>
                <a:ea typeface="Helvetica"/>
                <a:cs typeface="Helvetica"/>
                <a:hlinkClick r:id="rId4" history="0"/>
              </a:rPr>
              <a:t>NEPSI heade tavade juhend</a:t>
            </a:r>
          </a:p>
          <a:p>
            <a:pPr marL="285750" indent="-285750">
              <a:lnSpc>
                <a:spcPts val="2300"/>
              </a:lnSpc>
              <a:spcBef>
                <a:spcPts val="600"/>
              </a:spcBef>
              <a:spcAft>
                <a:spcPts val="600"/>
              </a:spcAft>
              <a:buSzPct val="130000"/>
              <a:buFont typeface="Arial" panose="020B0604020202020204" pitchFamily="34" charset="0"/>
              <a:buChar char="•"/>
            </a:pPr>
            <a:r>
              <a:rPr lang="et" sz="1600" b="0" i="0" strike="noStrike" cap="none" spc="0" baseline="0">
                <a:solidFill>
                  <a:srgbClr val="000000"/>
                </a:solidFill>
                <a:effectLst/>
                <a:latin typeface="Helvetica"/>
                <a:ea typeface="Helvetica"/>
                <a:cs typeface="Helvetica"/>
                <a:hlinkClick r:id="rId5" history="0"/>
              </a:rPr>
              <a:t>NEPSI juhend VKEdele</a:t>
            </a:r>
          </a:p>
        </p:txBody>
      </p:sp>
      <p:sp>
        <p:nvSpPr>
          <p:cNvPr id="7" name="Rounded Rectangle 6">
            <a:extLst>
              <a:ext uri="{FF2B5EF4-FFF2-40B4-BE49-F238E27FC236}">
                <a16:creationId xmlns:a16="http://schemas.microsoft.com/office/drawing/2014/main" id="{14E28B3C-7525-2647-8060-DF8784BB1D0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8" name="Rectangle 7">
            <a:extLst>
              <a:ext uri="{FF2B5EF4-FFF2-40B4-BE49-F238E27FC236}">
                <a16:creationId xmlns:a16="http://schemas.microsoft.com/office/drawing/2014/main" id="{078A17F6-8702-D247-85AE-DA38BF686899}"/>
              </a:ext>
            </a:extLst>
          </p:cNvPr>
          <p:cNvSpPr/>
          <p:nvPr/>
        </p:nvSpPr>
        <p:spPr>
          <a:xfrm>
            <a:off x="1088454" y="5298382"/>
            <a:ext cx="10022946" cy="366126"/>
          </a:xfrm>
          <a:prstGeom prst="rect">
            <a:avLst/>
          </a:prstGeom>
          <a:noFill/>
          <a:ln>
            <a:noFill/>
          </a:ln>
        </p:spPr>
        <p:txBody>
          <a:bodyPr wrap="square" anchor="ctr">
            <a:spAutoFit/>
          </a:bodyPr>
          <a:lstStyle/>
          <a:p>
            <a:pPr>
              <a:spcBef>
                <a:spcPts val="1200"/>
              </a:spcBef>
              <a:spcAft>
                <a:spcPts val="1200"/>
              </a:spcAft>
              <a:buSzPct val="130000"/>
            </a:pPr>
            <a:r>
              <a:rPr lang="et" sz="1800" b="0" i="0" strike="noStrike" cap="none" spc="0" baseline="0" dirty="0">
                <a:solidFill>
                  <a:srgbClr val="000000"/>
                </a:solidFill>
                <a:effectLst/>
                <a:latin typeface="Calibri"/>
                <a:ea typeface="Calibri"/>
                <a:cs typeface="Calibri"/>
              </a:rPr>
              <a:t>RCS-i kohta lisateabe saamiseks külastage </a:t>
            </a:r>
            <a:r>
              <a:rPr lang="et" sz="1800" b="1" i="0" strike="noStrike" cap="none" spc="0" baseline="0" dirty="0">
                <a:solidFill>
                  <a:srgbClr val="000000"/>
                </a:solidFill>
                <a:effectLst/>
                <a:latin typeface="Calibri"/>
                <a:ea typeface="Calibri"/>
                <a:cs typeface="Calibri"/>
              </a:rPr>
              <a:t>NEPSI e-õppe platvormi</a:t>
            </a:r>
            <a:r>
              <a:rPr lang="et" sz="1800" b="0" i="0" strike="noStrike" cap="none" spc="0" baseline="0" dirty="0">
                <a:solidFill>
                  <a:srgbClr val="000000"/>
                </a:solidFill>
                <a:effectLst/>
                <a:latin typeface="Calibri"/>
                <a:ea typeface="Calibri"/>
                <a:cs typeface="Calibri"/>
              </a:rPr>
              <a:t> saidil </a:t>
            </a:r>
            <a:r>
              <a:rPr lang="et" sz="1800" b="0" i="0" strike="noStrike" cap="none" spc="0" baseline="0" dirty="0">
                <a:solidFill>
                  <a:srgbClr val="000000"/>
                </a:solidFill>
                <a:effectLst/>
                <a:latin typeface="Calibri"/>
                <a:ea typeface="Calibri"/>
                <a:cs typeface="Calibri"/>
                <a:hlinkClick r:id="rId6" history="0"/>
              </a:rPr>
              <a:t>training.nepsi.eu</a:t>
            </a:r>
            <a:r>
              <a:rPr lang="et" sz="1800" b="0" i="0" strike="noStrike" cap="none" spc="0" baseline="0" dirty="0">
                <a:solidFill>
                  <a:srgbClr val="000000"/>
                </a:solidFill>
                <a:effectLst/>
                <a:latin typeface="Calibri"/>
                <a:ea typeface="Calibri"/>
                <a:cs typeface="Calibri"/>
              </a:rPr>
              <a:t>.</a:t>
            </a:r>
          </a:p>
        </p:txBody>
      </p:sp>
    </p:spTree>
    <p:extLst>
      <p:ext uri="{BB962C8B-B14F-4D97-AF65-F5344CB8AC3E}">
        <p14:creationId xmlns:p14="http://schemas.microsoft.com/office/powerpoint/2010/main" val="211195908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Props1.xml><?xml version="1.0" encoding="utf-8"?>
<ds:datastoreItem xmlns:ds="http://schemas.openxmlformats.org/officeDocument/2006/customXml" ds:itemID="{6C0F467A-A9B6-4025-81F9-6AFD3A3398D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7D545FEE-AD81-4023-B6AC-5CAEA335ED97}">
  <ds:schemaRefs>
    <ds:schemaRef ds:uri="http://purl.org/dc/elements/1.1/"/>
    <ds:schemaRef ds:uri="http://purl.org/dc/dcmitype/"/>
    <ds:schemaRef ds:uri="http://www.w3.org/XML/1998/namespace"/>
    <ds:schemaRef ds:uri="6d9d7403-2d8c-4818-ae25-2c5629bc7330"/>
    <ds:schemaRef ds:uri="http://schemas.microsoft.com/office/2006/metadata/properties"/>
    <ds:schemaRef ds:uri="http://schemas.microsoft.com/office/2006/documentManagement/types"/>
    <ds:schemaRef ds:uri="http://purl.org/dc/terms/"/>
    <ds:schemaRef ds:uri="d8ecf516-e360-4672-81b9-68723bedb71f"/>
    <ds:schemaRef ds:uri="http://schemas.microsoft.com/office/infopath/2007/PartnerControls"/>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otalTime>139</TotalTime>
  <Words>1089</Words>
  <Application>Microsoft Macintosh PowerPoint</Application>
  <PresentationFormat>Widescreen</PresentationFormat>
  <Paragraphs>102</Paragraphs>
  <Slides>13</Slides>
  <Notes>11</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Carlo Arboit</cp:lastModifiedBy>
  <cp:revision>28</cp:revision>
  <dcterms:created xsi:type="dcterms:W3CDTF">2020-01-29T17:43:15Z</dcterms:created>
  <dcterms:modified xsi:type="dcterms:W3CDTF">2024-11-13T12:07:59Z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