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61" autoAdjust="0"/>
    <p:restoredTop sz="94626"/>
  </p:normalViewPr>
  <p:slideViewPr>
    <p:cSldViewPr snapToGrid="0">
      <p:cViewPr varScale="1">
        <p:scale>
          <a:sx n="116" d="100"/>
          <a:sy n="116" d="100"/>
        </p:scale>
        <p:origin x="111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Acest curs oferă îndrumări privind golirea pungilor mici și mari pentru materialele care conțin silice cristaline.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Procesele de golire a pungilor și gestionarea inadecvată a pungilor goale poate duce la niveluri semnificative de expunere la praf. Din acest motiv, trebuie urmate bune practici în legătură cu golirea pungilor. Pentru golirea pungilor mici se recomandă folosirea de stații automate sau semiautomate de aruncare a pungilor.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Procesele de golire a pungilor și gestionarea inadecvată a pungilor goale poate duce la niveluri semnificative de expunere la praf. Din acest motiv, trebuie urmate bune practici în legătură cu golirea pungilor. Pentru golirea pungilor mici se recomandă folosirea de stații automate sau semiautomate de aruncare a pungilor.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Deși nu este necesar întotdeauna, se recomandă folosirea de stații automate sau semiautomate de aruncare a pungilor pentru a reduce eroarea umană și rănirile.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Zdrobirea pungilor creează foarte mult praf. Lucrătorii ar trebui să ruleze pungile goale în zona de extracție.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Atunci când goliți conținutul unei pungi mici, asigurați-vă că aceasta nu are capătul deschis îndreptat către dumneavoastră. Pentru a împiedica total generarea de praf, goliți punga într-un sac mare de plastic, susținut și ținut deschis de un cadru metalic.</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Pungile mari sunt mai eficiente din punct de vedere al costului și al mediului decât folosirea de mai multe pungi mici. Pungile mari pot să conțină la fel de mult material ca un palet întreg de pungi mici. Ca urmare, atunci când sunt pline, sunt prea grele pentru a fi manipulate fără asistența unui utilaj.</a:t>
            </a:r>
          </a:p>
          <a:p>
            <a:endParaRPr lang="en-GB"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La golirea conțintului unei pungi mari prin tăiere se recomandă purtarea de echipament de protecție.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Înainte de a începe procesul de golire a unei pungi, asigurați-vă că funcționează atât sistemul de ventilație, cât și cel de extracție. Dacă suspectați că există o problemă, contactați managerul de pe șantier. Asigurați-vă că verificați factorii externi, cum ar fi curenții de aer, care pot avea un impact mare asupra sistemelor de ventilație.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Când sunt disponibile, folosiți dispozitive care să vă ajute la manipulare pentru a reduce eroarea umană și rănirile. Nu umpleți niciodată prea mult pungile, pentru a evita debordările inutile care pot crea pericole suplimentare. Când se produc debordări, ocupați-vă de ele imediat, folosind metode de curățare umedă sau uscată.</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7907629" y="429114"/>
            <a:ext cx="390972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ro" sz="1400" b="1" i="0" strike="noStrike" cap="none" spc="0" baseline="0" dirty="0">
                <a:solidFill>
                  <a:srgbClr val="F6A317"/>
                </a:solidFill>
                <a:effectLst/>
                <a:latin typeface="Helvetica"/>
                <a:ea typeface="Helvetica"/>
                <a:cs typeface="Helvetica"/>
              </a:rPr>
              <a:t>FORMARE PE TEMA BUNELOR PRACTICI PENTRU GOLIREA PUNGILOR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534274" cy="850900"/>
          </a:xfrm>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FORMARE PE TEMA BUNELOR PRACTICI PENTRU GOLIREA PUNGILOR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841673" y="332509"/>
            <a:ext cx="4003963" cy="6234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ro" sz="2800" b="1" i="0" strike="noStrike" cap="none" spc="0" baseline="0" dirty="0">
                <a:solidFill>
                  <a:srgbClr val="F6A317"/>
                </a:solidFill>
                <a:effectLst/>
                <a:latin typeface="Helvetica"/>
                <a:ea typeface="Helvetica"/>
                <a:cs typeface="Helvetica"/>
              </a:rPr>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 sz="1800" b="0" i="0" strike="noStrike" cap="none" spc="0" baseline="0" dirty="0">
                <a:solidFill>
                  <a:srgbClr val="000000"/>
                </a:solidFill>
                <a:effectLst/>
                <a:latin typeface="Helvetica"/>
                <a:ea typeface="Helvetica"/>
                <a:cs typeface="Helvetica"/>
              </a:rPr>
              <a:t>În cadrul etapei de educație din implementarea Bunelor Practici NEPSI, NEPSI a elaborat o serie de resurse educaționale. </a:t>
            </a:r>
          </a:p>
          <a:p>
            <a:pPr>
              <a:lnSpc>
                <a:spcPts val="2400"/>
              </a:lnSpc>
            </a:pPr>
            <a:r>
              <a:rPr lang="ro" sz="1800" b="0" i="0" strike="noStrike" cap="none" spc="0" baseline="0" dirty="0">
                <a:solidFill>
                  <a:srgbClr val="000000"/>
                </a:solidFill>
                <a:effectLst/>
                <a:latin typeface="Helvetica"/>
                <a:ea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 sz="1800" b="0" i="0" strike="noStrike" cap="none" spc="0" baseline="0" dirty="0">
                <a:solidFill>
                  <a:srgbClr val="000000"/>
                </a:solidFill>
                <a:effectLst/>
                <a:latin typeface="Helvetica"/>
                <a:ea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ro" sz="1800" b="1" i="0" strike="noStrike" cap="none" spc="0" baseline="0">
                <a:solidFill>
                  <a:srgbClr val="000000"/>
                </a:solidFill>
                <a:effectLst/>
                <a:latin typeface="Helvetica"/>
                <a:ea typeface="Helvetica"/>
                <a:cs typeface="Helvetica"/>
              </a:rPr>
              <a:t>Este o prioritate să învățăm să ne protejăm de pericolele de sănătate asociate cu munca.</a:t>
            </a:r>
          </a:p>
          <a:p>
            <a:pPr>
              <a:lnSpc>
                <a:spcPts val="2400"/>
              </a:lnSpc>
            </a:pPr>
            <a:r>
              <a:rPr lang="ro" sz="1800" b="0" i="0" strike="noStrike" cap="none" spc="0" baseline="0">
                <a:solidFill>
                  <a:srgbClr val="000000"/>
                </a:solidFill>
                <a:effectLst/>
                <a:latin typeface="Helvetica"/>
                <a:ea typeface="Helvetica"/>
                <a:cs typeface="Helvetica"/>
              </a:rPr>
              <a:t>În acest curs veți învăța despre: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Riscurile pe care le prezintă golirea pungilor</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Îndrumări specifice și bune practici la golirea de pungi mici și mari</a:t>
            </a:r>
          </a:p>
          <a:p>
            <a:pPr marL="285750" indent="-285750">
              <a:lnSpc>
                <a:spcPts val="2400"/>
              </a:lnSpc>
              <a:buFont typeface="Arial" panose="020B0604020202020204" pitchFamily="34" charset="0"/>
              <a:buChar char="•"/>
            </a:pPr>
            <a:r>
              <a:rPr lang="ro" sz="1800" b="0" i="0" strike="noStrike" cap="none" spc="0" baseline="0">
                <a:solidFill>
                  <a:srgbClr val="FF0000"/>
                </a:solidFill>
                <a:effectLst/>
                <a:latin typeface="Helvetica"/>
                <a:ea typeface="Helvetica"/>
                <a:cs typeface="Helvetica"/>
              </a:rPr>
              <a:t>Text de completat pentru instructor - dacă ați adăugat un slide personalizat, introduceți o scurtă prezentare a materialului contextual</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Procesele de golire a pungilor sunt susținute de spații închise, extracție/ventilație și echipament personal de protecție, acestea fiind trei din cele cinci tehnici principale de controlul prafului.</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dirty="0">
                <a:solidFill>
                  <a:srgbClr val="EF9A2E"/>
                </a:solidFill>
                <a:effectLst/>
                <a:latin typeface="Futura Medium"/>
                <a:ea typeface="Futura Medium"/>
                <a:cs typeface="Futura Medium"/>
              </a:rPr>
              <a:t>ECHIPAMENT DE PROTECȚIE</a:t>
            </a:r>
          </a:p>
          <a:p>
            <a:r>
              <a:rPr lang="ro" sz="1200" b="0" i="0" strike="noStrike" cap="none" spc="0" baseline="0" dirty="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dirty="0"/>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041663"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RISCURILE CREATE DE ACEASTĂ ACTIVITATE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969920" cy="2938988"/>
          </a:xfrm>
        </p:spPr>
        <p:txBody>
          <a:bodyPr anchor="t"/>
          <a:lstStyle/>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Această activitate poate genera foarte mult praf</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dirty="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dirty="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dirty="0">
                <a:solidFill>
                  <a:srgbClr val="000000"/>
                </a:solidFill>
                <a:effectLst/>
                <a:latin typeface="Helvetica"/>
                <a:ea typeface="Helvetica"/>
                <a:cs typeface="Helvetica"/>
              </a:rPr>
              <a:t>Cum vă veți petrece anii de pensie?</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CUM GENEREAZĂ RCS GOLIREA PUNGILOR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6136174" cy="2938988"/>
          </a:xfrm>
        </p:spPr>
        <p:txBody>
          <a:bodyPr anchor="t"/>
          <a:lstStyle/>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Golirea pungilor duce la ridicarea prafului în aer atunci când conținutul iese din pungă</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Golirea rapidă a pungilor generează foarte mult praf, reduce calitatea aerului și duce la o potențială expunere a lucrătorilor la RCS </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Materialele fine, uscate, sub formă de pudră vor genera cele mai mari cantități de praf ridicat în aer în timpul manipulării.</a:t>
            </a:r>
          </a:p>
          <a:p>
            <a:pPr>
              <a:lnSpc>
                <a:spcPts val="2400"/>
              </a:lnSpc>
            </a:pPr>
            <a:r>
              <a:rPr lang="ro" sz="1800" b="0" i="0" strike="noStrike" cap="none" spc="0" baseline="0" dirty="0">
                <a:solidFill>
                  <a:srgbClr val="000000"/>
                </a:solidFill>
                <a:effectLst/>
                <a:latin typeface="Helvetica"/>
                <a:ea typeface="Helvetica"/>
                <a:cs typeface="Helvetica"/>
              </a:rPr>
              <a:t>Acest curs se ocupă de două tipuri de pungi, care necesită măsuri diferite pentru a fi manipulate în siguranță.</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rotWithShape="1">
          <a:blip r:embed="rId3"/>
          <a:srcRect l="-230" t="11" r="7956" b="11"/>
          <a:stretch/>
        </p:blipFill>
        <p:spPr>
          <a:xfrm>
            <a:off x="6996544" y="1608138"/>
            <a:ext cx="4820805"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983321" y="2066351"/>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ro" sz="2800" b="1" i="0" strike="noStrike" cap="none" spc="0" baseline="0">
                <a:solidFill>
                  <a:srgbClr val="F6A317"/>
                </a:solidFill>
                <a:effectLst/>
                <a:latin typeface="Helvetica"/>
                <a:ea typeface="Helvetica"/>
                <a:cs typeface="Helvetica"/>
              </a:rPr>
              <a:t>PUNGI MICI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82774"/>
            <a:ext cx="6316283" cy="4042262"/>
          </a:xfrm>
        </p:spPr>
        <p:txBody>
          <a:bodyPr anchor="t"/>
          <a:lstStyle/>
          <a:p>
            <a:pPr>
              <a:lnSpc>
                <a:spcPts val="2200"/>
              </a:lnSpc>
              <a:spcAft>
                <a:spcPts val="1000"/>
              </a:spcAft>
            </a:pPr>
            <a:r>
              <a:rPr lang="ro" sz="1800" b="0" i="0" strike="noStrike" cap="none" spc="0" baseline="0" dirty="0">
                <a:solidFill>
                  <a:srgbClr val="000000"/>
                </a:solidFill>
                <a:effectLst/>
                <a:latin typeface="Helvetica"/>
                <a:ea typeface="Helvetica"/>
                <a:cs typeface="Helvetica"/>
              </a:rPr>
              <a:t>Pentru a minimiza generarea de praf la golirea pungilor:</a:t>
            </a:r>
          </a:p>
          <a:p>
            <a:pPr marL="285750" indent="-285750">
              <a:lnSpc>
                <a:spcPts val="2000"/>
              </a:lnSpc>
              <a:spcBef>
                <a:spcPts val="300"/>
              </a:spcBef>
              <a:buFont typeface="Arial" panose="020B0604020202020204" pitchFamily="34" charset="0"/>
              <a:buChar char="•"/>
            </a:pPr>
            <a:r>
              <a:rPr lang="ro" b="0" i="0" strike="noStrike" cap="none" spc="0" baseline="0" dirty="0">
                <a:solidFill>
                  <a:srgbClr val="000000"/>
                </a:solidFill>
                <a:effectLst/>
                <a:latin typeface="Helvetica"/>
                <a:ea typeface="Helvetica"/>
                <a:cs typeface="Helvetica"/>
              </a:rPr>
              <a:t>Folosiți stații automate sau semiautomate de golire a pungilor, atunci când este posibil.</a:t>
            </a:r>
          </a:p>
          <a:p>
            <a:pPr marL="285750" indent="-285750">
              <a:lnSpc>
                <a:spcPts val="2000"/>
              </a:lnSpc>
              <a:spcBef>
                <a:spcPts val="300"/>
              </a:spcBef>
              <a:buFont typeface="Arial" panose="020B0604020202020204" pitchFamily="34" charset="0"/>
              <a:buChar char="•"/>
            </a:pPr>
            <a:r>
              <a:rPr lang="ro" b="0" i="0" strike="noStrike" cap="none" spc="0" baseline="0" dirty="0">
                <a:solidFill>
                  <a:srgbClr val="000000"/>
                </a:solidFill>
                <a:effectLst/>
                <a:latin typeface="Helvetica"/>
                <a:ea typeface="Helvetica"/>
                <a:cs typeface="Helvetica"/>
              </a:rPr>
              <a:t>Dacă procesul nu se poate automatiza, acesta ar trebui să se desfășoare în spații închise. Folosiți o stație manuală de golire a pungilor dotată cu ventilație de evacuare, dacă este disponibilă.</a:t>
            </a:r>
          </a:p>
          <a:p>
            <a:pPr marL="285750" indent="-285750">
              <a:lnSpc>
                <a:spcPts val="2000"/>
              </a:lnSpc>
              <a:spcBef>
                <a:spcPts val="300"/>
              </a:spcBef>
              <a:buFont typeface="Arial" panose="020B0604020202020204" pitchFamily="34" charset="0"/>
              <a:buChar char="•"/>
            </a:pPr>
            <a:r>
              <a:rPr lang="ro" b="0" i="0" strike="noStrike" cap="none" spc="0" baseline="0" dirty="0">
                <a:solidFill>
                  <a:srgbClr val="000000"/>
                </a:solidFill>
                <a:effectLst/>
                <a:latin typeface="Helvetica"/>
                <a:ea typeface="Helvetica"/>
                <a:cs typeface="Helvetica"/>
              </a:rPr>
              <a:t>Loviți ușor conținutul pungilor, cu capătul deschis îndreptat departe de dumneavoastră.</a:t>
            </a:r>
          </a:p>
          <a:p>
            <a:pPr marL="285750" indent="-285750">
              <a:lnSpc>
                <a:spcPts val="2000"/>
              </a:lnSpc>
              <a:spcBef>
                <a:spcPts val="300"/>
              </a:spcBef>
              <a:buFont typeface="Arial" panose="020B0604020202020204" pitchFamily="34" charset="0"/>
              <a:buChar char="•"/>
            </a:pPr>
            <a:r>
              <a:rPr lang="ro" b="0" i="0" strike="noStrike" cap="none" spc="0" baseline="0" dirty="0">
                <a:solidFill>
                  <a:srgbClr val="000000"/>
                </a:solidFill>
                <a:effectLst/>
                <a:latin typeface="Helvetica"/>
                <a:ea typeface="Helvetica"/>
                <a:cs typeface="Helvetica"/>
              </a:rPr>
              <a:t>Rulați pungile goale în zona de extracție.</a:t>
            </a:r>
          </a:p>
          <a:p>
            <a:pPr marL="285750" indent="-285750">
              <a:lnSpc>
                <a:spcPts val="2000"/>
              </a:lnSpc>
              <a:spcBef>
                <a:spcPts val="300"/>
              </a:spcBef>
              <a:buFont typeface="Arial" panose="020B0604020202020204" pitchFamily="34" charset="0"/>
              <a:buChar char="•"/>
            </a:pPr>
            <a:r>
              <a:rPr lang="ro" b="0" i="0" strike="noStrike" cap="none" spc="0" baseline="0" dirty="0">
                <a:solidFill>
                  <a:srgbClr val="000000"/>
                </a:solidFill>
                <a:effectLst/>
                <a:latin typeface="Helvetica"/>
                <a:ea typeface="Helvetica"/>
                <a:cs typeface="Helvetica"/>
              </a:rPr>
              <a:t>Purtați echipament de protecție atunci când nu sunt disponibile alte mijloace de control.</a:t>
            </a:r>
          </a:p>
          <a:p>
            <a:pPr marL="285750" indent="-285750">
              <a:lnSpc>
                <a:spcPts val="2000"/>
              </a:lnSpc>
              <a:spcBef>
                <a:spcPts val="300"/>
              </a:spcBef>
              <a:buFont typeface="Arial" panose="020B0604020202020204" pitchFamily="34" charset="0"/>
              <a:buChar char="•"/>
            </a:pPr>
            <a:r>
              <a:rPr lang="ro" b="0" i="0" strike="noStrike" cap="none" spc="0" baseline="0" dirty="0">
                <a:solidFill>
                  <a:srgbClr val="000000"/>
                </a:solidFill>
                <a:effectLst/>
                <a:latin typeface="Helvetica"/>
                <a:ea typeface="Helvetica"/>
                <a:cs typeface="Helvetica"/>
              </a:rPr>
              <a:t>Aruncați pungile goale într-un sac mare de plastic. Nu lăsați sacul să se umple prea mult. Sigilați sacul înainte de a îl arunca.</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PUNGI MARI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spcAft>
                <a:spcPts val="1000"/>
              </a:spcAft>
            </a:pPr>
            <a:r>
              <a:rPr lang="ro" sz="1800" b="0" i="0" strike="noStrike" cap="none" spc="0" baseline="0" dirty="0">
                <a:solidFill>
                  <a:srgbClr val="000000"/>
                </a:solidFill>
                <a:effectLst/>
                <a:latin typeface="Helvetica"/>
                <a:ea typeface="Helvetica"/>
                <a:cs typeface="Helvetica"/>
              </a:rPr>
              <a:t>Pentru a minimiza generarea de praf la golirea pungilor:</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Folosiți stații automate de golire a pungilor, atunci când este posibil. Acestea asigură o etanșare bună și au sisteme care captează praful și controlează fluxul de material.</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Folosiți echipamente de protecție atunci când deschideți sau tăiați manual pungile mari.</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Nu comprimați manual pungile goale. Aruncați-le într-un sac mare de plastic. Nu lăsați sacul să se umple prea mult. Sigilați sacul înainte de a îl arunca.</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79034" y="1748508"/>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634938" cy="850900"/>
          </a:xfrm>
        </p:spPr>
        <p:txBody>
          <a:bodyPr anchor="t"/>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GENERAL LA GOLIREA PUNGILOR</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634941" cy="3201832"/>
          </a:xfrm>
        </p:spPr>
        <p:txBody>
          <a:bodyPr/>
          <a:lstStyle/>
          <a:p>
            <a:pPr>
              <a:lnSpc>
                <a:spcPct val="95000"/>
              </a:lnSpc>
              <a:spcBef>
                <a:spcPts val="600"/>
              </a:spcBef>
              <a:buSzPct val="85000"/>
            </a:pPr>
            <a:r>
              <a:rPr lang="ro" sz="1600" b="1" i="0" strike="noStrike" cap="none" spc="0" baseline="0" dirty="0">
                <a:solidFill>
                  <a:srgbClr val="000000"/>
                </a:solidFill>
                <a:effectLst/>
                <a:latin typeface="Helvetica"/>
                <a:ea typeface="Helvetica"/>
                <a:cs typeface="Helvetica"/>
              </a:rPr>
              <a:t>CE SĂ FACEȚI</a:t>
            </a:r>
          </a:p>
          <a:p>
            <a:pPr marL="342900" indent="-342900">
              <a:lnSpc>
                <a:spcPct val="95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Asigurați-vă că sistemele de extracție a prafului funcționează bine</a:t>
            </a:r>
          </a:p>
          <a:p>
            <a:pPr marL="342900" indent="-342900">
              <a:lnSpc>
                <a:spcPct val="95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Căutați semne de deteriorare sau de funcționare defectuoasă și raportați defecțiunile</a:t>
            </a:r>
          </a:p>
          <a:p>
            <a:pPr marL="342900" indent="-342900">
              <a:lnSpc>
                <a:spcPct val="95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Purtați echipament personal de protecție (mască de praf) dacă nu sunt disponibile alte mijloace de controlare a prafului</a:t>
            </a:r>
          </a:p>
          <a:p>
            <a:pPr marL="342900" indent="-342900">
              <a:lnSpc>
                <a:spcPct val="95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Ocupați-vă imediat de debordări, folosind curățarea prin aspirare sau curățarea umedă</a:t>
            </a:r>
          </a:p>
          <a:p>
            <a:pPr>
              <a:lnSpc>
                <a:spcPct val="95000"/>
              </a:lnSpc>
              <a:spcBef>
                <a:spcPts val="600"/>
              </a:spcBef>
            </a:pPr>
            <a:r>
              <a:rPr lang="ro" sz="1600" b="1" i="0" strike="noStrike" cap="none" spc="0" baseline="0" dirty="0">
                <a:solidFill>
                  <a:srgbClr val="000000"/>
                </a:solidFill>
                <a:effectLst/>
                <a:latin typeface="Helvetica"/>
                <a:ea typeface="Helvetica"/>
                <a:cs typeface="Helvetica"/>
              </a:rPr>
              <a:t>CE SĂ NU FACEȚI</a:t>
            </a:r>
          </a:p>
          <a:p>
            <a:pPr marL="285750" indent="-285750">
              <a:lnSpc>
                <a:spcPct val="95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Să nu goliți prea repede conținutul pungilor mici</a:t>
            </a:r>
          </a:p>
          <a:p>
            <a:pPr marL="285750" indent="-285750">
              <a:lnSpc>
                <a:spcPct val="95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Să lăsați recipientele de gunoi să se umple prea mult</a:t>
            </a:r>
          </a:p>
          <a:p>
            <a:pPr marL="285750" indent="-285750">
              <a:lnSpc>
                <a:spcPct val="95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Să curățați folosind o perie uscată sau aer comprimat</a:t>
            </a:r>
          </a:p>
          <a:p>
            <a:pPr marL="342900" indent="-342900">
              <a:lnSpc>
                <a:spcPct val="95000"/>
              </a:lnSpc>
              <a:spcBef>
                <a:spcPts val="600"/>
              </a:spcBef>
              <a:buSzPct val="85000"/>
              <a:buFont typeface=".Apple Color Emoji UI"/>
              <a:buChar char="✅"/>
            </a:pPr>
            <a:endParaRPr lang="en-GB" dirty="0"/>
          </a:p>
          <a:p>
            <a:pPr marL="285750" indent="-285750">
              <a:lnSpc>
                <a:spcPct val="95000"/>
              </a:lnSpc>
              <a:spcBef>
                <a:spcPts val="6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rotWithShape="1">
          <a:blip r:embed="rId3"/>
          <a:srcRect l="3419" t="30" r="4458" b="30"/>
          <a:stretch/>
        </p:blipFill>
        <p:spPr>
          <a:xfrm>
            <a:off x="7523018" y="2066351"/>
            <a:ext cx="429433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651266" cy="3682369"/>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ro" sz="1800" b="0" i="0" strike="noStrike" cap="none" spc="0" baseline="0">
                <a:solidFill>
                  <a:srgbClr val="000000"/>
                </a:solidFill>
                <a:effectLst/>
                <a:latin typeface="Helvetica"/>
                <a:ea typeface="Helvetica"/>
                <a:cs typeface="Helvetica"/>
              </a:rPr>
              <a:t>Golirea pungilor poate cauza expunere la RCS. Pentru a vă proteja sănătatea, rețineți: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a:solidFill>
                  <a:srgbClr val="000000"/>
                </a:solidFill>
                <a:effectLst/>
                <a:latin typeface="Helvetica"/>
                <a:ea typeface="Helvetica"/>
                <a:cs typeface="Helvetica"/>
              </a:rPr>
              <a:t>Verificați ca sistemele de ventilație și extracție să fie pornite (dacă acestea există)</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a:solidFill>
                  <a:srgbClr val="000000"/>
                </a:solidFill>
                <a:effectLst/>
                <a:latin typeface="Helvetica"/>
                <a:ea typeface="Helvetica"/>
                <a:cs typeface="Helvetica"/>
              </a:rPr>
              <a:t>Folosiți întotdeauna asistența utilajelor, dacă acestea există</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a:solidFill>
                  <a:srgbClr val="000000"/>
                </a:solidFill>
                <a:effectLst/>
                <a:latin typeface="Helvetica"/>
                <a:ea typeface="Helvetica"/>
                <a:cs typeface="Helvetica"/>
              </a:rPr>
              <a:t>Aruncați cu atenție pungile goale pentru a reduce la minimum generarea de praf</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a:solidFill>
                  <a:srgbClr val="000000"/>
                </a:solidFill>
                <a:effectLst/>
                <a:latin typeface="Helvetica"/>
                <a:ea typeface="Helvetica"/>
                <a:cs typeface="Helvetica"/>
              </a:rPr>
              <a:t>Curățați debordările imediat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ro" sz="2800" b="1" i="0" strike="noStrike" cap="none" spc="0" baseline="0">
                <a:solidFill>
                  <a:srgbClr val="F6A317"/>
                </a:solidFill>
                <a:effectLst/>
                <a:latin typeface="Helvetica"/>
                <a:ea typeface="Helvetica"/>
                <a:cs typeface="Helvetica"/>
              </a:rPr>
              <a:t>ALTE MATERIALE DE ÎNVĂȚARE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3" history="0"/>
              </a:rPr>
              <a:t>Bune practici la golirea pungilor – Pungi mici </a:t>
            </a:r>
            <a:br>
              <a:rPr lang="en-IN" sz="1600" b="0" i="0" strike="noStrike" cap="none" spc="0" baseline="0" dirty="0">
                <a:solidFill>
                  <a:srgbClr val="000000"/>
                </a:solidFill>
                <a:effectLst/>
                <a:latin typeface="Helvetica"/>
                <a:ea typeface="Helvetica"/>
                <a:cs typeface="Helvetica"/>
                <a:hlinkClick r:id="rId3" history="0"/>
              </a:rPr>
            </a:br>
            <a:r>
              <a:rPr lang="ro" sz="1600" b="0" i="0" strike="noStrike" cap="none" spc="0" baseline="0" dirty="0">
                <a:solidFill>
                  <a:srgbClr val="000000"/>
                </a:solidFill>
                <a:effectLst/>
                <a:latin typeface="Helvetica"/>
                <a:ea typeface="Helvetica"/>
                <a:cs typeface="Helvetica"/>
                <a:hlinkClick r:id="rId3" history="0"/>
              </a:rPr>
              <a:t>(Fișa de sarcini 2.2.1a)</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3" history="0"/>
              </a:rPr>
              <a:t>Bune practici la golirea pungilor – Pungi mari </a:t>
            </a:r>
            <a:br>
              <a:rPr lang="en-IN" sz="1600" b="0" i="0" strike="noStrike" cap="none" spc="0" baseline="0" dirty="0">
                <a:solidFill>
                  <a:srgbClr val="000000"/>
                </a:solidFill>
                <a:effectLst/>
                <a:latin typeface="Helvetica"/>
                <a:ea typeface="Helvetica"/>
                <a:cs typeface="Helvetica"/>
                <a:hlinkClick r:id="rId3" history="0"/>
              </a:rPr>
            </a:br>
            <a:r>
              <a:rPr lang="ro" sz="1600" b="0" i="0" strike="noStrike" cap="none" spc="0" baseline="0" dirty="0">
                <a:solidFill>
                  <a:srgbClr val="000000"/>
                </a:solidFill>
                <a:effectLst/>
                <a:latin typeface="Helvetica"/>
                <a:ea typeface="Helvetica"/>
                <a:cs typeface="Helvetica"/>
                <a:hlinkClick r:id="rId3" history="0"/>
              </a:rPr>
              <a:t>(Fișa de sarcini 2.2.1b)</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4"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5" history="0"/>
              </a:rPr>
              <a:t>Ghid NEPSI pentru IMM-uri</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300626"/>
            <a:ext cx="10022946" cy="361637"/>
          </a:xfrm>
          <a:prstGeom prst="rect">
            <a:avLst/>
          </a:prstGeom>
          <a:noFill/>
          <a:ln>
            <a:noFill/>
          </a:ln>
        </p:spPr>
        <p:txBody>
          <a:bodyPr wrap="square" anchor="ctr">
            <a:spAutoFit/>
          </a:bodyPr>
          <a:lstStyle/>
          <a:p>
            <a:pPr>
              <a:spcBef>
                <a:spcPts val="1200"/>
              </a:spcBef>
              <a:spcAft>
                <a:spcPts val="1200"/>
              </a:spcAft>
              <a:buSzPct val="130000"/>
            </a:pPr>
            <a:r>
              <a:rPr lang="ro" sz="1750" b="0" i="0" strike="noStrike" cap="none" spc="0" baseline="0" dirty="0">
                <a:solidFill>
                  <a:srgbClr val="000000"/>
                </a:solidFill>
                <a:effectLst/>
                <a:latin typeface="Calibri"/>
                <a:ea typeface="Calibri"/>
                <a:cs typeface="Calibri"/>
              </a:rPr>
              <a:t>Vizitați </a:t>
            </a:r>
            <a:r>
              <a:rPr lang="ro" sz="1750" b="1" i="0" strike="noStrike" cap="none" spc="0" baseline="0" dirty="0">
                <a:solidFill>
                  <a:srgbClr val="000000"/>
                </a:solidFill>
                <a:effectLst/>
                <a:latin typeface="Calibri"/>
                <a:ea typeface="Calibri"/>
                <a:cs typeface="Calibri"/>
              </a:rPr>
              <a:t>Platforma de e-learning NEPSI</a:t>
            </a:r>
            <a:r>
              <a:rPr lang="ro" sz="1750" b="0" i="0" strike="noStrike" cap="none" spc="0" baseline="0" dirty="0">
                <a:solidFill>
                  <a:srgbClr val="000000"/>
                </a:solidFill>
                <a:effectLst/>
                <a:latin typeface="Calibri"/>
                <a:ea typeface="Calibri"/>
                <a:cs typeface="Calibri"/>
              </a:rPr>
              <a:t> la </a:t>
            </a:r>
            <a:r>
              <a:rPr lang="ro" sz="1750" b="0" i="0" strike="noStrike" cap="none" spc="0" baseline="0" dirty="0">
                <a:solidFill>
                  <a:srgbClr val="000000"/>
                </a:solidFill>
                <a:effectLst/>
                <a:latin typeface="Calibri"/>
                <a:ea typeface="Calibri"/>
                <a:cs typeface="Calibri"/>
                <a:hlinkClick r:id="rId6" history="0"/>
              </a:rPr>
              <a:t>training.nepsi.eu</a:t>
            </a:r>
            <a:r>
              <a:rPr lang="ro" sz="1750" b="0" i="0" strike="noStrike" cap="none" spc="0" baseline="0" dirty="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D3FE5AC-F6A5-40FC-B476-6ABCDBEADA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160</TotalTime>
  <Words>1494</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17</cp:revision>
  <dcterms:created xsi:type="dcterms:W3CDTF">2020-01-29T17:43:15Z</dcterms:created>
  <dcterms:modified xsi:type="dcterms:W3CDTF">2024-11-13T12:04:20Z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