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204"/>
  </p:normalViewPr>
  <p:slideViewPr>
    <p:cSldViewPr snapToGrid="0" snapToObjects="1">
      <p:cViewPr varScale="1">
        <p:scale>
          <a:sx n="110" d="100"/>
          <a:sy n="110" d="100"/>
        </p:scale>
        <p:origin x="108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This training provides guidance on </a:t>
            </a:r>
            <a:r>
              <a:rPr lang="en-GB" sz="1200" b="0" kern="1200" dirty="0">
                <a:solidFill>
                  <a:schemeClr val="tx1"/>
                </a:solidFill>
                <a:effectLst/>
                <a:latin typeface="+mn-lt"/>
                <a:ea typeface="+mn-ea"/>
                <a:cs typeface="+mn-cs"/>
              </a:rPr>
              <a:t>the different mechanical and pneumatic handling and transport systems for internal movement of crystalline silica containing products, and particularly those which are dry. </a:t>
            </a: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Transporting materials containing crystalline silica can cause dust particles to become airborne. </a:t>
            </a:r>
            <a:r>
              <a:rPr lang="en-GB" sz="1200" b="0" i="0" u="none" strike="noStrike" kern="1200" dirty="0">
                <a:solidFill>
                  <a:schemeClr val="tx1"/>
                </a:solidFill>
                <a:effectLst/>
                <a:latin typeface="+mn-lt"/>
                <a:ea typeface="+mn-ea"/>
                <a:cs typeface="+mn-cs"/>
              </a:rPr>
              <a:t>The most effective technical measure for dust control is to work in closed systems (encapsulation, enclosure). </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Transport systems are typically </a:t>
            </a:r>
            <a:r>
              <a:rPr lang="en-GB" sz="1200" b="0" kern="1200" dirty="0">
                <a:solidFill>
                  <a:schemeClr val="tx1"/>
                </a:solidFill>
                <a:effectLst/>
                <a:latin typeface="+mn-lt"/>
                <a:ea typeface="+mn-ea"/>
                <a:cs typeface="+mn-cs"/>
              </a:rPr>
              <a:t>pneumatic (i.e. containing or operated by gas or air under pressure) as they are more efficient. </a:t>
            </a: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an enclosed transport system isn’t available, the </a:t>
            </a:r>
            <a:r>
              <a:rPr lang="en-GB" sz="1200" kern="1200" dirty="0">
                <a:solidFill>
                  <a:schemeClr val="tx1"/>
                </a:solidFill>
                <a:effectLst/>
                <a:latin typeface="+mn-lt"/>
                <a:ea typeface="+mn-ea"/>
                <a:cs typeface="+mn-cs"/>
              </a:rPr>
              <a:t>wetting of dry materials may be an alternative to full enclosure.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dirty="0"/>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dirty="0"/>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dirty="0"/>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a:t>
            </a:r>
            <a:br>
              <a:rPr lang="en-GB" dirty="0"/>
            </a:br>
            <a:r>
              <a:rPr lang="en-GB" dirty="0"/>
              <a:t>FOR HANDLING SYSTEMS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9"/>
            <a:ext cx="7534275" cy="850900"/>
          </a:xfrm>
        </p:spPr>
        <p:txBody>
          <a:bodyPr anchor="t"/>
          <a:lstStyle/>
          <a:p>
            <a:r>
              <a:rPr lang="en-US" dirty="0"/>
              <a:t>GOOD PRACTICES TRAINING FOR ENCLOSED HANDLING AND </a:t>
            </a:r>
            <a:r>
              <a:rPr lang="en-US"/>
              <a:t>TRANSPORT SYSTEMS</a:t>
            </a:r>
            <a:endParaRPr lang="en-US"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8981954" y="358815"/>
            <a:ext cx="2789499"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248040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34060471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How handling and transport systems are designed, fully enclosed, to prevent the release of respirable crystalline </a:t>
            </a:r>
            <a:r>
              <a:rPr lang="en-US" sz="2000"/>
              <a:t>silica dust (RCS) </a:t>
            </a:r>
            <a:r>
              <a:rPr lang="en-US" sz="2000" dirty="0"/>
              <a:t>into the workplace air as bulk materials are moved around</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sz="2000" dirty="0">
              <a:solidFill>
                <a:srgbClr val="FF0000"/>
              </a:solidFill>
            </a:endParaRPr>
          </a:p>
          <a:p>
            <a:pPr marL="285750" indent="-285750">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Handling and transport systems use enclosure to manage dust, which is one of the five main dust control techniques.</a:t>
            </a:r>
          </a:p>
          <a:p>
            <a:pPr marL="342900" indent="-342900">
              <a:lnSpc>
                <a:spcPts val="2700"/>
              </a:lnSpc>
              <a:buFontTx/>
              <a:buChar char="-"/>
            </a:pPr>
            <a:endParaRPr lang="en-US" sz="20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2353795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The correct functioning of this equipment is essential to protect us against RCS.</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r>
              <a:rPr lang="en-US" dirty="0"/>
              <a:t>HOW ENCLOSED SYSTEMS HELP REDUCE EXPOSURE TO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a:lstStyle/>
          <a:p>
            <a:pPr>
              <a:spcAft>
                <a:spcPts val="1000"/>
              </a:spcAft>
            </a:pPr>
            <a:r>
              <a:rPr lang="en-GB" sz="2000" dirty="0"/>
              <a:t>Enclosed systems are the most effective technical measures for dust control. The benefits include:</a:t>
            </a:r>
          </a:p>
          <a:p>
            <a:pPr marL="342900" indent="-342900">
              <a:spcAft>
                <a:spcPts val="1000"/>
              </a:spcAft>
              <a:buFont typeface="Arial" panose="020B0604020202020204" pitchFamily="34" charset="0"/>
              <a:buChar char="•"/>
            </a:pPr>
            <a:r>
              <a:rPr lang="en-GB" sz="2000" dirty="0"/>
              <a:t>Reduced/eliminated dust exposure </a:t>
            </a:r>
          </a:p>
          <a:p>
            <a:pPr marL="342900" indent="-342900">
              <a:spcAft>
                <a:spcPts val="1000"/>
              </a:spcAft>
              <a:buFont typeface="Arial" panose="020B0604020202020204" pitchFamily="34" charset="0"/>
              <a:buChar char="•"/>
            </a:pPr>
            <a:r>
              <a:rPr lang="en-GB" sz="2000" dirty="0"/>
              <a:t>Quick and cost-effective transportation of materials</a:t>
            </a:r>
          </a:p>
          <a:p>
            <a:pPr marL="342900" indent="-342900">
              <a:buFont typeface="Arial" panose="020B0604020202020204" pitchFamily="34" charset="0"/>
              <a:buChar char="•"/>
            </a:pPr>
            <a:r>
              <a:rPr lang="en-GB" sz="2000" dirty="0"/>
              <a:t>Limited risk of human error and injury</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7463" t="3" r="14071" b="-3"/>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r>
              <a:rPr lang="en-US" dirty="0"/>
              <a:t>TYPES OF ENCLOSED TRANSPORT SYSTEMS</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841171"/>
            <a:ext cx="5453624" cy="3203874"/>
          </a:xfrm>
        </p:spPr>
        <p:txBody>
          <a:bodyPr/>
          <a:lstStyle/>
          <a:p>
            <a:pPr marL="285750" indent="-285750">
              <a:buFont typeface="Arial" panose="020B0604020202020204" pitchFamily="34" charset="0"/>
              <a:buChar char="•"/>
            </a:pPr>
            <a:r>
              <a:rPr lang="en-US" sz="2000" dirty="0"/>
              <a:t>Screw conveyors</a:t>
            </a:r>
          </a:p>
          <a:p>
            <a:pPr marL="285750" indent="-285750">
              <a:buFont typeface="Arial" panose="020B0604020202020204" pitchFamily="34" charset="0"/>
              <a:buChar char="•"/>
            </a:pPr>
            <a:r>
              <a:rPr lang="en-US" sz="2000" dirty="0"/>
              <a:t>Conveyor belts</a:t>
            </a:r>
          </a:p>
          <a:p>
            <a:pPr marL="285750" indent="-285750">
              <a:buFont typeface="Arial" panose="020B0604020202020204" pitchFamily="34" charset="0"/>
              <a:buChar char="•"/>
            </a:pPr>
            <a:r>
              <a:rPr lang="en-US" sz="2000" dirty="0"/>
              <a:t>Bucket elevators</a:t>
            </a:r>
          </a:p>
          <a:p>
            <a:pPr marL="285750" indent="-285750">
              <a:buFont typeface="Arial" panose="020B0604020202020204" pitchFamily="34" charset="0"/>
              <a:buChar char="•"/>
            </a:pPr>
            <a:r>
              <a:rPr lang="en-US" sz="2000" dirty="0"/>
              <a:t>Vibratory feeds</a:t>
            </a:r>
          </a:p>
          <a:p>
            <a:pPr marL="285750" indent="-285750">
              <a:buFont typeface="Arial" panose="020B0604020202020204" pitchFamily="34" charset="0"/>
              <a:buChar char="•"/>
            </a:pPr>
            <a:r>
              <a:rPr lang="en-US" sz="2000" dirty="0">
                <a:solidFill>
                  <a:srgbClr val="FF0000"/>
                </a:solidFill>
              </a:rPr>
              <a:t>Text for trainer — Add an image and information about transport systems specific to your work context (if applicable)</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rotWithShape="1">
          <a:blip r:embed="rId3"/>
          <a:srcRect l="10751" r="10751"/>
          <a:stretch/>
        </p:blipFill>
        <p:spPr>
          <a:prstGeom prst="rect">
            <a:avLst/>
          </a:prstGeom>
        </p:spPr>
      </p:pic>
    </p:spTree>
    <p:extLst>
      <p:ext uri="{BB962C8B-B14F-4D97-AF65-F5344CB8AC3E}">
        <p14:creationId xmlns:p14="http://schemas.microsoft.com/office/powerpoint/2010/main" val="498720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r>
              <a:rPr lang="en-US" dirty="0">
                <a:latin typeface="Helvetica"/>
                <a:cs typeface="Helvetica"/>
              </a:rPr>
              <a:t>DOS AND DON’TS OF ENCLOSED HANDLING SYSTEMS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8180146" cy="3230407"/>
          </a:xfrm>
        </p:spPr>
        <p:txBody>
          <a:bodyPr/>
          <a:lstStyle/>
          <a:p>
            <a:r>
              <a:rPr lang="en-US" b="1" dirty="0"/>
              <a:t>DO</a:t>
            </a:r>
          </a:p>
          <a:p>
            <a:pPr marL="285750" indent="-285750">
              <a:buSzPct val="85000"/>
              <a:buFont typeface=".Apple Color Emoji UI"/>
              <a:buChar char="✅"/>
            </a:pPr>
            <a:r>
              <a:rPr lang="en-US" dirty="0"/>
              <a:t>Check for visible signs of damage, especially at wear points (eg bends)</a:t>
            </a:r>
          </a:p>
          <a:p>
            <a:pPr marL="285750" indent="-285750">
              <a:buSzPct val="85000"/>
              <a:buFont typeface=".Apple Color Emoji UI"/>
              <a:buChar char="✅"/>
            </a:pPr>
            <a:r>
              <a:rPr lang="en-US" dirty="0"/>
              <a:t>Clean up spills immediately using vacuum or wet cleaning methods</a:t>
            </a:r>
          </a:p>
          <a:p>
            <a:pPr marL="285750" indent="-285750">
              <a:buSzPct val="85000"/>
              <a:buFont typeface=".Apple Color Emoji UI"/>
              <a:buChar char="✅"/>
            </a:pPr>
            <a:r>
              <a:rPr lang="en-US" dirty="0"/>
              <a:t>Check the condition of conveyor belt cleaning devices and adjust them as necessary</a:t>
            </a:r>
            <a:endParaRPr lang="en-US" strike="sngStrike" dirty="0"/>
          </a:p>
          <a:p>
            <a:pPr marL="285750" indent="-285750">
              <a:spcAft>
                <a:spcPts val="1000"/>
              </a:spcAft>
              <a:buSzPct val="85000"/>
              <a:buFont typeface=".Apple Color Emoji UI"/>
              <a:buChar char="✅"/>
            </a:pPr>
            <a:r>
              <a:rPr lang="en-US" dirty="0"/>
              <a:t>Inform the on-site supervisor of potential leakages/issues</a:t>
            </a:r>
          </a:p>
          <a:p>
            <a:pPr marL="285750" indent="-285750">
              <a:spcAft>
                <a:spcPts val="1000"/>
              </a:spcAft>
              <a:buSzPct val="85000"/>
              <a:buFont typeface=".Apple Color Emoji UI"/>
              <a:buChar char="✅"/>
            </a:pPr>
            <a:r>
              <a:rPr lang="en-US" dirty="0"/>
              <a:t>Plan ahead for fault situations. For example, identify a safe way to clear blockages</a:t>
            </a:r>
          </a:p>
          <a:p>
            <a:pPr>
              <a:buSzPct val="85000"/>
            </a:pPr>
            <a:r>
              <a:rPr lang="en-US" b="1" dirty="0"/>
              <a:t>DON’T</a:t>
            </a:r>
            <a:endParaRPr lang="en-US" dirty="0"/>
          </a:p>
          <a:p>
            <a:pPr marL="285750" indent="-285750">
              <a:buSzPct val="85000"/>
              <a:buFont typeface=".Apple Color Emoji UI"/>
              <a:buChar char="❌"/>
            </a:pPr>
            <a:r>
              <a:rPr lang="en-US" dirty="0"/>
              <a:t>Overload the handling systems with materials</a:t>
            </a:r>
          </a:p>
          <a:p>
            <a:pPr marL="285750" indent="-285750">
              <a:buSzPct val="85000"/>
              <a:buFont typeface=".Apple Color Emoji UI"/>
              <a:buChar char="❌"/>
            </a:pPr>
            <a:r>
              <a:rPr lang="en-US" dirty="0"/>
              <a:t>Transport objects that aren’t intended for the enclosed system</a:t>
            </a:r>
          </a:p>
          <a:p>
            <a:pPr marL="285750" indent="-285750">
              <a:buSzPct val="85000"/>
              <a:buFont typeface=".Apple Color Emoji UI"/>
              <a:buChar char="❌"/>
            </a:pPr>
            <a:r>
              <a:rPr lang="en-US" dirty="0"/>
              <a:t>Make unauthorized changes to the system. Engage a competent specialist.</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300"/>
              </a:lnSpc>
              <a:spcBef>
                <a:spcPts val="600"/>
              </a:spcBef>
              <a:spcAft>
                <a:spcPts val="1000"/>
              </a:spcAft>
            </a:pPr>
            <a:r>
              <a:rPr lang="en-GB" sz="2000" dirty="0"/>
              <a:t>Enclosed transportation systems are the best way to control dust when bulk materials are in transit.</a:t>
            </a:r>
          </a:p>
          <a:p>
            <a:pPr>
              <a:lnSpc>
                <a:spcPts val="2300"/>
              </a:lnSpc>
              <a:spcBef>
                <a:spcPts val="600"/>
              </a:spcBef>
              <a:spcAft>
                <a:spcPts val="1000"/>
              </a:spcAft>
            </a:pPr>
            <a:r>
              <a:rPr lang="en-GB" sz="2000" dirty="0"/>
              <a:t>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Always use enclosed systems where available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Check the system for visible signs of damage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Report faults to your supervisor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Trainer to add contextual conclusions</a:t>
            </a:r>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Handling and Transport Systems (Task Sheet 2.1.11)</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257153"/>
            <a:ext cx="10012933" cy="448584"/>
          </a:xfrm>
          <a:prstGeom prst="rect">
            <a:avLst/>
          </a:prstGeom>
          <a:noFill/>
          <a:ln>
            <a:noFill/>
          </a:ln>
        </p:spPr>
        <p:txBody>
          <a:bodyPr wrap="square" anchor="ctr">
            <a:spAutoFit/>
          </a:bodyPr>
          <a:lstStyle/>
          <a:p>
            <a:pPr>
              <a:lnSpc>
                <a:spcPts val="3000"/>
              </a:lnSpc>
              <a:spcBef>
                <a:spcPts val="1200"/>
              </a:spcBef>
              <a:spcAft>
                <a:spcPts val="1200"/>
              </a:spcAft>
              <a:buSzPct val="130000"/>
            </a:pPr>
            <a:r>
              <a:rPr lang="en-GB" sz="2000" dirty="0">
                <a:ln w="0"/>
              </a:rPr>
              <a:t>Visit the </a:t>
            </a:r>
            <a:r>
              <a:rPr lang="en-GB" sz="2000" b="1" dirty="0">
                <a:ln w="0"/>
              </a:rPr>
              <a:t>NEPSI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7954319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eate a new document." ma:contentTypeScope="" ma:versionID="faf1aa6d15b9adb49a0b891fe4a00013">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7ba6bf6e91e33836e2f172761726ee8a"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AEECA9E-FFDA-42DB-9BD7-79817896F2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TotalTime>
  <Words>914</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23</cp:revision>
  <dcterms:created xsi:type="dcterms:W3CDTF">2020-06-26T10:44:54Z</dcterms:created>
  <dcterms:modified xsi:type="dcterms:W3CDTF">2024-11-13T10:15:35Z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