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D800E4-D04F-451A-BA69-2AFD4977880E}" v="29" dt="2022-09-25T09:47:51.708"/>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Liigne kokkupuude sissehingatava kristallilise ränidioksiidiga (RCS) võib põhjustada töötajatele pikas perspektiivis tõsiseid terviseprobleeme. Sel põhjusel on oluline, et kõik töötajad oleksid teadlikud headest tavadest, mis piiravad või välistavad kokkupuute ränidioksiidi tolmuga.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See koolitus annab juhiseid erinevate mehaaniliste ja pneumaatiliste käsitsemis- ja transpordisüsteemide kohta, mis on ette nähtud kristallilist ränidioksiidi sisaldavate toodete ja eriti kuivade toodete töökoha siseseks liikumiseks.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Kristallilist ränidioksiidi sisaldavate materjalide transportimine võib põhjustada tolmuosakeste õhku paiskumist. Kõige tõhusam tehniline meede tolmutõrjeks on töötamine suletud süsteemides (kapseldamine, korpus).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Transpordisüsteemid on tavaliselt pneumaatilised (st sisaldavad või töötavad rõhu all oleva gaasi või õhu abil), kuna need on tõhusamad.</a:t>
            </a:r>
          </a:p>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Kui suletud transpordisüsteemi pole saadaval, võib kuivade materjalide niisutamine olla alternatiiviks täielikult suletud süsteemi kasutamisele.</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7379595" y="429114"/>
            <a:ext cx="443775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dirty="0">
                <a:solidFill>
                  <a:srgbClr val="F6A317"/>
                </a:solidFill>
                <a:effectLst/>
                <a:latin typeface="Helvetica"/>
                <a:ea typeface="Helvetica"/>
                <a:cs typeface="Helvetica"/>
              </a:rPr>
              <a:t>KOOLITUS: HEAD TAVAD KÄITLEMISSÜSTEEMIDE KÄSITSEMISEKS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902825" cy="1483849"/>
          </a:xfrm>
        </p:spPr>
        <p:txBody>
          <a:bodyPr anchor="t"/>
          <a:lstStyle/>
          <a:p>
            <a:pPr>
              <a:lnSpc>
                <a:spcPct val="100000"/>
              </a:lnSpc>
            </a:pPr>
            <a:r>
              <a:rPr lang="et" sz="2800" b="1" i="0" strike="noStrike" cap="none" spc="0" baseline="0" dirty="0">
                <a:solidFill>
                  <a:srgbClr val="FFFFFF"/>
                </a:solidFill>
                <a:effectLst/>
                <a:latin typeface="Helvetica"/>
                <a:ea typeface="Helvetica"/>
                <a:cs typeface="Helvetica"/>
              </a:rPr>
              <a:t>KOOLITUS: HEAD TAVAD SULETUD KÄITLEMIS- JA TRANSPORTSÜSTEEMIDE KÄSITSEMISEL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489371" y="387844"/>
            <a:ext cx="4282083"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lIns="91440" tIns="45720" rIns="91440" bIns="45720" anchor="t"/>
          <a:lstStyle/>
          <a:p>
            <a:pPr>
              <a:lnSpc>
                <a:spcPts val="2400"/>
              </a:lnSpc>
              <a:spcAft>
                <a:spcPts val="1000"/>
              </a:spcAft>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Kuidas suletud </a:t>
            </a:r>
            <a:r>
              <a:rPr lang="et" sz="1800" dirty="0">
                <a:solidFill>
                  <a:srgbClr val="000000"/>
                </a:solidFill>
                <a:latin typeface="Helvetica"/>
                <a:ea typeface="Helvetica"/>
                <a:cs typeface="Helvetica"/>
              </a:rPr>
              <a:t>käitlemis-</a:t>
            </a:r>
            <a:r>
              <a:rPr lang="et" sz="1800" b="0" i="0" strike="noStrike" cap="none" spc="0" baseline="0" dirty="0">
                <a:solidFill>
                  <a:srgbClr val="000000"/>
                </a:solidFill>
                <a:effectLst/>
                <a:latin typeface="Helvetica"/>
                <a:ea typeface="Helvetica"/>
                <a:cs typeface="Helvetica"/>
              </a:rPr>
              <a:t> ja transpordisüsteemid on loodud, et vältida sissehingatava kristallilise ränidioksiidi tolmu (RCS) sattumist töökoha õhku puistematerjalide teisaldamise ajal.</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Käsitsemis- ja transpordisüsteemid kasutavad tolmu juhtimiseks</a:t>
            </a:r>
            <a:r>
              <a:rPr lang="et" sz="1800" dirty="0">
                <a:solidFill>
                  <a:srgbClr val="000000"/>
                </a:solidFill>
                <a:latin typeface="Helvetica"/>
                <a:ea typeface="Helvetica"/>
                <a:cs typeface="Helvetica"/>
              </a:rPr>
              <a:t> suletud</a:t>
            </a:r>
            <a:r>
              <a:rPr lang="et" sz="1800" b="0" i="0" strike="noStrike" cap="none" spc="0" baseline="0" dirty="0">
                <a:solidFill>
                  <a:srgbClr val="000000"/>
                </a:solidFill>
                <a:effectLst/>
                <a:latin typeface="Helvetica"/>
                <a:ea typeface="Helvetica"/>
                <a:cs typeface="Helvetica"/>
              </a:rPr>
              <a:t> korpust, mis on üks viiest peamisest tolmutõrjetehnikast.</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049057"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kokkupuute allikas</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et" sz="1800" dirty="0">
                <a:solidFill>
                  <a:srgbClr val="000000"/>
                </a:solidFill>
                <a:latin typeface="Helvetica"/>
                <a:ea typeface="Helvetica"/>
                <a:cs typeface="Helvetica"/>
              </a:rPr>
              <a:t>Seadmete nõuetekohane</a:t>
            </a:r>
            <a:r>
              <a:rPr lang="et" sz="1800" b="0" i="0" strike="noStrike" cap="none" spc="0" baseline="0" dirty="0">
                <a:solidFill>
                  <a:srgbClr val="000000"/>
                </a:solidFill>
                <a:effectLst/>
                <a:latin typeface="Helvetica"/>
                <a:ea typeface="Helvetica"/>
                <a:cs typeface="Helvetica"/>
              </a:rPr>
              <a:t> toimimine on meie kaitsmiseks RCS-i eest hädavajalik.</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Pikaajaline kokkupuude kõrge RCS-i tasemega võib põhjustada </a:t>
            </a:r>
            <a:r>
              <a:rPr lang="et" sz="1800" b="0" i="0" strike="noStrike" cap="none" spc="0" baseline="0" dirty="0" err="1">
                <a:solidFill>
                  <a:srgbClr val="000000"/>
                </a:solidFill>
                <a:effectLst/>
                <a:latin typeface="Helvetica"/>
                <a:ea typeface="Helvetica"/>
                <a:cs typeface="Helvetica"/>
              </a:rPr>
              <a:t>invaliidistavat</a:t>
            </a:r>
            <a:r>
              <a:rPr lang="et" sz="1800" b="0" i="0" strike="noStrike" cap="none" spc="0" baseline="0" dirty="0">
                <a:solidFill>
                  <a:srgbClr val="000000"/>
                </a:solidFill>
                <a:effectLst/>
                <a:latin typeface="Helvetica"/>
                <a:ea typeface="Helvetica"/>
                <a:cs typeface="Helvetica"/>
              </a:rPr>
              <a:t> kopsuhaigust</a:t>
            </a:r>
          </a:p>
          <a:p>
            <a:pPr>
              <a:lnSpc>
                <a:spcPts val="2400"/>
              </a:lnSpc>
            </a:pPr>
            <a:r>
              <a:rPr lang="et" sz="1800" b="0" i="0" strike="noStrike" cap="none" spc="0" baseline="0" dirty="0">
                <a:solidFill>
                  <a:srgbClr val="000000"/>
                </a:solidFill>
                <a:effectLst/>
                <a:latin typeface="Helvetica"/>
                <a:ea typeface="Helvetica"/>
                <a:cs typeface="Helvetica"/>
              </a:rPr>
              <a:t>On oluline, et me kaitseksime end iga päev selle õhutolmuga kokkupuute eest.</a:t>
            </a:r>
            <a:r>
              <a:rPr lang="et" sz="1800" dirty="0">
                <a:solidFill>
                  <a:srgbClr val="000000"/>
                </a:solidFill>
                <a:latin typeface="Helvetica"/>
                <a:ea typeface="Helvetica"/>
                <a:cs typeface="Helvetica"/>
              </a:rPr>
              <a:t> </a:t>
            </a:r>
            <a:endParaRPr lang="et" sz="1800" b="0" i="0" strike="noStrike" cap="none" spc="0" baseline="0" dirty="0">
              <a:solidFill>
                <a:srgbClr val="000000"/>
              </a:solidFill>
              <a:effectLst/>
              <a:latin typeface="Helvetica"/>
              <a:ea typeface="Helvetica"/>
              <a:cs typeface="Helvetica"/>
            </a:endParaRPr>
          </a:p>
          <a:p>
            <a:pPr>
              <a:lnSpc>
                <a:spcPts val="2400"/>
              </a:lnSpc>
            </a:pPr>
            <a:r>
              <a:rPr lang="et" sz="1800" b="0" i="0" strike="noStrike" cap="none" spc="0" baseline="0" dirty="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dirty="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KUIDAS SULETUD SÜSTEEMID VÄHENDAVAD KOKKUPUUDET RCS-iga</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et" sz="1800" b="0" i="0" strike="noStrike" cap="none" spc="0" baseline="0">
                <a:solidFill>
                  <a:srgbClr val="000000"/>
                </a:solidFill>
                <a:effectLst/>
                <a:latin typeface="Helvetica"/>
                <a:ea typeface="Helvetica"/>
                <a:cs typeface="Helvetica"/>
              </a:rPr>
              <a:t>Suletud süsteemid on kõige tõhusamad tehnilised meetmed tolmutõrjeks. Eelised hõlmavad järgmist:</a:t>
            </a:r>
          </a:p>
          <a:p>
            <a:pPr marL="342900" indent="-342900">
              <a:lnSpc>
                <a:spcPts val="2400"/>
              </a:lnSpc>
              <a:spcBef>
                <a:spcPts val="600"/>
              </a:spcBef>
              <a:spcAft>
                <a:spcPts val="1000"/>
              </a:spcAft>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Vähendatud/välistatud kokkupuude tolmuga </a:t>
            </a:r>
          </a:p>
          <a:p>
            <a:pPr marL="342900" indent="-342900">
              <a:lnSpc>
                <a:spcPts val="2400"/>
              </a:lnSpc>
              <a:spcBef>
                <a:spcPts val="600"/>
              </a:spcBef>
              <a:spcAft>
                <a:spcPts val="1000"/>
              </a:spcAft>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Materjalide kiire ja kulutõhus transport</a:t>
            </a:r>
          </a:p>
          <a:p>
            <a:pPr marL="342900" indent="-342900">
              <a:lnSpc>
                <a:spcPts val="2400"/>
              </a:lnSpc>
              <a:spcBef>
                <a:spcPts val="600"/>
              </a:spcBef>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Piiratud inimlike vigade ja vigastuste oht</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a:xfrm>
            <a:off x="777244" y="1640901"/>
            <a:ext cx="5347785"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SULETUD TRANSPORDISÜSTEEMIDE LIIGID</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3102428"/>
            <a:ext cx="5453624" cy="3203874"/>
          </a:xfrm>
        </p:spPr>
        <p:txBody>
          <a:bodyPr/>
          <a:lstStyle/>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Kruvikonveierid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Konveierilindid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Kopp-liftid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Vibratsiooniga ettesöötjad</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koolitajale – lisage pilt ja teave teie töökontekstile vastavate transpordisüsteemide kohta (vajadusel)</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8497385" cy="850900"/>
          </a:xfrm>
        </p:spPr>
        <p:txBody>
          <a:bodyPr lIns="91440" tIns="45720" rIns="91440" bIns="45720" anchor="t"/>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SULETUD </a:t>
            </a:r>
            <a:r>
              <a:rPr lang="et" sz="2800" dirty="0">
                <a:latin typeface="Helvetica"/>
                <a:ea typeface="Helvetica"/>
                <a:cs typeface="Helvetica"/>
              </a:rPr>
              <a:t>KÄITLUSSÜSTEEMIDE</a:t>
            </a:r>
            <a:r>
              <a:rPr lang="et" sz="2800" b="1" i="0" strike="noStrike" cap="none" spc="0" baseline="0" dirty="0">
                <a:solidFill>
                  <a:srgbClr val="F6A317"/>
                </a:solidFill>
                <a:effectLst/>
                <a:latin typeface="Helvetica"/>
                <a:ea typeface="Helvetica"/>
                <a:cs typeface="Helvetica"/>
              </a:rPr>
              <a:t> KASUTAMISEL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lIns="91440" tIns="45720" rIns="91440" bIns="45720" anchor="t"/>
          <a:lstStyle/>
          <a:p>
            <a:pPr>
              <a:spcBef>
                <a:spcPts val="800"/>
              </a:spcBef>
            </a:pPr>
            <a:r>
              <a:rPr lang="et" sz="1600" b="1" i="0" strike="noStrike" cap="none" spc="0" baseline="0" dirty="0">
                <a:solidFill>
                  <a:srgbClr val="000000"/>
                </a:solidFill>
                <a:effectLst/>
                <a:latin typeface="Helvetica"/>
                <a:ea typeface="Helvetica"/>
                <a:cs typeface="Helvetica"/>
              </a:rPr>
              <a:t>TEHKE ALATI</a:t>
            </a:r>
          </a:p>
          <a:p>
            <a:pPr marL="285750" indent="-285750">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Kontrollige nähtavaid kahjustuste märke, eriti kulumiskohtades (nt liitekohad)</a:t>
            </a:r>
          </a:p>
          <a:p>
            <a:pPr marL="285750" indent="-285750">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Likvideerige lekked koheselt vaakum- või märgpuhastusmeetodeid kasutades</a:t>
            </a:r>
          </a:p>
          <a:p>
            <a:pPr marL="285750" indent="-285750">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Kontrollige konveierilindi puhastusseadmete seisukorda ja reguleerige neid vastavalt vajadusele</a:t>
            </a:r>
          </a:p>
          <a:p>
            <a:pPr marL="285750" indent="-285750">
              <a:spcBef>
                <a:spcPts val="800"/>
              </a:spcBef>
              <a:spcAft>
                <a:spcPts val="10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Võimalikest leketest/probleemidest teavitage kohapealset järelevaatajat</a:t>
            </a:r>
          </a:p>
          <a:p>
            <a:pPr marL="285750" indent="-285750">
              <a:spcBef>
                <a:spcPts val="800"/>
              </a:spcBef>
              <a:spcAft>
                <a:spcPts val="10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Planeerige veaolukordi ette. Leidke näiteks ohutu viis ummistuste kõrvaldamiseks</a:t>
            </a:r>
          </a:p>
          <a:p>
            <a:pPr>
              <a:spcBef>
                <a:spcPts val="800"/>
              </a:spcBef>
              <a:buSzPct val="85000"/>
            </a:pPr>
            <a:r>
              <a:rPr lang="et" sz="1600" b="1" i="0" strike="noStrike" cap="none" spc="0" baseline="0" dirty="0">
                <a:solidFill>
                  <a:srgbClr val="000000"/>
                </a:solidFill>
                <a:effectLst/>
                <a:latin typeface="Helvetica"/>
                <a:ea typeface="Helvetica"/>
                <a:cs typeface="Helvetica"/>
              </a:rPr>
              <a:t>ÄRGE KUNAGI TEHKE</a:t>
            </a:r>
          </a:p>
          <a:p>
            <a:pPr marL="285750" indent="-285750">
              <a:spcBef>
                <a:spcPts val="800"/>
              </a:spcBef>
              <a:buSzPct val="85000"/>
              <a:buFont typeface=".Apple Color Emoji UI"/>
              <a:buChar char="❌"/>
            </a:pPr>
            <a:r>
              <a:rPr lang="et" dirty="0">
                <a:solidFill>
                  <a:srgbClr val="000000"/>
                </a:solidFill>
                <a:latin typeface="Helvetica"/>
                <a:ea typeface="Helvetica"/>
                <a:cs typeface="Helvetica"/>
              </a:rPr>
              <a:t>Käitlemissüsteemide</a:t>
            </a:r>
            <a:r>
              <a:rPr lang="et" sz="1600" b="0" i="0" strike="noStrike" cap="none" spc="0" baseline="0" dirty="0">
                <a:solidFill>
                  <a:srgbClr val="000000"/>
                </a:solidFill>
                <a:effectLst/>
                <a:latin typeface="Helvetica"/>
                <a:ea typeface="Helvetica"/>
                <a:cs typeface="Helvetica"/>
              </a:rPr>
              <a:t> materjalidega üle koormamine</a:t>
            </a:r>
          </a:p>
          <a:p>
            <a:pPr marL="285750" indent="-285750">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Transportige objekte, mis ei ole ette nähtud suletud süsteemi jaoks</a:t>
            </a:r>
          </a:p>
          <a:p>
            <a:pPr marL="285750" indent="-285750">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Tehke süsteemis volitamata muudatusi. Kaasake pädev spetsialist.</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kohandatud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vali failist.</a:t>
            </a:r>
          </a:p>
          <a:p>
            <a:pPr>
              <a:lnSpc>
                <a:spcPts val="2400"/>
              </a:lnSpc>
            </a:pPr>
            <a:r>
              <a:rPr lang="et" sz="1800" b="0" i="0" strike="noStrike" cap="none" spc="0" baseline="0">
                <a:solidFill>
                  <a:srgbClr val="000000"/>
                </a:solidFill>
                <a:effectLst/>
                <a:latin typeface="Helvetica"/>
                <a:ea typeface="Helvetica"/>
                <a:cs typeface="Helvetica"/>
              </a:rPr>
              <a:t>Rohkemate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lIns="91440" tIns="45720" rIns="91440" bIns="45720" anchor="t"/>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Suletud transpordisüsteemid on parim viis tolmu kontrollimiseks puistematerjalide transpordi ajal.</a:t>
            </a:r>
          </a:p>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Võimaluse korral kasutage alati suletud süsteeme</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Kontrollige süsteemi nähtavate kahjustuste suhtes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Teatage vigadest oma ülemusele</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FF0000"/>
                </a:solidFill>
                <a:effectLst/>
                <a:latin typeface="Helvetica"/>
                <a:ea typeface="Helvetica"/>
                <a:cs typeface="Helvetica"/>
              </a:rPr>
              <a:t>Koolitaja kontekstuaalsed järeldused siia</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TÄIENDÕPE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Käsitsemis- ja transpordisüsteemide head tavad (ülesanne 2.1.11)</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3.xml><?xml version="1.0" encoding="utf-8"?>
<ds:datastoreItem xmlns:ds="http://schemas.openxmlformats.org/officeDocument/2006/customXml" ds:itemID="{AA415975-4ACA-4D46-A4C7-60650BC549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79</TotalTime>
  <Words>741</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2020-06-26T10:44:54Z</dcterms:created>
  <dcterms:modified xsi:type="dcterms:W3CDTF">2024-11-13T12:06:12Z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