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3E3D814B-46F7-41FB-8A3A-524412FEF765}" v="57" dt="2022-09-25T10:11:04.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808080"/>
                </a:solidFill>
                <a:effectLst/>
                <a:latin typeface="Calibri"/>
                <a:ea typeface="Calibri"/>
                <a:cs typeface="Calibri"/>
              </a:rPr>
              <a:t>AUSA KASUTAMISE TEAVE: See dokument võib sisaldada autoriõigustega kaitstud materjale, mille kasutamiseks pole autoriõiguse omanik alati eraldi luba andnud. Oleme teinud sellised materjalid kättesaadavaks, et aidata paremini mõista sisse hingatava kristallilise ränidioksiidi (RCS) ohtusid.</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 hingatava kristallilise ränidioksiidiga (RCS) võib põhjustada töötajatele tõsiseid terviseprobleeme pikema aja vältel. Sel põhjusel on oluline, et kõik töötajad oleksid teadlikud headest tavadest, mis piiravad või välistavad kokkupuute ränidioksiidi tolmuga. </a:t>
            </a:r>
          </a:p>
          <a:p>
            <a:endParaRPr lang="en-US"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See koolitus annab põhiteavet sisse hingatava kristallilise ränidioksiidi (RCS) kohta.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et" sz="1400" b="1" i="0" strike="noStrike" cap="none" spc="0" baseline="0">
                <a:solidFill>
                  <a:srgbClr val="F6A317"/>
                </a:solidFill>
                <a:effectLst/>
                <a:latin typeface="Helvetica"/>
                <a:ea typeface="Helvetica"/>
                <a:cs typeface="Helvetica"/>
              </a:rPr>
              <a:t>SISSEHINGATAVA KRISTALLILISE RÄNIDIOKSIIDI TUTVUSTUS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SISSEHINGATAVA KRISTALLILISE RÄNIDIOKSIIDI TUTVUSTUS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630307" y="166255"/>
            <a:ext cx="3173766" cy="847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t>Osana NEPSI heade tavade koolitusprogrammist ja selle läbiviimisest on NEPSI välja töötanud õppematerjalide komplekti.</a:t>
            </a:r>
          </a:p>
          <a:p>
            <a:pPr>
              <a:lnSpc>
                <a:spcPts val="2400"/>
              </a:lnSpc>
            </a:pPr>
            <a:r>
              <a:rPr lang="et-EE" sz="1800" dirty="0"/>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t>Kasutage tühje malle ja kohahoidjaid, et lisada seeläbi koolituspaketile lisateavet.</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Kus esineb kristallilist ränidioksiid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Tegevused, mis </a:t>
            </a:r>
            <a:r>
              <a:rPr lang="et" sz="1800" dirty="0">
                <a:solidFill>
                  <a:srgbClr val="000000"/>
                </a:solidFill>
                <a:latin typeface="Helvetica"/>
                <a:ea typeface="Helvetica"/>
                <a:cs typeface="Helvetica"/>
              </a:rPr>
              <a:t>tekitavad sisse</a:t>
            </a:r>
            <a:r>
              <a:rPr lang="et" sz="1800" b="0" i="0" strike="noStrike" cap="none" spc="0" baseline="0" dirty="0">
                <a:solidFill>
                  <a:srgbClr val="000000"/>
                </a:solidFill>
                <a:effectLst/>
                <a:latin typeface="Helvetica"/>
                <a:ea typeface="Helvetica"/>
                <a:cs typeface="Helvetica"/>
              </a:rPr>
              <a:t> hingatavat kristallilist ränidioksiidi (RCS)</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RCS-i ohud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töökeskkonnas RCS-i hallata</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KUS ESINEB KRISTALLILIST RÄNIDIOKSIIDI</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lIns="91440" tIns="45720" rIns="91440" bIns="45720" anchor="t"/>
          <a:lstStyle/>
          <a:p>
            <a:pPr>
              <a:lnSpc>
                <a:spcPts val="2400"/>
              </a:lnSpc>
              <a:spcBef>
                <a:spcPts val="600"/>
              </a:spcBef>
              <a:spcAft>
                <a:spcPts val="1000"/>
              </a:spcAft>
              <a:defRPr/>
            </a:pPr>
            <a:r>
              <a:rPr lang="et" sz="1800" b="0" i="0" strike="noStrike" cap="none" spc="0" baseline="0" dirty="0">
                <a:solidFill>
                  <a:srgbClr val="000000"/>
                </a:solidFill>
                <a:effectLst/>
                <a:latin typeface="Helvetica"/>
                <a:ea typeface="Helvetica"/>
                <a:cs typeface="Helvetica"/>
              </a:rPr>
              <a:t>Kristallilist ränidioksiidi leidub mineraalkvartsi kujul paljudes materjalides nagu:</a:t>
            </a:r>
          </a:p>
          <a:p>
            <a:pPr marL="285750" indent="-285750">
              <a:lnSpc>
                <a:spcPts val="2400"/>
              </a:lnSpc>
              <a:spcBef>
                <a:spcPts val="600"/>
              </a:spcBef>
              <a:buFont typeface="Arial" panose="020B0604020202020204" pitchFamily="34" charset="0"/>
              <a:buChar char="•"/>
              <a:defRPr/>
            </a:pPr>
            <a:r>
              <a:rPr lang="et" sz="1800" b="0" i="0" strike="noStrike" cap="none" spc="0" baseline="0" dirty="0" err="1">
                <a:solidFill>
                  <a:srgbClr val="000000"/>
                </a:solidFill>
                <a:effectLst/>
                <a:latin typeface="Helvetica"/>
                <a:ea typeface="Helvetica"/>
                <a:cs typeface="Helvetica"/>
              </a:rPr>
              <a:t>Kvartsiit</a:t>
            </a:r>
            <a:r>
              <a:rPr lang="et" sz="1800" b="0" i="0" strike="noStrike" cap="none" spc="0" baseline="0" dirty="0">
                <a:solidFill>
                  <a:srgbClr val="000000"/>
                </a:solidFill>
                <a:effectLst/>
                <a:latin typeface="Helvetica"/>
                <a:ea typeface="Helvetica"/>
                <a:cs typeface="Helvetica"/>
              </a:rPr>
              <a:t>: </a:t>
            </a:r>
            <a:r>
              <a:rPr lang="et" sz="1800" dirty="0">
                <a:solidFill>
                  <a:srgbClr val="000000"/>
                </a:solidFill>
                <a:latin typeface="Helvetica"/>
                <a:ea typeface="Helvetica"/>
                <a:cs typeface="Helvetica"/>
              </a:rPr>
              <a:t>üle</a:t>
            </a:r>
            <a:r>
              <a:rPr lang="et" sz="1800" b="0" i="0" strike="noStrike" cap="none" spc="0" baseline="0" dirty="0">
                <a:solidFill>
                  <a:srgbClr val="000000"/>
                </a:solidFill>
                <a:effectLst/>
                <a:latin typeface="Helvetica"/>
                <a:ea typeface="Helvetica"/>
                <a:cs typeface="Helvetica"/>
              </a:rPr>
              <a:t> 95%</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Liiv: </a:t>
            </a:r>
            <a:r>
              <a:rPr lang="et" sz="1800" dirty="0">
                <a:solidFill>
                  <a:srgbClr val="000000"/>
                </a:solidFill>
                <a:latin typeface="Helvetica"/>
                <a:ea typeface="Helvetica"/>
                <a:cs typeface="Helvetica"/>
              </a:rPr>
              <a:t>üle</a:t>
            </a:r>
            <a:r>
              <a:rPr lang="et" sz="1800" b="0" i="0" strike="noStrike" cap="none" spc="0" baseline="0" dirty="0">
                <a:solidFill>
                  <a:srgbClr val="000000"/>
                </a:solidFill>
                <a:effectLst/>
                <a:latin typeface="Helvetica"/>
                <a:ea typeface="Helvetica"/>
                <a:cs typeface="Helvetica"/>
              </a:rPr>
              <a:t> 90%</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Liivakivi: üle 90%</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Tulekivi: </a:t>
            </a:r>
            <a:r>
              <a:rPr lang="et" sz="1800" dirty="0">
                <a:solidFill>
                  <a:srgbClr val="000000"/>
                </a:solidFill>
                <a:latin typeface="Helvetica"/>
                <a:ea typeface="Helvetica"/>
                <a:cs typeface="Helvetica"/>
              </a:rPr>
              <a:t>üle </a:t>
            </a:r>
            <a:r>
              <a:rPr lang="et" sz="1800" b="0" i="0" strike="noStrike" cap="none" spc="0" baseline="0" dirty="0">
                <a:solidFill>
                  <a:srgbClr val="000000"/>
                </a:solidFill>
                <a:effectLst/>
                <a:latin typeface="Helvetica"/>
                <a:ea typeface="Helvetica"/>
                <a:cs typeface="Helvetica"/>
              </a:rPr>
              <a:t>90%</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Killustik: </a:t>
            </a:r>
            <a:r>
              <a:rPr lang="et" sz="1800" dirty="0">
                <a:solidFill>
                  <a:srgbClr val="000000"/>
                </a:solidFill>
                <a:latin typeface="Helvetica"/>
                <a:ea typeface="Helvetica"/>
                <a:cs typeface="Helvetica"/>
              </a:rPr>
              <a:t>üle</a:t>
            </a:r>
            <a:r>
              <a:rPr lang="et" sz="1800" b="0" i="0" strike="noStrike" cap="none" spc="0" baseline="0" dirty="0">
                <a:solidFill>
                  <a:srgbClr val="000000"/>
                </a:solidFill>
                <a:effectLst/>
                <a:latin typeface="Helvetica"/>
                <a:ea typeface="Helvetica"/>
                <a:cs typeface="Helvetica"/>
              </a:rPr>
              <a:t> 80%</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Põlevkivi: </a:t>
            </a:r>
            <a:r>
              <a:rPr lang="et" sz="1800" dirty="0">
                <a:solidFill>
                  <a:srgbClr val="000000"/>
                </a:solidFill>
                <a:latin typeface="Helvetica"/>
                <a:ea typeface="Helvetica"/>
                <a:cs typeface="Helvetica"/>
              </a:rPr>
              <a:t>ca 40-60</a:t>
            </a:r>
            <a:r>
              <a:rPr lang="et"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buFont typeface="Arial" panose="020B0604020202020204" pitchFamily="34" charset="0"/>
              <a:buChar char="•"/>
              <a:defRPr/>
            </a:pPr>
            <a:r>
              <a:rPr lang="et" sz="1800" b="0" i="0" strike="noStrike" cap="none" spc="0" baseline="0" dirty="0">
                <a:solidFill>
                  <a:srgbClr val="000000"/>
                </a:solidFill>
                <a:effectLst/>
                <a:latin typeface="Helvetica"/>
                <a:ea typeface="Helvetica"/>
                <a:cs typeface="Helvetica"/>
              </a:rPr>
              <a:t>Kiltkivi: kuni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TOLMU TEKITAVAD PROTSESSID</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6222073" cy="3333376"/>
          </a:xfrm>
        </p:spPr>
        <p:txBody>
          <a:bodyPr anchor="t"/>
          <a:lstStyle/>
          <a:p>
            <a:pPr>
              <a:lnSpc>
                <a:spcPts val="2300"/>
              </a:lnSpc>
              <a:spcBef>
                <a:spcPts val="600"/>
              </a:spcBef>
              <a:spcAft>
                <a:spcPts val="1200"/>
              </a:spcAft>
            </a:pPr>
            <a:r>
              <a:rPr lang="et" sz="1600" b="0" i="0" strike="noStrike" cap="none" spc="0" baseline="0" dirty="0">
                <a:solidFill>
                  <a:srgbClr val="000000"/>
                </a:solidFill>
                <a:effectLst/>
                <a:latin typeface="Helvetica"/>
                <a:ea typeface="Helvetica"/>
                <a:cs typeface="Helvetica"/>
              </a:rPr>
              <a:t>Kui kristallilist ränidioksiidi sisaldavaid materjale töödeldakse energiakulukate tööstuslike protsesside abil, tekitavad need õhu kaudu levivat peent tolmu, mida nimetatakse sisse hingatavaks kristalliliseks ränidioksiidiks (RCS). Protsessid hõlmavad järgmist:</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Puhastamine</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Kottidesse pakendamine</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Pakkimine</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Purustamine</a:t>
            </a:r>
          </a:p>
          <a:p>
            <a:pPr marL="285750" indent="-285750">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Lihvimine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735217" y="4058345"/>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Kuivatamine</a:t>
            </a:r>
          </a:p>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Vormimine</a:t>
            </a:r>
          </a:p>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Segamine</a:t>
            </a:r>
          </a:p>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Lõikamine</a:t>
            </a:r>
          </a:p>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Saagimine</a:t>
            </a:r>
          </a:p>
          <a:p>
            <a:pPr marL="285750" indent="-285750" algn="l">
              <a:lnSpc>
                <a:spcPts val="2300"/>
              </a:lnSpc>
              <a:spcBef>
                <a:spcPct val="0"/>
              </a:spcBef>
              <a:spcAft>
                <a:spcPts val="300"/>
              </a:spcAft>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rPr>
              <a:t>Puurimine </a:t>
            </a:r>
            <a:r>
              <a:rPr lang="et" sz="1600" b="0" i="0" strike="noStrike" cap="none" spc="0" baseline="0" dirty="0">
                <a:solidFill>
                  <a:srgbClr val="A6A6A6"/>
                </a:solidFill>
                <a:effectLst/>
                <a:latin typeface="Helvetica"/>
                <a:ea typeface="Helvetica"/>
                <a:cs typeface="Helvetica"/>
              </a:rPr>
              <a:t>(loetelu pole lõplik)</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RÄNIDIOKSIID – OHT</a:t>
            </a:r>
          </a:p>
          <a:p>
            <a:pPr>
              <a:lnSpc>
                <a:spcPct val="100000"/>
              </a:lnSpc>
              <a:spcBef>
                <a:spcPct val="0"/>
              </a:spcBef>
            </a:pPr>
            <a:r>
              <a:rPr lang="et" sz="2800" b="1" i="0" strike="noStrike" cap="none" spc="0" baseline="0">
                <a:solidFill>
                  <a:srgbClr val="F6A317"/>
                </a:solidFill>
                <a:effectLst/>
                <a:latin typeface="Helvetica"/>
                <a:ea typeface="Helvetica"/>
                <a:cs typeface="Helvetica"/>
              </a:rPr>
              <a:t>TERVISELE</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lIns="91440" tIns="45720" rIns="91440" bIns="45720" numCol="1" anchor="t"/>
          <a:lstStyle/>
          <a:p>
            <a:pPr marL="0" indent="0">
              <a:lnSpc>
                <a:spcPts val="2400"/>
              </a:lnSpc>
              <a:buNone/>
            </a:pPr>
            <a:r>
              <a:rPr lang="et" sz="1800" b="0" i="0" strike="noStrike" cap="none" spc="0" baseline="0" dirty="0">
                <a:solidFill>
                  <a:srgbClr val="000000"/>
                </a:solidFill>
                <a:effectLst/>
                <a:latin typeface="Helvetica"/>
                <a:ea typeface="Helvetica"/>
                <a:cs typeface="Helvetica"/>
              </a:rPr>
              <a:t>Kui kristallilist ränidioksiidi sisaldavaid materjale töödeldakse energiakulukate tööstuslike protsesside abil (näiteks saagimine või puurimine), eralduvad neist osakesed </a:t>
            </a:r>
            <a:r>
              <a:rPr lang="et" sz="1800" dirty="0" err="1">
                <a:solidFill>
                  <a:srgbClr val="000000"/>
                </a:solidFill>
                <a:latin typeface="Helvetica"/>
                <a:ea typeface="Helvetica"/>
                <a:cs typeface="Helvetica"/>
              </a:rPr>
              <a:t>ülipeene</a:t>
            </a:r>
            <a:r>
              <a:rPr lang="et" sz="1800" b="0" i="0" strike="noStrike" cap="none" spc="0" baseline="0" dirty="0">
                <a:solidFill>
                  <a:srgbClr val="000000"/>
                </a:solidFill>
                <a:effectLst/>
                <a:latin typeface="Helvetica"/>
                <a:ea typeface="Helvetica"/>
                <a:cs typeface="Helvetica"/>
              </a:rPr>
              <a:t> sisse hingatava tolmu (RCS) kujul, mis on palja silmaga nähtamatu isegi suurte kontsentratsioonide korral.</a:t>
            </a:r>
          </a:p>
          <a:p>
            <a:pPr marL="0" indent="0">
              <a:lnSpc>
                <a:spcPts val="2400"/>
              </a:lnSpc>
              <a:buNone/>
            </a:pPr>
            <a:r>
              <a:rPr lang="et" sz="1800" b="0" i="0" strike="noStrike" cap="none" spc="0" baseline="0" dirty="0">
                <a:solidFill>
                  <a:srgbClr val="000000"/>
                </a:solidFill>
                <a:effectLst/>
                <a:latin typeface="Helvetica"/>
                <a:ea typeface="Helvetica"/>
                <a:cs typeface="Helvetica"/>
              </a:rPr>
              <a:t>RCS on tõsine oht töötajate tervisele.</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RCS JA SILIKOOS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754088" cy="4495324"/>
          </a:xfrm>
        </p:spPr>
        <p:txBody>
          <a:bodyPr lIns="91440" tIns="45720" rIns="91440" bIns="45720" anchor="t"/>
          <a:lstStyle/>
          <a:p>
            <a:pPr>
              <a:lnSpc>
                <a:spcPts val="2400"/>
              </a:lnSpc>
              <a:spcBef>
                <a:spcPts val="600"/>
              </a:spcBef>
              <a:spcAft>
                <a:spcPts val="600"/>
              </a:spcAft>
            </a:pPr>
            <a:r>
              <a:rPr lang="et" sz="1800" b="0" i="0" strike="noStrike" cap="none" spc="0" baseline="0" dirty="0">
                <a:solidFill>
                  <a:srgbClr val="000000"/>
                </a:solidFill>
                <a:effectLst/>
                <a:latin typeface="Helvetica"/>
                <a:ea typeface="Helvetica"/>
                <a:cs typeface="Helvetica"/>
              </a:rPr>
              <a:t>On tõestatud, et sagedane ja liigne kokkupuude RCS-iga (tavaliselt paljude aastate jooksul) põhjustab silikoosi ja kopsuvähki:</a:t>
            </a:r>
          </a:p>
          <a:p>
            <a:pPr marL="285750" indent="-285750">
              <a:lnSpc>
                <a:spcPts val="2400"/>
              </a:lnSpc>
              <a:spcBef>
                <a:spcPts val="600"/>
              </a:spcBef>
              <a:spcAft>
                <a:spcPts val="6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Silikoos tekib peente tolmuosakeste sissehingamisel</a:t>
            </a:r>
            <a:r>
              <a:rPr lang="et" sz="1800" dirty="0">
                <a:solidFill>
                  <a:srgbClr val="000000"/>
                </a:solidFill>
                <a:latin typeface="Helvetica"/>
                <a:ea typeface="Helvetica"/>
                <a:cs typeface="Helvetica"/>
              </a:rPr>
              <a:t> kopsudesse</a:t>
            </a:r>
            <a:r>
              <a:rPr lang="et" sz="1800" b="0" i="0" strike="noStrike" cap="none" spc="0" baseline="0" dirty="0">
                <a:solidFill>
                  <a:srgbClr val="000000"/>
                </a:solidFill>
                <a:effectLst/>
                <a:latin typeface="Helvetica"/>
                <a:ea typeface="Helvetica"/>
                <a:cs typeface="Helvetica"/>
              </a:rPr>
              <a:t>, mis </a:t>
            </a:r>
            <a:r>
              <a:rPr lang="et" sz="1800" dirty="0">
                <a:solidFill>
                  <a:srgbClr val="000000"/>
                </a:solidFill>
                <a:latin typeface="Helvetica"/>
                <a:ea typeface="Helvetica"/>
                <a:cs typeface="Helvetica"/>
              </a:rPr>
              <a:t>põhjustab</a:t>
            </a:r>
            <a:r>
              <a:rPr lang="et" sz="1800" b="0" i="0" strike="noStrike" cap="none" spc="0" baseline="0" dirty="0">
                <a:solidFill>
                  <a:srgbClr val="000000"/>
                </a:solidFill>
                <a:effectLst/>
                <a:latin typeface="Helvetica"/>
                <a:ea typeface="Helvetica"/>
                <a:cs typeface="Helvetica"/>
              </a:rPr>
              <a:t> hilisemas elus kroonilisi hingamisraskusi ja mõnel juhul surma.</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Silikoosil on erinevad staadiumid, alates "lihtsast silikoosist" kuni "progresseeruva massiivse fibroosini" (PMF).</a:t>
            </a:r>
          </a:p>
          <a:p>
            <a:pPr marL="285750" indent="-285750">
              <a:lnSpc>
                <a:spcPts val="2400"/>
              </a:lnSpc>
              <a:spcBef>
                <a:spcPts val="600"/>
              </a:spcBef>
              <a:spcAft>
                <a:spcPts val="6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Epidemioloogilised uuringud näitavad, et kopsuvähki haigestumine on suurenenud eelkõige silikoosi põdevatel töötajatel.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t" sz="1200" b="0" i="0" strike="noStrike" cap="none" spc="0" baseline="0">
                <a:solidFill>
                  <a:srgbClr val="000000"/>
                </a:solidFill>
                <a:effectLst/>
                <a:latin typeface="Helvetica"/>
                <a:ea typeface="Helvetica"/>
                <a:cs typeface="Helvetica"/>
              </a:rPr>
              <a:t>Terved kopsud</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852818" y="6344329"/>
            <a:ext cx="24456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t" sz="1200" b="0" i="0" strike="noStrike" cap="none" spc="0" baseline="0" dirty="0">
                <a:solidFill>
                  <a:srgbClr val="000000"/>
                </a:solidFill>
                <a:effectLst/>
                <a:latin typeface="Helvetica"/>
                <a:ea typeface="Helvetica"/>
                <a:cs typeface="Helvetica"/>
              </a:rPr>
              <a:t> PMF-i poolt kahjustatud kopsud</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7818401" cy="850900"/>
          </a:xfrm>
        </p:spPr>
        <p:txBody>
          <a:bodyPr/>
          <a:lstStyle/>
          <a:p>
            <a:pPr>
              <a:lnSpc>
                <a:spcPct val="100000"/>
              </a:lnSpc>
              <a:spcBef>
                <a:spcPct val="0"/>
              </a:spcBef>
            </a:pPr>
            <a:r>
              <a:rPr lang="et" sz="2800" b="1" i="0" strike="noStrike" cap="none" spc="0" baseline="0" dirty="0">
                <a:solidFill>
                  <a:srgbClr val="F6A317"/>
                </a:solidFill>
                <a:effectLst/>
                <a:latin typeface="Helvetica"/>
                <a:ea typeface="Helvetica"/>
                <a:cs typeface="Helvetica"/>
              </a:rPr>
              <a:t>RCS-IGA KOKKUPUUTE MINIMEERIMINE</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et" sz="1800" b="0" i="0" strike="noStrike" cap="none" spc="0" baseline="0" dirty="0">
                <a:solidFill>
                  <a:srgbClr val="000000"/>
                </a:solidFill>
                <a:effectLst/>
                <a:latin typeface="Helvetica"/>
                <a:ea typeface="Helvetica"/>
                <a:cs typeface="Helvetica"/>
              </a:rPr>
              <a:t>Kontrollmeetmete ja heade tavade rakendamisel on kopsuhaigustesse haigestumise risk täielikult välditav. </a:t>
            </a:r>
          </a:p>
          <a:p>
            <a:pPr marL="0" indent="0">
              <a:lnSpc>
                <a:spcPts val="2400"/>
              </a:lnSpc>
              <a:spcBef>
                <a:spcPts val="600"/>
              </a:spcBef>
              <a:spcAft>
                <a:spcPts val="600"/>
              </a:spcAft>
              <a:buNone/>
            </a:pPr>
            <a:r>
              <a:rPr lang="et" sz="1800" b="0" i="0" strike="noStrike" cap="none" spc="0" baseline="0" dirty="0">
                <a:solidFill>
                  <a:srgbClr val="000000"/>
                </a:solidFill>
                <a:effectLst/>
                <a:latin typeface="Helvetica"/>
                <a:ea typeface="Helvetica"/>
                <a:cs typeface="Helvetica"/>
              </a:rPr>
              <a:t>Järgime NEPSI häid tavasid, millel on neli peamist sammu:</a:t>
            </a:r>
          </a:p>
          <a:p>
            <a:pPr marL="285750" indent="-285750">
              <a:lnSpc>
                <a:spcPts val="2400"/>
              </a:lnSpc>
              <a:spcBef>
                <a:spcPct val="0"/>
              </a:spcBef>
            </a:pPr>
            <a:r>
              <a:rPr lang="et" sz="1800" b="1" i="0" strike="noStrike" cap="none" spc="0" baseline="0" dirty="0">
                <a:solidFill>
                  <a:srgbClr val="000000"/>
                </a:solidFill>
                <a:effectLst/>
                <a:latin typeface="Helvetica"/>
                <a:ea typeface="Helvetica"/>
                <a:cs typeface="Helvetica"/>
              </a:rPr>
              <a:t>Riskianalüüs:</a:t>
            </a:r>
            <a:r>
              <a:rPr lang="et" sz="1800" dirty="0">
                <a:solidFill>
                  <a:srgbClr val="000000"/>
                </a:solidFill>
                <a:latin typeface="Helvetica"/>
                <a:ea typeface="Helvetica"/>
                <a:cs typeface="Helvetica"/>
              </a:rPr>
              <a:t> kokkupuuteriskide</a:t>
            </a:r>
            <a:r>
              <a:rPr lang="et" sz="1800" b="0" i="0" strike="noStrike" cap="none" spc="0" baseline="0" dirty="0">
                <a:solidFill>
                  <a:srgbClr val="000000"/>
                </a:solidFill>
                <a:effectLst/>
                <a:latin typeface="Helvetica"/>
                <a:ea typeface="Helvetica"/>
                <a:cs typeface="Helvetica"/>
              </a:rPr>
              <a:t> põhjalik hindamine</a:t>
            </a:r>
          </a:p>
          <a:p>
            <a:pPr marL="285750" indent="-285750">
              <a:lnSpc>
                <a:spcPts val="2400"/>
              </a:lnSpc>
              <a:spcBef>
                <a:spcPct val="0"/>
              </a:spcBef>
            </a:pPr>
            <a:r>
              <a:rPr lang="et" sz="1800" b="1" i="0" strike="noStrike" cap="none" spc="0" baseline="0" dirty="0">
                <a:solidFill>
                  <a:srgbClr val="000000"/>
                </a:solidFill>
                <a:effectLst/>
                <a:latin typeface="Helvetica"/>
                <a:ea typeface="Helvetica"/>
                <a:cs typeface="Helvetica"/>
              </a:rPr>
              <a:t>Kontroll:</a:t>
            </a:r>
            <a:r>
              <a:rPr lang="et" sz="1800" dirty="0">
                <a:solidFill>
                  <a:srgbClr val="000000"/>
                </a:solidFill>
                <a:latin typeface="Helvetica"/>
                <a:ea typeface="Helvetica"/>
                <a:cs typeface="Helvetica"/>
              </a:rPr>
              <a:t> otsustamine</a:t>
            </a:r>
            <a:r>
              <a:rPr lang="et" sz="1800" b="0" i="0" strike="noStrike" cap="none" spc="0" baseline="0" dirty="0">
                <a:solidFill>
                  <a:srgbClr val="000000"/>
                </a:solidFill>
                <a:effectLst/>
                <a:latin typeface="Helvetica"/>
                <a:ea typeface="Helvetica"/>
                <a:cs typeface="Helvetica"/>
              </a:rPr>
              <a:t>, kuidas kokkupuudet kontrollida ja vältida</a:t>
            </a:r>
          </a:p>
          <a:p>
            <a:pPr marL="285750" indent="-285750">
              <a:lnSpc>
                <a:spcPts val="2400"/>
              </a:lnSpc>
              <a:spcBef>
                <a:spcPct val="0"/>
              </a:spcBef>
            </a:pPr>
            <a:r>
              <a:rPr lang="et" sz="1800" b="1" i="0" strike="noStrike" cap="none" spc="0" baseline="0" dirty="0">
                <a:solidFill>
                  <a:srgbClr val="000000"/>
                </a:solidFill>
                <a:effectLst/>
                <a:latin typeface="Helvetica"/>
                <a:ea typeface="Helvetica"/>
                <a:cs typeface="Helvetica"/>
              </a:rPr>
              <a:t>Jälgimine:</a:t>
            </a:r>
            <a:r>
              <a:rPr lang="et" sz="1800" dirty="0">
                <a:solidFill>
                  <a:srgbClr val="000000"/>
                </a:solidFill>
                <a:latin typeface="Helvetica"/>
                <a:ea typeface="Helvetica"/>
                <a:cs typeface="Helvetica"/>
              </a:rPr>
              <a:t> kontrollmeetmete</a:t>
            </a:r>
            <a:r>
              <a:rPr lang="et" sz="1800" b="0" i="0" strike="noStrike" cap="none" spc="0" baseline="0" dirty="0">
                <a:solidFill>
                  <a:srgbClr val="000000"/>
                </a:solidFill>
                <a:effectLst/>
                <a:latin typeface="Helvetica"/>
                <a:ea typeface="Helvetica"/>
                <a:cs typeface="Helvetica"/>
              </a:rPr>
              <a:t> tõhususe jälgimine</a:t>
            </a:r>
          </a:p>
          <a:p>
            <a:pPr marL="285750" indent="-285750">
              <a:lnSpc>
                <a:spcPts val="2400"/>
              </a:lnSpc>
              <a:spcBef>
                <a:spcPct val="0"/>
              </a:spcBef>
            </a:pPr>
            <a:r>
              <a:rPr lang="et" sz="1800" b="1" i="0" strike="noStrike" cap="none" spc="0" baseline="0" dirty="0">
                <a:solidFill>
                  <a:srgbClr val="000000"/>
                </a:solidFill>
                <a:effectLst/>
                <a:latin typeface="Helvetica"/>
                <a:ea typeface="Helvetica"/>
                <a:cs typeface="Helvetica"/>
              </a:rPr>
              <a:t>Haridus:</a:t>
            </a:r>
            <a:r>
              <a:rPr lang="et" sz="1800" dirty="0">
                <a:solidFill>
                  <a:srgbClr val="000000"/>
                </a:solidFill>
                <a:latin typeface="Helvetica"/>
                <a:ea typeface="Helvetica"/>
                <a:cs typeface="Helvetica"/>
              </a:rPr>
              <a:t> põhjaliku</a:t>
            </a:r>
            <a:r>
              <a:rPr lang="et" sz="1800" b="0" i="0" strike="noStrike" cap="none" spc="0" baseline="0" dirty="0">
                <a:solidFill>
                  <a:srgbClr val="000000"/>
                </a:solidFill>
                <a:effectLst/>
                <a:latin typeface="Helvetica"/>
                <a:ea typeface="Helvetica"/>
                <a:cs typeface="Helvetica"/>
              </a:rPr>
              <a:t> teabe, juhendamise ja koolituste pakkumine</a:t>
            </a:r>
          </a:p>
          <a:p>
            <a:pPr marL="0" indent="0">
              <a:lnSpc>
                <a:spcPts val="2400"/>
              </a:lnSpc>
              <a:buNone/>
            </a:pPr>
            <a:r>
              <a:rPr lang="et" sz="1800" b="1" i="0" strike="noStrike" cap="none" spc="0" baseline="0" dirty="0">
                <a:solidFill>
                  <a:srgbClr val="000000"/>
                </a:solidFill>
                <a:effectLst/>
                <a:latin typeface="Helvetica"/>
                <a:ea typeface="Helvetica"/>
                <a:cs typeface="Helvetica"/>
              </a:rPr>
              <a:t>NEPSI</a:t>
            </a:r>
            <a:r>
              <a:rPr lang="et" sz="1800" b="0" i="0" strike="noStrike" cap="none" spc="0" baseline="0" dirty="0">
                <a:solidFill>
                  <a:srgbClr val="000000"/>
                </a:solidFill>
                <a:effectLst/>
                <a:latin typeface="Helvetica"/>
                <a:ea typeface="Helvetica"/>
                <a:cs typeface="Helvetica"/>
              </a:rPr>
              <a:t> on lühend Euroopa ränidioksiidi võrgustikust, mille moodustavad Euroopa töötajate ja tööandjate valdkondlikud ühendused, kes on allkirjastanud sotsiaaldialoogi leppe "Töötajate tervisekaitse kokkulepe kristalse ränidioksiidi hea käsitsemise ja kasutamise kaudu".</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RCS-i haldamiseks kasutatakse viit peamist tolmutõrjetehnikat, mis on osa NEPSI headest tavadest.</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 kokkupuute allikas</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jäädvustamine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Protsesside märjana hoidmine hoiab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RCS-KAITSEMEETMED, MIDA KASUTAME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241172" cy="3229274"/>
          </a:xfrm>
        </p:spPr>
        <p:txBody>
          <a:bodyPr anchor="t"/>
          <a:lstStyle/>
          <a:p>
            <a:pPr>
              <a:lnSpc>
                <a:spcPts val="2400"/>
              </a:lnSpc>
            </a:pPr>
            <a:r>
              <a:rPr lang="et" sz="1800" b="0" i="0" strike="noStrike" cap="none" spc="0" baseline="0" dirty="0">
                <a:solidFill>
                  <a:srgbClr val="FF0000"/>
                </a:solidFill>
                <a:effectLst/>
                <a:latin typeface="Helvetica"/>
                <a:ea typeface="Helvetica"/>
                <a:cs typeface="Helvetica"/>
              </a:rPr>
              <a:t>Spetsiaalsed kohad infomaterjalidele, mis annavad töötajatele teavet kaitsevahendite kohta, mida konkreetsel töökohal tuleb kasutada </a:t>
            </a:r>
            <a:br>
              <a:rPr lang="en-US" sz="1800" b="0" i="0" strike="noStrike" cap="none" spc="0" baseline="0" dirty="0">
                <a:solidFill>
                  <a:srgbClr val="FF0000"/>
                </a:solidFill>
                <a:effectLst/>
                <a:latin typeface="Helvetica"/>
                <a:ea typeface="Helvetica"/>
                <a:cs typeface="Helvetica"/>
              </a:rPr>
            </a:br>
            <a:r>
              <a:rPr lang="et" sz="1800" b="0" i="0" strike="noStrike" cap="none" spc="0" baseline="0" dirty="0">
                <a:solidFill>
                  <a:srgbClr val="FF0000"/>
                </a:solidFill>
                <a:effectLst/>
                <a:latin typeface="Helvetica"/>
                <a:ea typeface="Helvetica"/>
                <a:cs typeface="Helvetica"/>
              </a:rPr>
              <a:t>(nt ventilatsioonisüsteemide sisselülitamine, isikukaitsevahendite kasutamine jne).</a:t>
            </a:r>
          </a:p>
          <a:p>
            <a:pPr>
              <a:lnSpc>
                <a:spcPts val="2400"/>
              </a:lnSpc>
            </a:pPr>
            <a:endParaRPr lang="en-US" sz="1800" dirty="0">
              <a:solidFill>
                <a:srgbClr val="FF0000"/>
              </a:solidFill>
              <a:cs typeface="Helvetica"/>
            </a:endParaRPr>
          </a:p>
          <a:p>
            <a:pPr>
              <a:lnSpc>
                <a:spcPts val="2400"/>
              </a:lnSpc>
            </a:pPr>
            <a:r>
              <a:rPr lang="et" sz="1800" b="0" i="0" strike="noStrike" cap="none" spc="0" baseline="0" dirty="0">
                <a:solidFill>
                  <a:srgbClr val="FF0000"/>
                </a:solidFill>
                <a:effectLst/>
                <a:latin typeface="Helvetica"/>
                <a:ea typeface="Helvetica"/>
                <a:cs typeface="Helvetica"/>
              </a:rPr>
              <a:t>*Kaaluge fotode lisamist*</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06190" cy="3682369"/>
          </a:xfrm>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RCS on tööalane oht, mis võib põhjustada elumuutvaid terviseprobleeme, nagu silikoos ja vähk.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RCS kujutab endast tõsist ohtu töötajate tervisele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Kokkupuuteriskid on asjakohaste kontrollmeetmete rakendamisega täielikult välditavad</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Kontrollvahendid</a:t>
            </a:r>
            <a:r>
              <a:rPr lang="et" sz="1800" b="0" i="0" strike="noStrike" cap="none" spc="0" baseline="0" dirty="0">
                <a:solidFill>
                  <a:srgbClr val="000000"/>
                </a:solidFill>
                <a:effectLst/>
                <a:latin typeface="Helvetica"/>
                <a:ea typeface="Helvetica"/>
                <a:cs typeface="Helvetica"/>
              </a:rPr>
              <a:t> peavad töökohal olemas olema, neid tuleb hooldada ja kasutada</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FF0000"/>
                </a:solidFill>
                <a:effectLst/>
                <a:latin typeface="Helvetica"/>
                <a:ea typeface="Helvetica"/>
                <a:cs typeface="Helvetica"/>
              </a:rPr>
              <a:t>Koht koolitaja kontekstuaalsete järelduste jaoks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PIDAGE MEELES: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antud õhutolmuga kokkupuute eest. </a:t>
            </a: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kaitseme oma tervist homme ja tulevikus.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NEPSI ülesandelehed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E74D2C37-9A53-44CE-8B04-0406817D8E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95</TotalTime>
  <Words>891</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34</cp:revision>
  <dcterms:created xsi:type="dcterms:W3CDTF">2020-07-21T15:14:21Z</dcterms:created>
  <dcterms:modified xsi:type="dcterms:W3CDTF">2024-11-13T12:06:38Z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