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Toto školení poskytuje informace o zmírňování prašnosti v balicích systémech. Mějte na paměti, že při návrhu balicího systému je nutné provést hodnocení rizik, i když to se týká primárně managementu.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PRO SYSTÉMY BALENÍ</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803039" cy="850900"/>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PRO SYSTÉMY BALENÍ</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017329" y="304800"/>
            <a:ext cx="3819071"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848700"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endParaRPr lang="cs-CZ" sz="1800" dirty="0"/>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endParaRPr lang="en-US" sz="1800" b="1" dirty="0"/>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může při balení vzniknout prašnost</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Že balicí systémy jsou navrženy tak, aby minimalizovaly únik prachu včetně dýchatelného krystalického oxidu křemičitého (RCS) do vzduchu</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Kterými osvědčenými postupy byste se měli řídit, abyste se ochránili před expozicí vůči prašnosti</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i="0" strike="noStrike" cap="none" spc="0" baseline="0" dirty="0">
                <a:solidFill>
                  <a:srgbClr val="000000"/>
                </a:solidFill>
                <a:effectLst/>
                <a:latin typeface="Helvetica"/>
                <a:ea typeface="Helvetica"/>
                <a:cs typeface="Helvetica"/>
              </a:rPr>
              <a:t>Prach vytvářený balicími systémy lze omezovat využitím uzavřených prostorů, extrakcí/ventilací, OOP a dobrou hygienou / úklidem, což jsou čtyři z pěti hlavních technik pro řízení prašnosti.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61600"/>
            <a:ext cx="5453624"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Tato aktivita může být velmi prašná</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r>
              <a:rPr lang="cs" sz="3000" b="1" i="0" strike="noStrike" cap="none" spc="0" baseline="0" dirty="0">
                <a:solidFill>
                  <a:srgbClr val="F6A317"/>
                </a:solidFill>
                <a:effectLst/>
                <a:latin typeface="Helvetica"/>
                <a:ea typeface="Helvetica"/>
                <a:cs typeface="Helvetica"/>
              </a:rPr>
              <a:t>JAK MOHOU BALICÍ SYSTÉMY GENEROVAT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6668587" cy="3786897"/>
          </a:xfrm>
        </p:spPr>
        <p:txBody>
          <a:bodyPr anchor="t"/>
          <a:lstStyle/>
          <a:p>
            <a:pPr>
              <a:lnSpc>
                <a:spcPts val="2700"/>
              </a:lnSpc>
            </a:pPr>
            <a:r>
              <a:rPr lang="cs" sz="1800" b="0" i="0" strike="noStrike" cap="none" spc="0" baseline="0" dirty="0">
                <a:solidFill>
                  <a:srgbClr val="000000"/>
                </a:solidFill>
                <a:effectLst/>
                <a:latin typeface="Helvetica"/>
                <a:ea typeface="Helvetica"/>
                <a:cs typeface="Helvetica"/>
              </a:rPr>
              <a:t>Balicí systémy zpracovávají velké množství materiálu, který často obsahuje krystalický oxid křemičitý. </a:t>
            </a:r>
          </a:p>
          <a:p>
            <a:pPr>
              <a:lnSpc>
                <a:spcPts val="2700"/>
              </a:lnSpc>
              <a:spcAft>
                <a:spcPts val="1000"/>
              </a:spcAft>
            </a:pPr>
            <a:r>
              <a:rPr lang="cs" sz="1800" b="0" i="0" strike="noStrike" cap="none" spc="0" baseline="0" dirty="0">
                <a:solidFill>
                  <a:srgbClr val="000000"/>
                </a:solidFill>
                <a:effectLst/>
                <a:latin typeface="Helvetica"/>
                <a:ea typeface="Helvetica"/>
                <a:cs typeface="Helvetica"/>
              </a:rPr>
              <a:t>Metoda balení ovlivňuje množství dýchatelného prachu, který může být generován. </a:t>
            </a:r>
          </a:p>
          <a:p>
            <a:pPr marL="342900" indent="-342900">
              <a:lnSpc>
                <a:spcPts val="2700"/>
              </a:lnSpc>
              <a:spcBef>
                <a:spcPct val="0"/>
              </a:spcBef>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Suché materiály zpravidla vytvářejí více prachu než ty vlhké</a:t>
            </a:r>
          </a:p>
          <a:p>
            <a:pPr marL="342900" indent="-342900">
              <a:lnSpc>
                <a:spcPts val="2700"/>
              </a:lnSpc>
              <a:spcBef>
                <a:spcPct val="0"/>
              </a:spcBef>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Rychlejší, vysokoenergetické balení obvykle vytváří více prachu</a:t>
            </a:r>
          </a:p>
          <a:p>
            <a:pPr marL="342900" indent="-342900">
              <a:lnSpc>
                <a:spcPts val="2700"/>
              </a:lnSpc>
              <a:spcBef>
                <a:spcPct val="0"/>
              </a:spcBef>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Když je ke zkapalnění materiálu používán stlačený vzduch, může být uvolněno více prachu</a:t>
            </a:r>
          </a:p>
          <a:p>
            <a:pPr marL="342900" indent="-342900">
              <a:lnSpc>
                <a:spcPts val="2700"/>
              </a:lnSpc>
              <a:spcBef>
                <a:spcPct val="0"/>
              </a:spcBef>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Více prachu se generuje, když materiál padá z větší výšky</a:t>
            </a:r>
          </a:p>
        </p:txBody>
      </p:sp>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9323748" cy="850900"/>
          </a:xfrm>
        </p:spPr>
        <p:txBody>
          <a:bodyPr/>
          <a:lstStyle/>
          <a:p>
            <a:r>
              <a:rPr lang="cs" sz="3000" b="1" i="0" strike="noStrike" cap="none" spc="0" baseline="0" dirty="0">
                <a:solidFill>
                  <a:srgbClr val="F6A317"/>
                </a:solidFill>
                <a:effectLst/>
                <a:latin typeface="Helvetica"/>
                <a:ea typeface="Helvetica"/>
                <a:cs typeface="Helvetica"/>
              </a:rPr>
              <a:t>SNÍŽENÍ EXPOZICE VŮČI PRACHU U BALICÍCH SYSTÉMŮ</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9785699" cy="3220629"/>
          </a:xfrm>
        </p:spPr>
        <p:txBody>
          <a:bodyPr anchor="t"/>
          <a:lstStyle/>
          <a:p>
            <a:pPr>
              <a:lnSpc>
                <a:spcPts val="2000"/>
              </a:lnSpc>
              <a:spcAft>
                <a:spcPts val="600"/>
              </a:spcAft>
            </a:pPr>
            <a:r>
              <a:rPr lang="cs" sz="1600" b="0" i="0" strike="noStrike" cap="none" spc="0" baseline="0" dirty="0">
                <a:solidFill>
                  <a:srgbClr val="000000"/>
                </a:solidFill>
                <a:effectLst/>
                <a:latin typeface="Helvetica"/>
                <a:ea typeface="Helvetica"/>
                <a:cs typeface="Helvetica"/>
              </a:rPr>
              <a:t>Hlavní opatření pro řízení prašnosti zahrnují automatizaci, uzavření procesů a ventilaci</a:t>
            </a:r>
          </a:p>
          <a:p>
            <a:pPr marL="342900" indent="-342900">
              <a:lnSpc>
                <a:spcPts val="2000"/>
              </a:lnSpc>
              <a:spcAft>
                <a:spcPts val="600"/>
              </a:spcAft>
              <a:buFont typeface="Arial" panose="020B0604020202020204" pitchFamily="34" charset="0"/>
              <a:buChar char="•"/>
            </a:pPr>
            <a:r>
              <a:rPr lang="cs" sz="1600" b="1" i="0" strike="noStrike" cap="none" spc="0" baseline="0" dirty="0">
                <a:solidFill>
                  <a:srgbClr val="000000"/>
                </a:solidFill>
                <a:effectLst/>
                <a:latin typeface="Helvetica"/>
                <a:ea typeface="Helvetica"/>
                <a:cs typeface="Helvetica"/>
              </a:rPr>
              <a:t>Automatizace</a:t>
            </a:r>
            <a:r>
              <a:rPr lang="cs" sz="1600" b="0" i="0" strike="noStrike" cap="none" spc="0" baseline="0" dirty="0">
                <a:solidFill>
                  <a:srgbClr val="000000"/>
                </a:solidFill>
                <a:effectLst/>
                <a:latin typeface="Helvetica"/>
                <a:ea typeface="Helvetica"/>
                <a:cs typeface="Helvetica"/>
              </a:rPr>
              <a:t> pomáhá minimalizovat kontakt pracovníků s prašnými procesy a často je možné procesy sledovat vzdáleně z čistého velínu</a:t>
            </a:r>
          </a:p>
          <a:p>
            <a:pPr marL="342900" indent="-342900">
              <a:lnSpc>
                <a:spcPts val="2000"/>
              </a:lnSpc>
              <a:spcAft>
                <a:spcPts val="600"/>
              </a:spcAft>
              <a:buFont typeface="Arial" panose="020B0604020202020204" pitchFamily="34" charset="0"/>
              <a:buChar char="•"/>
            </a:pPr>
            <a:r>
              <a:rPr lang="cs" sz="1600" b="1" i="0" strike="noStrike" cap="none" spc="0" baseline="0" dirty="0">
                <a:solidFill>
                  <a:srgbClr val="000000"/>
                </a:solidFill>
                <a:effectLst/>
                <a:latin typeface="Helvetica"/>
                <a:ea typeface="Helvetica"/>
                <a:cs typeface="Helvetica"/>
              </a:rPr>
              <a:t>Uzavření</a:t>
            </a:r>
            <a:r>
              <a:rPr lang="cs" sz="1600" b="0" i="0" strike="noStrike" cap="none" spc="0" baseline="0" dirty="0">
                <a:solidFill>
                  <a:srgbClr val="000000"/>
                </a:solidFill>
                <a:effectLst/>
                <a:latin typeface="Helvetica"/>
                <a:ea typeface="Helvetica"/>
                <a:cs typeface="Helvetica"/>
              </a:rPr>
              <a:t> pomáhá minimalizovat šíření prachu od zdroje. </a:t>
            </a:r>
          </a:p>
          <a:p>
            <a:pPr marL="1028700" lvl="1" indent="-342900">
              <a:lnSpc>
                <a:spcPts val="2000"/>
              </a:lnSpc>
              <a:spcAft>
                <a:spcPts val="600"/>
              </a:spcAft>
            </a:pPr>
            <a:r>
              <a:rPr lang="cs" sz="1600" b="0" i="0" strike="noStrike" cap="none" spc="0" baseline="0" dirty="0">
                <a:solidFill>
                  <a:srgbClr val="000000"/>
                </a:solidFill>
                <a:effectLst/>
                <a:latin typeface="Helvetica"/>
                <a:ea typeface="Helvetica"/>
                <a:cs typeface="Helvetica"/>
              </a:rPr>
              <a:t>Fyzická bariéra mezi procesem a pracovníkem může vést k vysoké úrovni ochrany. V případě nutnosti vstupu do uzavřeného prostoru je však nutné přijmout opatření proti expozici.</a:t>
            </a:r>
          </a:p>
          <a:p>
            <a:pPr marL="1028700" lvl="1" indent="-342900">
              <a:lnSpc>
                <a:spcPts val="2000"/>
              </a:lnSpc>
              <a:spcAft>
                <a:spcPts val="600"/>
              </a:spcAft>
            </a:pPr>
            <a:r>
              <a:rPr lang="cs" sz="1600" b="0" i="0" strike="noStrike" cap="none" spc="0" baseline="0" dirty="0">
                <a:solidFill>
                  <a:srgbClr val="000000"/>
                </a:solidFill>
                <a:effectLst/>
                <a:latin typeface="Helvetica"/>
                <a:ea typeface="Helvetica"/>
                <a:cs typeface="Helvetica"/>
              </a:rPr>
              <a:t>Zajištění dobrého těsnění mezi plnicí tryskou a pytlem přispívá k prevenci úniku prachu</a:t>
            </a:r>
          </a:p>
          <a:p>
            <a:pPr marL="342900" indent="-342900">
              <a:lnSpc>
                <a:spcPts val="2000"/>
              </a:lnSpc>
              <a:spcAft>
                <a:spcPts val="600"/>
              </a:spcAft>
              <a:buFont typeface="Arial" panose="020B0604020202020204" pitchFamily="34" charset="0"/>
              <a:buChar char="•"/>
            </a:pPr>
            <a:r>
              <a:rPr lang="cs" sz="1600" b="1" i="0" strike="noStrike" cap="none" spc="0" baseline="0" dirty="0">
                <a:solidFill>
                  <a:srgbClr val="000000"/>
                </a:solidFill>
                <a:effectLst/>
                <a:latin typeface="Helvetica"/>
                <a:ea typeface="Helvetica"/>
                <a:cs typeface="Helvetica"/>
              </a:rPr>
              <a:t>Odsávací ventilace</a:t>
            </a:r>
            <a:r>
              <a:rPr lang="cs" sz="1600" b="0" i="0" strike="noStrike" cap="none" spc="0" baseline="0" dirty="0">
                <a:solidFill>
                  <a:srgbClr val="000000"/>
                </a:solidFill>
                <a:effectLst/>
                <a:latin typeface="Helvetica"/>
                <a:ea typeface="Helvetica"/>
                <a:cs typeface="Helvetica"/>
              </a:rPr>
              <a:t> zachycuje prach pronikající do vzduchu hned u zdroje, než dojde k expozici</a:t>
            </a:r>
          </a:p>
          <a:p>
            <a:pPr marL="342900" indent="-342900">
              <a:lnSpc>
                <a:spcPts val="2000"/>
              </a:lnSpc>
              <a:spcAft>
                <a:spcPts val="600"/>
              </a:spcAft>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rPr>
              <a:t>Pokud uvedená opatření nepostačují, mohou být zapotřebí </a:t>
            </a:r>
            <a:r>
              <a:rPr lang="cs" sz="1600" b="1" i="0" strike="noStrike" cap="none" spc="0" baseline="0" dirty="0">
                <a:solidFill>
                  <a:srgbClr val="000000"/>
                </a:solidFill>
                <a:effectLst/>
                <a:latin typeface="Helvetica"/>
                <a:ea typeface="Helvetica"/>
                <a:cs typeface="Helvetica"/>
              </a:rPr>
              <a:t>prostředky k ochraně dýchacích cest</a:t>
            </a:r>
            <a:r>
              <a:rPr lang="cs" sz="1600" b="0" i="0" strike="noStrike" cap="none" spc="0" baseline="0" dirty="0">
                <a:solidFill>
                  <a:srgbClr val="000000"/>
                </a:solidFill>
                <a:effectLst/>
                <a:latin typeface="Helvetica"/>
                <a:ea typeface="Helvetica"/>
                <a:cs typeface="Helvetica"/>
              </a:rPr>
              <a:t>.</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4170313" cy="850900"/>
          </a:xfrm>
        </p:spPr>
        <p:txBody>
          <a:bodyPr/>
          <a:lstStyle/>
          <a:p>
            <a:r>
              <a:rPr lang="cs" sz="3000" b="1" i="0" strike="noStrike" cap="none" spc="0" baseline="0" dirty="0">
                <a:solidFill>
                  <a:srgbClr val="F6A317"/>
                </a:solidFill>
                <a:effectLst/>
                <a:latin typeface="Helvetica"/>
                <a:ea typeface="Helvetica"/>
                <a:cs typeface="Helvetica"/>
              </a:rPr>
              <a:t>BALICÍ SYSTÉMY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032271" cy="3230407"/>
          </a:xfrm>
        </p:spPr>
        <p:txBody>
          <a:bodyPr/>
          <a:lstStyle/>
          <a:p>
            <a:r>
              <a:rPr lang="cs" sz="14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400" b="0" i="0" strike="noStrike" cap="none" spc="0" baseline="0" dirty="0">
                <a:solidFill>
                  <a:srgbClr val="000000"/>
                </a:solidFill>
                <a:effectLst/>
                <a:latin typeface="Helvetica"/>
                <a:ea typeface="Helvetica"/>
                <a:cs typeface="Helvetica"/>
              </a:rPr>
              <a:t>Používejte existující opatření pro řízení prašnosti. Mohou být zapotřebí také prostředky k ochraně dýchacích cest.</a:t>
            </a:r>
          </a:p>
          <a:p>
            <a:pPr marL="285750" indent="-285750">
              <a:buSzPct val="85000"/>
              <a:buFont typeface=".Apple Color Emoji UI"/>
              <a:buChar char="✅"/>
            </a:pPr>
            <a:r>
              <a:rPr lang="cs" sz="1400" b="0" i="0" strike="noStrike" cap="none" spc="0" baseline="0" dirty="0">
                <a:solidFill>
                  <a:srgbClr val="000000"/>
                </a:solidFill>
                <a:effectLst/>
                <a:latin typeface="Helvetica"/>
                <a:ea typeface="Helvetica"/>
                <a:cs typeface="Helvetica"/>
              </a:rPr>
              <a:t>Mějte plán, jak bezpečně řešit úniky a okamžitě je odstraňovat vysáváním či mokrými metodami</a:t>
            </a:r>
          </a:p>
          <a:p>
            <a:pPr marL="285750" indent="-285750">
              <a:buSzPct val="85000"/>
              <a:buFont typeface=".Apple Color Emoji UI"/>
              <a:buChar char="✅"/>
            </a:pPr>
            <a:r>
              <a:rPr lang="cs" sz="1400" b="0" i="0" strike="noStrike" cap="none" spc="0" baseline="0" dirty="0">
                <a:solidFill>
                  <a:srgbClr val="000000"/>
                </a:solidFill>
                <a:effectLst/>
                <a:latin typeface="Helvetica"/>
                <a:ea typeface="Helvetica"/>
                <a:cs typeface="Helvetica"/>
              </a:rPr>
              <a:t>Zajistěte, aby ventilační systémy fungovaly</a:t>
            </a:r>
          </a:p>
          <a:p>
            <a:pPr marL="285750" indent="-285750">
              <a:spcAft>
                <a:spcPts val="1000"/>
              </a:spcAft>
              <a:buSzPct val="85000"/>
              <a:buFont typeface=".Apple Color Emoji UI"/>
              <a:buChar char="✅"/>
            </a:pPr>
            <a:r>
              <a:rPr lang="cs" sz="1400" b="0" i="0" strike="noStrike" cap="none" spc="0" baseline="0" dirty="0">
                <a:solidFill>
                  <a:srgbClr val="000000"/>
                </a:solidFill>
                <a:effectLst/>
                <a:latin typeface="Helvetica"/>
                <a:ea typeface="Helvetica"/>
                <a:cs typeface="Helvetica"/>
              </a:rPr>
              <a:t>Závady oznamujte svému nadřízenému</a:t>
            </a:r>
          </a:p>
          <a:p>
            <a:r>
              <a:rPr lang="cs" sz="14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400" b="0" i="0" strike="noStrike" cap="none" spc="0" baseline="0" dirty="0">
                <a:solidFill>
                  <a:srgbClr val="000000"/>
                </a:solidFill>
                <a:effectLst/>
                <a:latin typeface="Helvetica"/>
                <a:ea typeface="Helvetica"/>
                <a:cs typeface="Helvetica"/>
              </a:rPr>
              <a:t>Nevstupujte do uzavřených prostor bez opatření proti expozici, jako jsou prostředky pro ochranu dýchací soustavy</a:t>
            </a:r>
          </a:p>
          <a:p>
            <a:pPr marL="285750" indent="-285750">
              <a:buSzPct val="85000"/>
              <a:buFont typeface=".Apple Color Emoji UI"/>
              <a:buChar char="❌"/>
            </a:pPr>
            <a:r>
              <a:rPr lang="cs" sz="1400" b="0" i="0" strike="noStrike" cap="none" spc="0" baseline="0" dirty="0">
                <a:solidFill>
                  <a:srgbClr val="000000"/>
                </a:solidFill>
                <a:effectLst/>
                <a:latin typeface="Helvetica"/>
                <a:ea typeface="Helvetica"/>
                <a:cs typeface="Helvetica"/>
              </a:rPr>
              <a:t>Nezasahujte do kontrolních mechanismů. Chrání vaše zdraví a bezpečnost.</a:t>
            </a:r>
          </a:p>
          <a:p>
            <a:pPr marL="285750" indent="-285750">
              <a:buSzPct val="85000"/>
              <a:buFont typeface=".Apple Color Emoji UI"/>
              <a:buChar char="❌"/>
            </a:pPr>
            <a:r>
              <a:rPr lang="cs" sz="1400" b="0" i="0" strike="noStrike" cap="none" spc="0" baseline="0" dirty="0">
                <a:solidFill>
                  <a:srgbClr val="000000"/>
                </a:solidFill>
                <a:effectLst/>
                <a:latin typeface="Helvetica"/>
                <a:ea typeface="Helvetica"/>
                <a:cs typeface="Helvetica"/>
              </a:rPr>
              <a:t>Neuklízejte pomocí suchého smetáku. Používejte raději vakuum nebo metody mokrého čištění.</a:t>
            </a:r>
          </a:p>
          <a:p>
            <a:pPr marL="285750" indent="-285750">
              <a:buSzPct val="85000"/>
              <a:buFont typeface=".Apple Color Emoji UI"/>
              <a:buChar char="❌"/>
            </a:pPr>
            <a:r>
              <a:rPr lang="cs" sz="1400" b="0" i="0" strike="noStrike" cap="none" spc="0" baseline="0" dirty="0">
                <a:solidFill>
                  <a:srgbClr val="FF0000"/>
                </a:solidFill>
                <a:effectLst/>
                <a:latin typeface="Helvetica"/>
                <a:ea typeface="Helvetica"/>
                <a:cs typeface="Helvetica"/>
              </a:rPr>
              <a:t>Text pro školitele – přidejte další informace dle svého pracovního kontextu</a:t>
            </a:r>
          </a:p>
          <a:p>
            <a:pPr marL="285750" indent="-285750">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635928" cy="3682369"/>
          </a:xfrm>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Správné užívání balicích systémů může přispět k udržení bezpečného pracovního prostředí bez prašnosti. 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Vždy používejte existující opatření pro řízení prašnosti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Pokud se domníváte, že opatření pro řízení prašnosti jsou neúčinná, oznamte to vedoucímu pracoviště.</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Úniky odstraňujte okamžitě</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FF0000"/>
                </a:solidFill>
                <a:effectLst/>
                <a:latin typeface="Helvetica"/>
                <a:ea typeface="Helvetica"/>
                <a:cs typeface="Helvetica"/>
              </a:rPr>
              <a:t>Školitel může přidat kontextuální závěry</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cs" sz="3000" b="1" i="0" strike="noStrike" cap="none" spc="0" baseline="0" dirty="0">
                <a:solidFill>
                  <a:srgbClr val="F6A317"/>
                </a:solidFill>
                <a:effectLst/>
                <a:latin typeface="Helvetica"/>
                <a:ea typeface="Helvetica"/>
                <a:cs typeface="Helvetica"/>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systémy balení (list 2.1.18)</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a:solidFill>
                  <a:srgbClr val="000000"/>
                </a:solidFill>
                <a:effectLst/>
                <a:latin typeface="Helvetica"/>
                <a:ea typeface="Helvetica"/>
                <a:cs typeface="Helvetica"/>
                <a:hlinkClick r:id="rId5" history="0"/>
              </a:rPr>
              <a:t>Průvodce NEPSI pro MSP</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e-learningovou platformu NEPSI na stránce </a:t>
            </a:r>
            <a:r>
              <a:rPr lang="cs" b="0" i="0" strike="noStrike" cap="none" spc="0" baseline="0" dirty="0">
                <a:solidFill>
                  <a:srgbClr val="000000"/>
                </a:solidFill>
                <a:effectLst/>
                <a:latin typeface="Calibri"/>
                <a:ea typeface="Calibri"/>
                <a:cs typeface="Calibri"/>
                <a:hlinkClick r:id="rId6" history="0"/>
              </a:rPr>
              <a:t>training.nepsi.eu</a:t>
            </a:r>
            <a:r>
              <a:rPr lang="cs"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04BDA90E-3A15-4012-B851-BE6180648E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31</TotalTime>
  <Words>935</Words>
  <Application>Microsoft Macintosh PowerPoint</Application>
  <PresentationFormat>Widescreen</PresentationFormat>
  <Paragraphs>86</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44</cp:revision>
  <dcterms:created xsi:type="dcterms:W3CDTF">2020-07-22T07:31:06Z</dcterms:created>
  <dcterms:modified xsi:type="dcterms:W3CDTF">2024-11-13T11:44:43Z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