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client id="{F2B29DDF-F941-4065-A3ED-C1D58141965B}" v="29" dt="2022-09-25T10:21:28.1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 hingatava kristallilise ränidioksiidiga (RCS) võib põhjustada töötajatele tõsiseid terviseprobleeme pikema aja vältel. Sel põhjusel on oluline, et kõik töötajad oleksid teadlikud headest tavadest, mis piiravad või välistavad kokkupuute ränidioksiidi tolmuga.</a:t>
            </a:r>
          </a:p>
          <a:p>
            <a:endParaRPr lang="en-US"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See koolitus annab teavet pakkimissüsteemide tolmutõrje kohta. Pidage meeles, et pakkimissüsteemi kavandamisel on vaja riskianalüüsi, kuigi see puudutab peamiselt juhtkonda.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139448" y="429114"/>
            <a:ext cx="367790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dirty="0">
                <a:solidFill>
                  <a:srgbClr val="F6A317"/>
                </a:solidFill>
                <a:effectLst/>
                <a:latin typeface="Helvetica"/>
                <a:ea typeface="Helvetica"/>
                <a:cs typeface="Helvetica"/>
              </a:rPr>
              <a:t>KOOLITUS: PAKENDISÜSTEEMIDE HEAD TAVAD</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620221" cy="850900"/>
          </a:xfrm>
        </p:spPr>
        <p:txBody>
          <a:bodyPr anchor="t"/>
          <a:lstStyle/>
          <a:p>
            <a:r>
              <a:rPr lang="et" sz="2800" b="1" i="0" strike="noStrike" cap="none" spc="0" baseline="0" dirty="0">
                <a:solidFill>
                  <a:srgbClr val="FFFFFF"/>
                </a:solidFill>
                <a:effectLst/>
                <a:latin typeface="Helvetica"/>
                <a:ea typeface="Helvetica"/>
                <a:cs typeface="Helvetica"/>
              </a:rPr>
              <a:t>KOOLITUS: PAKENDISÜSTEEMIDE HEAD TAVAD</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149389" y="304800"/>
            <a:ext cx="3687012"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Kuidas pakkimisprotsessides võib tekkida õhus lenduv tolm</a:t>
            </a:r>
          </a:p>
          <a:p>
            <a:pPr marL="285750" indent="-285750">
              <a:lnSpc>
                <a:spcPts val="2400"/>
              </a:lnSpc>
              <a:spcBef>
                <a:spcPts val="8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Mil viisil on pakendamissüsteemid kavandatud, et nad vähendaksid õhus lenduva tolmu, sealhulgas sisse hingatava kristallilise ränidioksiidi tolmu (RCS) eraldumist</a:t>
            </a:r>
          </a:p>
          <a:p>
            <a:pPr marL="285750" indent="-285750">
              <a:lnSpc>
                <a:spcPts val="2400"/>
              </a:lnSpc>
              <a:spcBef>
                <a:spcPts val="80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Milliseid häid tavasid peaksite järgima, et kaitsta end õhus lendleva tolmu eest</a:t>
            </a:r>
          </a:p>
          <a:p>
            <a:pPr marL="285750" indent="-285750">
              <a:lnSpc>
                <a:spcPts val="2400"/>
              </a:lnSpc>
              <a:spcBef>
                <a:spcPts val="800"/>
              </a:spcBef>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t" sz="1800" b="0" i="0" strike="noStrike" cap="none" spc="0" baseline="0">
                <a:solidFill>
                  <a:srgbClr val="000000"/>
                </a:solidFill>
                <a:effectLst/>
                <a:latin typeface="Helvetica"/>
                <a:ea typeface="Helvetica"/>
                <a:cs typeface="Helvetica"/>
              </a:rPr>
              <a:t>Pakkimissüsteemidest tekkivat tolmu saab hallata korpuse, väljatõmbe/ventilatsiooni, isikukaitsevahendite ja hea hügieeni/korra abil, mis on neli viiest peamisest tolmutõrjetehnikast.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049057"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See tegevus võib olla väga tolmune</a:t>
            </a:r>
          </a:p>
          <a:p>
            <a:pPr marL="342900" indent="-34290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dirty="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dirty="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dirty="0">
                <a:solidFill>
                  <a:srgbClr val="000000"/>
                </a:solidFill>
                <a:effectLst/>
                <a:latin typeface="Helvetica"/>
                <a:ea typeface="Helvetica"/>
                <a:cs typeface="Helvetica"/>
              </a:rPr>
              <a:t>Kuidas veedate oma pensionipõlve?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KUIDAS PAKKIMISSÜSTEEMID VÕIVAD RCS-i TEKITADA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764607"/>
            <a:ext cx="7719486" cy="3786897"/>
          </a:xfrm>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Pakkimissüsteemid hõlmavad suures koguses selliste materjalide käitlemist, mis sageli sisaldavad kristalset ränidioksiidi. </a:t>
            </a:r>
          </a:p>
          <a:p>
            <a:pPr>
              <a:lnSpc>
                <a:spcPts val="2400"/>
              </a:lnSpc>
              <a:spcAft>
                <a:spcPts val="1000"/>
              </a:spcAft>
            </a:pPr>
            <a:r>
              <a:rPr lang="et" sz="1800" b="0" i="0" strike="noStrike" cap="none" spc="0" baseline="0" dirty="0">
                <a:solidFill>
                  <a:srgbClr val="000000"/>
                </a:solidFill>
                <a:effectLst/>
                <a:latin typeface="Helvetica"/>
                <a:ea typeface="Helvetica"/>
                <a:cs typeface="Helvetica"/>
              </a:rPr>
              <a:t>Pakkimisviis mõjutab õhus leviva sisse hingatava tolmu tekkimise kogust. </a:t>
            </a:r>
          </a:p>
          <a:p>
            <a:pPr marL="342900" indent="-342900">
              <a:lnSpc>
                <a:spcPts val="2400"/>
              </a:lnSpc>
              <a:spcBef>
                <a:spcPct val="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Kuivad materjalid kipuvad tekitama rohkem tolmu kui niisked materjalid</a:t>
            </a:r>
          </a:p>
          <a:p>
            <a:pPr marL="342900" indent="-342900">
              <a:lnSpc>
                <a:spcPts val="2400"/>
              </a:lnSpc>
              <a:spcBef>
                <a:spcPct val="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Kiirem ja hoogsam pakendamine tekitab rohkem tolmu</a:t>
            </a:r>
          </a:p>
          <a:p>
            <a:pPr marL="342900" indent="-342900">
              <a:lnSpc>
                <a:spcPts val="2400"/>
              </a:lnSpc>
              <a:spcBef>
                <a:spcPct val="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 pulbrilise materjali voolavuse parandamiseks kasutatakse suruõhku, võib õhus lenduvat tolmu eralduda rohkem</a:t>
            </a:r>
          </a:p>
          <a:p>
            <a:pPr marL="342900" indent="-342900">
              <a:lnSpc>
                <a:spcPts val="2400"/>
              </a:lnSpc>
              <a:spcBef>
                <a:spcPct val="0"/>
              </a:spcBef>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Materjalide </a:t>
            </a:r>
            <a:r>
              <a:rPr lang="et" sz="1800" dirty="0">
                <a:solidFill>
                  <a:srgbClr val="000000"/>
                </a:solidFill>
                <a:latin typeface="Helvetica"/>
                <a:ea typeface="Helvetica"/>
                <a:cs typeface="Helvetica"/>
              </a:rPr>
              <a:t>langemisel suuremalt</a:t>
            </a:r>
            <a:r>
              <a:rPr lang="et" sz="1800" b="0" i="0" strike="noStrike" cap="none" spc="0" baseline="0" dirty="0">
                <a:solidFill>
                  <a:srgbClr val="000000"/>
                </a:solidFill>
                <a:effectLst/>
                <a:latin typeface="Helvetica"/>
                <a:ea typeface="Helvetica"/>
                <a:cs typeface="Helvetica"/>
              </a:rPr>
              <a:t> kõrguselt tekib rohkem tolmu</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TOLMUGA KOKKUPUUTE VÄHENDAMINE PAKKIMISSÜSTEEMIDES</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115673" cy="3220629"/>
          </a:xfrm>
        </p:spPr>
        <p:txBody>
          <a:bodyPr lIns="91440" tIns="45720" rIns="91440" bIns="45720" anchor="t"/>
          <a:lstStyle/>
          <a:p>
            <a:pPr>
              <a:lnSpc>
                <a:spcPct val="100000"/>
              </a:lnSpc>
              <a:spcAft>
                <a:spcPts val="600"/>
              </a:spcAft>
            </a:pPr>
            <a:r>
              <a:rPr lang="et" sz="1600" b="0" i="0" strike="noStrike" cap="none" spc="0" baseline="0" dirty="0">
                <a:solidFill>
                  <a:srgbClr val="000000"/>
                </a:solidFill>
                <a:effectLst/>
                <a:latin typeface="Helvetica"/>
                <a:ea typeface="Helvetica"/>
                <a:cs typeface="Helvetica"/>
              </a:rPr>
              <a:t>Peamised tolmutõrjemeetmed hõlmavad automatiseerimist, protsesside sulgemist ja ventilatsiooni</a:t>
            </a:r>
          </a:p>
          <a:p>
            <a:pPr marL="342900" indent="-342900">
              <a:lnSpc>
                <a:spcPct val="100000"/>
              </a:lnSpc>
              <a:spcAft>
                <a:spcPts val="600"/>
              </a:spcAft>
              <a:buFont typeface="Arial" panose="020B0604020202020204" pitchFamily="34" charset="0"/>
              <a:buChar char="•"/>
            </a:pPr>
            <a:r>
              <a:rPr lang="et" sz="1600" b="1" i="0" strike="noStrike" cap="none" spc="0" baseline="0" dirty="0">
                <a:solidFill>
                  <a:srgbClr val="000000"/>
                </a:solidFill>
                <a:effectLst/>
                <a:latin typeface="Helvetica"/>
                <a:ea typeface="Helvetica"/>
                <a:cs typeface="Helvetica"/>
              </a:rPr>
              <a:t>Automatiseerimine</a:t>
            </a:r>
            <a:r>
              <a:rPr lang="et" sz="1600" b="0" i="0" strike="noStrike" cap="none" spc="0" baseline="0" dirty="0">
                <a:solidFill>
                  <a:srgbClr val="000000"/>
                </a:solidFill>
                <a:effectLst/>
                <a:latin typeface="Helvetica"/>
                <a:ea typeface="Helvetica"/>
                <a:cs typeface="Helvetica"/>
              </a:rPr>
              <a:t> aitab minimeerida töötajate kokkupuudet tolmuste protsessidega, võimaldades jälgida tööprotsesse eemalt, puhta õhuga juhtimisruumist</a:t>
            </a:r>
          </a:p>
          <a:p>
            <a:pPr marL="342900" indent="-342900">
              <a:lnSpc>
                <a:spcPct val="100000"/>
              </a:lnSpc>
              <a:spcAft>
                <a:spcPts val="600"/>
              </a:spcAft>
              <a:buFont typeface="Arial" panose="020B0604020202020204" pitchFamily="34" charset="0"/>
              <a:buChar char="•"/>
            </a:pPr>
            <a:r>
              <a:rPr lang="et" sz="1600" b="1" i="0" strike="noStrike" cap="none" spc="0" baseline="0" dirty="0">
                <a:solidFill>
                  <a:srgbClr val="000000"/>
                </a:solidFill>
                <a:effectLst/>
                <a:latin typeface="Helvetica"/>
                <a:ea typeface="Helvetica"/>
                <a:cs typeface="Helvetica"/>
              </a:rPr>
              <a:t>Protsesside sulgemine</a:t>
            </a:r>
            <a:r>
              <a:rPr lang="et" sz="1600" b="0" i="0" strike="noStrike" cap="none" spc="0" baseline="0" dirty="0">
                <a:solidFill>
                  <a:srgbClr val="000000"/>
                </a:solidFill>
                <a:effectLst/>
                <a:latin typeface="Helvetica"/>
                <a:ea typeface="Helvetica"/>
                <a:cs typeface="Helvetica"/>
              </a:rPr>
              <a:t> aitab minimeerida tolmu levikut selle tekkekohast </a:t>
            </a:r>
            <a:r>
              <a:rPr lang="et" dirty="0">
                <a:solidFill>
                  <a:srgbClr val="000000"/>
                </a:solidFill>
                <a:latin typeface="Helvetica"/>
                <a:ea typeface="Helvetica"/>
                <a:cs typeface="Helvetica"/>
              </a:rPr>
              <a:t>kaugemale</a:t>
            </a:r>
            <a:r>
              <a:rPr lang="et" sz="1600" b="0" i="0" strike="noStrike" cap="none" spc="0" baseline="0" dirty="0">
                <a:solidFill>
                  <a:srgbClr val="000000"/>
                </a:solidFill>
                <a:effectLst/>
                <a:latin typeface="Helvetica"/>
                <a:ea typeface="Helvetica"/>
                <a:cs typeface="Helvetica"/>
              </a:rPr>
              <a:t>.</a:t>
            </a:r>
            <a:r>
              <a:rPr lang="et" dirty="0">
                <a:solidFill>
                  <a:srgbClr val="000000"/>
                </a:solidFill>
                <a:latin typeface="Helvetica"/>
                <a:ea typeface="Helvetica"/>
                <a:cs typeface="Helvetica"/>
              </a:rPr>
              <a:t> </a:t>
            </a:r>
            <a:endParaRPr lang="et" sz="1600" b="0" i="0" strike="noStrike" cap="none" spc="0" baseline="0" dirty="0">
              <a:solidFill>
                <a:srgbClr val="000000"/>
              </a:solidFill>
              <a:effectLst/>
              <a:latin typeface="Helvetica"/>
              <a:ea typeface="Helvetica"/>
              <a:cs typeface="Helvetica"/>
            </a:endParaRPr>
          </a:p>
          <a:p>
            <a:pPr marL="1028700" lvl="1" indent="-342900">
              <a:lnSpc>
                <a:spcPct val="100000"/>
              </a:lnSpc>
              <a:spcAft>
                <a:spcPts val="600"/>
              </a:spcAft>
            </a:pPr>
            <a:r>
              <a:rPr lang="et" sz="1600" b="0" i="0" strike="noStrike" cap="none" spc="0" baseline="0" dirty="0">
                <a:solidFill>
                  <a:srgbClr val="000000"/>
                </a:solidFill>
                <a:effectLst/>
                <a:latin typeface="Helvetica"/>
                <a:ea typeface="Helvetica"/>
                <a:cs typeface="Helvetica"/>
              </a:rPr>
              <a:t>Füüsiline barjäär protsessi ja töötaja vahel võib luua kõrgema kaitsetaseme. Kui teil on sellegipoolest vaja ruumi siseneda, tuleb kasutusele võtta ettevaatusabinõusid kokkupuute vältimiseks!</a:t>
            </a:r>
          </a:p>
          <a:p>
            <a:pPr marL="1028700" lvl="1" indent="-342900">
              <a:lnSpc>
                <a:spcPct val="100000"/>
              </a:lnSpc>
              <a:spcAft>
                <a:spcPts val="600"/>
              </a:spcAft>
            </a:pPr>
            <a:r>
              <a:rPr lang="et" sz="1600" b="0" i="0" strike="noStrike" cap="none" spc="0" baseline="0" dirty="0">
                <a:solidFill>
                  <a:srgbClr val="000000"/>
                </a:solidFill>
                <a:effectLst/>
                <a:latin typeface="Helvetica"/>
                <a:ea typeface="Helvetica"/>
                <a:cs typeface="Helvetica"/>
              </a:rPr>
              <a:t>Täiteotsiku ja koti vahelise kindla tihenduse tagamine aitab vältida tolmu väljapääsu</a:t>
            </a:r>
          </a:p>
          <a:p>
            <a:pPr marL="342900" indent="-342900">
              <a:lnSpc>
                <a:spcPct val="100000"/>
              </a:lnSpc>
              <a:spcAft>
                <a:spcPts val="600"/>
              </a:spcAft>
              <a:buFont typeface="Arial" panose="020B0604020202020204" pitchFamily="34" charset="0"/>
              <a:buChar char="•"/>
            </a:pPr>
            <a:r>
              <a:rPr lang="et" sz="1600" b="1" i="0" strike="noStrike" cap="none" spc="0" baseline="0" dirty="0">
                <a:solidFill>
                  <a:srgbClr val="000000"/>
                </a:solidFill>
                <a:effectLst/>
                <a:latin typeface="Helvetica"/>
                <a:ea typeface="Helvetica"/>
                <a:cs typeface="Helvetica"/>
              </a:rPr>
              <a:t>Väljatõmbeventilatsioon</a:t>
            </a:r>
            <a:r>
              <a:rPr lang="et" sz="1600" b="0" i="0" strike="noStrike" cap="none" spc="0" baseline="0" dirty="0">
                <a:solidFill>
                  <a:srgbClr val="000000"/>
                </a:solidFill>
                <a:effectLst/>
                <a:latin typeface="Helvetica"/>
                <a:ea typeface="Helvetica"/>
                <a:cs typeface="Helvetica"/>
              </a:rPr>
              <a:t> püüab õhus lenduva tolmu selle tekkekohas kinni, enne kui sellega kokku puutume</a:t>
            </a:r>
          </a:p>
          <a:p>
            <a:pPr marL="342900" indent="-342900">
              <a:lnSpc>
                <a:spcPct val="100000"/>
              </a:lnSpc>
              <a:spcAft>
                <a:spcPts val="600"/>
              </a:spcAft>
              <a:buFont typeface="Arial" panose="020B0604020202020204" pitchFamily="34" charset="0"/>
              <a:buChar char="•"/>
            </a:pPr>
            <a:r>
              <a:rPr lang="et" sz="1600" b="1" i="0" strike="noStrike" cap="none" spc="0" baseline="0" dirty="0">
                <a:solidFill>
                  <a:srgbClr val="000000"/>
                </a:solidFill>
                <a:effectLst/>
                <a:latin typeface="Helvetica"/>
                <a:ea typeface="Helvetica"/>
                <a:cs typeface="Helvetica"/>
              </a:rPr>
              <a:t>Hingamisteede kaitsevahendeid</a:t>
            </a:r>
            <a:r>
              <a:rPr lang="et" sz="1600" b="0" i="0" strike="noStrike" cap="none" spc="0" baseline="0" dirty="0">
                <a:solidFill>
                  <a:srgbClr val="000000"/>
                </a:solidFill>
                <a:effectLst/>
                <a:latin typeface="Helvetica"/>
                <a:ea typeface="Helvetica"/>
                <a:cs typeface="Helvetica"/>
              </a:rPr>
              <a:t> võib vaja minna ka </a:t>
            </a:r>
            <a:r>
              <a:rPr lang="et" dirty="0">
                <a:solidFill>
                  <a:srgbClr val="000000"/>
                </a:solidFill>
                <a:latin typeface="Helvetica"/>
                <a:ea typeface="Helvetica"/>
                <a:cs typeface="Helvetica"/>
              </a:rPr>
              <a:t>siis</a:t>
            </a:r>
            <a:r>
              <a:rPr lang="et" sz="1600" b="0" i="0" strike="noStrike" cap="none" spc="0" baseline="0" dirty="0">
                <a:solidFill>
                  <a:srgbClr val="000000"/>
                </a:solidFill>
                <a:effectLst/>
                <a:latin typeface="Helvetica"/>
                <a:ea typeface="Helvetica"/>
                <a:cs typeface="Helvetica"/>
              </a:rPr>
              <a:t>, kui ülaltoodud kontrollmeetoditest ei piisa.</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259851"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PAKKIMISSÜSTEEMIDE KÄITLEMISEL</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995657" cy="3230407"/>
          </a:xfrm>
        </p:spPr>
        <p:txBody>
          <a:bodyPr lIns="91440" tIns="45720" rIns="91440" bIns="45720" anchor="t"/>
          <a:lstStyle/>
          <a:p>
            <a:pPr>
              <a:lnSpc>
                <a:spcPct val="100000"/>
              </a:lnSpc>
              <a:spcBef>
                <a:spcPts val="800"/>
              </a:spcBef>
            </a:pPr>
            <a:r>
              <a:rPr lang="et" sz="14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Kasutage saadaolevaid tolmutõrjevahendeid. Vajalik võib olla täiendav hingamisteede kaitsevarustus.</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Looge plaan lekete ohutuks käsitlemiseks ja likvideerige need kohe, kasutades vaakum- või märgpuhastusmeetodeid</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Veenduge, et ventilatsioonisüsteemid töötaksid tõhusalt</a:t>
            </a:r>
          </a:p>
          <a:p>
            <a:pPr marL="285750" indent="-285750">
              <a:lnSpc>
                <a:spcPct val="100000"/>
              </a:lnSpc>
              <a:spcBef>
                <a:spcPts val="800"/>
              </a:spcBef>
              <a:spcAft>
                <a:spcPts val="1000"/>
              </a:spcAft>
              <a:buSzPct val="85000"/>
              <a:buFont typeface=".Apple Color Emoji UI"/>
              <a:buChar char="✅"/>
            </a:pPr>
            <a:r>
              <a:rPr lang="et" sz="1400" b="0" i="0" strike="noStrike" cap="none" spc="0" baseline="0" dirty="0">
                <a:solidFill>
                  <a:srgbClr val="000000"/>
                </a:solidFill>
                <a:effectLst/>
                <a:latin typeface="Helvetica"/>
                <a:ea typeface="Helvetica"/>
                <a:cs typeface="Helvetica"/>
              </a:rPr>
              <a:t>Teatage riketest koheselt oma </a:t>
            </a:r>
            <a:r>
              <a:rPr lang="et" sz="1400" dirty="0">
                <a:solidFill>
                  <a:srgbClr val="000000"/>
                </a:solidFill>
                <a:latin typeface="Helvetica"/>
                <a:ea typeface="Helvetica"/>
                <a:cs typeface="Helvetica"/>
              </a:rPr>
              <a:t>otsesele juhile</a:t>
            </a:r>
            <a:endParaRPr lang="et" sz="1400" b="0" i="0" strike="noStrike" cap="none" spc="0" baseline="0" dirty="0">
              <a:solidFill>
                <a:srgbClr val="000000"/>
              </a:solidFill>
              <a:effectLst/>
              <a:latin typeface="Helvetica"/>
              <a:ea typeface="Helvetica"/>
              <a:cs typeface="Helvetica"/>
            </a:endParaRPr>
          </a:p>
          <a:p>
            <a:pPr>
              <a:lnSpc>
                <a:spcPct val="100000"/>
              </a:lnSpc>
              <a:spcBef>
                <a:spcPts val="800"/>
              </a:spcBef>
            </a:pPr>
            <a:r>
              <a:rPr lang="et" sz="14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Sisenege suletud keskkonda ilma kokkupuudet vältivaid ettevaatusabinõusid (nt hingamisteede kaitsevahendeid) kasutusele võtmata</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Häirige tolmukontrolliks kasutatavate vahendite tööd. Need on ette nähtud teie ohutuse ja tervise tagamiseks.</a:t>
            </a:r>
          </a:p>
          <a:p>
            <a:pPr marL="285750" indent="-285750">
              <a:lnSpc>
                <a:spcPct val="100000"/>
              </a:lnSpc>
              <a:spcBef>
                <a:spcPts val="800"/>
              </a:spcBef>
              <a:buSzPct val="85000"/>
              <a:buFont typeface=".Apple Color Emoji UI"/>
              <a:buChar char="❌"/>
            </a:pPr>
            <a:r>
              <a:rPr lang="et" sz="1400" b="0" i="0" strike="noStrike" cap="none" spc="0" baseline="0" dirty="0">
                <a:solidFill>
                  <a:srgbClr val="000000"/>
                </a:solidFill>
                <a:effectLst/>
                <a:latin typeface="Helvetica"/>
                <a:ea typeface="Helvetica"/>
                <a:cs typeface="Helvetica"/>
              </a:rPr>
              <a:t>Puhastage kuiva harjaga. Kasutage selle asemel vaakum- või märgpuhastust.</a:t>
            </a:r>
          </a:p>
          <a:p>
            <a:pPr marL="285750" indent="-285750">
              <a:lnSpc>
                <a:spcPct val="100000"/>
              </a:lnSpc>
              <a:spcBef>
                <a:spcPts val="800"/>
              </a:spcBef>
              <a:buSzPct val="85000"/>
              <a:buFont typeface=".Apple Color Emoji UI"/>
              <a:buChar char="❌"/>
            </a:pPr>
            <a:r>
              <a:rPr lang="et" sz="1400" b="0" i="0" strike="noStrike" cap="none" spc="0" baseline="0" dirty="0">
                <a:solidFill>
                  <a:srgbClr val="FF0000"/>
                </a:solidFill>
                <a:effectLst/>
                <a:latin typeface="Helvetica"/>
                <a:ea typeface="Helvetica"/>
                <a:cs typeface="Helvetica"/>
              </a:rPr>
              <a:t>Tekst koolitajale – lisage oma töökonteksti jaoks asjakohast lisateavet</a:t>
            </a:r>
          </a:p>
          <a:p>
            <a:pPr marL="285750" indent="-285750">
              <a:lnSpc>
                <a:spcPct val="100000"/>
              </a:lnSpc>
              <a:spcBef>
                <a:spcPts val="8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23557" cy="3682369"/>
          </a:xfrm>
        </p:spPr>
        <p:txBody>
          <a:bodyPr/>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Pakendisüsteemide õige kasutamine aitab säilitada ohutut ja tolmuvaba töökeskkonda.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Kasutage alati saadaolevaid tolmutõrjemeetmeid</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Kui kahtlustate, et tolmutõrjemeetmed pole töökorras, teatage sellest oma kohapealsele juhile.</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Tegelege leketega viivitamatult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FF0000"/>
                </a:solidFill>
                <a:effectLst/>
                <a:latin typeface="Helvetica"/>
                <a:ea typeface="Helvetica"/>
                <a:cs typeface="Helvetica"/>
              </a:rPr>
              <a:t>Koolitajale kontekstuaalsete järelduste lisamiseks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lIns="91440" tIns="45720" rIns="91440" bIns="45720" anchor="t"/>
          <a:lstStyle/>
          <a:p>
            <a:pPr>
              <a:lnSpc>
                <a:spcPts val="2400"/>
              </a:lnSpc>
            </a:pPr>
            <a:r>
              <a:rPr lang="et" sz="1800" b="0" i="0" strike="noStrike" cap="none" spc="0" baseline="0" dirty="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dirty="0">
                <a:solidFill>
                  <a:srgbClr val="000000"/>
                </a:solidFill>
                <a:effectLst/>
                <a:latin typeface="Helvetica"/>
                <a:ea typeface="Helvetica"/>
                <a:cs typeface="Helvetica"/>
              </a:rPr>
              <a:t>Pildi muutmiseks paremklõpsake &gt; muuda pilti &gt; lisage failist.</a:t>
            </a:r>
          </a:p>
          <a:p>
            <a:pPr>
              <a:lnSpc>
                <a:spcPts val="2400"/>
              </a:lnSpc>
            </a:pPr>
            <a:r>
              <a:rPr lang="et" sz="1800" dirty="0">
                <a:solidFill>
                  <a:srgbClr val="000000"/>
                </a:solidFill>
                <a:latin typeface="Helvetica"/>
                <a:ea typeface="Helvetica"/>
                <a:cs typeface="Helvetica"/>
              </a:rPr>
              <a:t>Täiendavate</a:t>
            </a:r>
            <a:r>
              <a:rPr lang="et" sz="1800" b="0" i="0" strike="noStrike" cap="none" spc="0" baseline="0" dirty="0">
                <a:solidFill>
                  <a:srgbClr val="000000"/>
                </a:solidFill>
                <a:effectLst/>
                <a:latin typeface="Helvetica"/>
                <a:ea typeface="Helvetica"/>
                <a:cs typeface="Helvetica"/>
              </a:rPr>
              <a:t>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3" history="0"/>
              </a:rPr>
              <a:t>Pakkimissüsteemide head tavad (ülesanne 2.1.18)</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4"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5" history="0"/>
              </a:rPr>
              <a:t>NEPSI juhend VKEdele</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6"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E1C09D3B-A2BA-4315-84CC-A95D47CA9B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828</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53</cp:revision>
  <dcterms:created xsi:type="dcterms:W3CDTF">2020-07-22T07:31:06Z</dcterms:created>
  <dcterms:modified xsi:type="dcterms:W3CDTF">2024-11-13T12:06:56Z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