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can lead to serious health problems for workers in the long-term. For that reason, it is important that all workers are aware of the good practices that limit or eliminate exposure to silica dust.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This training provides guidance for processing (e.g. drilling, cutting, sanding) materials containing crystalline silica using hand-held power tools with water system.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To avoid exposure to hazardous levels of dust generated by high-energy processes, keep processes wet. The use of water traps dust keeping exposure to a minimum.</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The following video shows the affect of water as a means of dust suppression in wet processes. Next to the video picture you see a graph and a red bar illustrating the dust concentration in mg/m3.</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The measurement of the dust concentration is not about respirable crystalline silica, it is based on a semi-quantitative measurement. What is essential is not the dust concentration value but the relative difference between exposure levels during the recommended practice and other practice.</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Wet processes should always be used when available to limit the generation of airborne dust. Not all power tools are adapted for wet process. Ensure that the equipment in use is appropriate for the task at hand.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using wet processes, ensure that the equipment and water system are working correctly. If you suspect the equipment isn’t functioning properly, contact the on-site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dirty="0"/>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FOR </a:t>
            </a:r>
            <a:br>
              <a:rPr lang="en-GB" dirty="0"/>
            </a:br>
            <a:r>
              <a:rPr lang="en-GB" dirty="0"/>
              <a:t>WET PROCESSES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en-US" dirty="0"/>
              <a:t>GOOD PRACTICES TRAINING FOR</a:t>
            </a:r>
          </a:p>
          <a:p>
            <a:r>
              <a:rPr lang="en-US" dirty="0">
                <a:latin typeface="Helvetica"/>
                <a:cs typeface="Helvetica"/>
              </a:rPr>
              <a:t>WET PROCESSES</a:t>
            </a:r>
            <a:endParaRPr lang="en-US"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630307" y="308919"/>
            <a:ext cx="317039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1463187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109366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spcAft>
                <a:spcPts val="1000"/>
              </a:spcAft>
            </a:pPr>
            <a:r>
              <a:rPr lang="en-US" sz="2000" b="1" dirty="0"/>
              <a:t>Learning to protect yourself against work-related hazards is a priority.</a:t>
            </a:r>
          </a:p>
          <a:p>
            <a:r>
              <a:rPr lang="en-US" sz="2000" dirty="0"/>
              <a:t>In this PowerPoint training, you will learn about:</a:t>
            </a:r>
          </a:p>
          <a:p>
            <a:pPr marL="285750" indent="-285750">
              <a:buFont typeface="Arial" panose="020B0604020202020204" pitchFamily="34" charset="0"/>
              <a:buChar char="•"/>
            </a:pPr>
            <a:r>
              <a:rPr lang="en-US" sz="2000" dirty="0"/>
              <a:t>How water is used in high-energy industrial processes to reduce exposure to respirable crystalline silica dust (RCS)</a:t>
            </a:r>
          </a:p>
          <a:p>
            <a:pPr marL="285750" indent="-285750">
              <a:buFont typeface="Arial" panose="020B0604020202020204" pitchFamily="34" charset="0"/>
              <a:buChar char="•"/>
            </a:pPr>
            <a:r>
              <a:rPr lang="en-US" sz="2000" dirty="0"/>
              <a:t>How and when to use wet processes</a:t>
            </a:r>
          </a:p>
          <a:p>
            <a:pPr marL="285750" indent="-285750">
              <a:buFont typeface="Arial" panose="020B0604020202020204" pitchFamily="34" charset="0"/>
              <a:buChar char="•"/>
            </a:pPr>
            <a:r>
              <a:rPr lang="en-US" sz="2000" dirty="0"/>
              <a:t>Best practices and dos &amp; don’ts for wet processes</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p>
          <a:p>
            <a:pPr marL="285750" indent="-285750">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rotWithShape="1">
          <a:blip r:embed="rId3"/>
          <a:srcRect l="43438" t="3" r="24496" b="-3"/>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dirty="0"/>
              <a:t>Wet processes is one of the five main dust control techniques.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4239089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The correct functioning of this equipment is essential to protect us against RCS</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r>
              <a:rPr lang="en-US" dirty="0"/>
              <a:t>HOW WET PROCESSES REDUCE EXPOSURE TO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70108"/>
            <a:ext cx="5453624" cy="3216120"/>
          </a:xfrm>
        </p:spPr>
        <p:txBody>
          <a:bodyPr/>
          <a:lstStyle/>
          <a:p>
            <a:pPr>
              <a:spcAft>
                <a:spcPts val="1000"/>
              </a:spcAft>
            </a:pPr>
            <a:r>
              <a:rPr lang="en-US" sz="1800" dirty="0"/>
              <a:t>Wet processes are used in high-energy industrial processes involving materials that contain crystalline silica, such as drilling, cutting, grinding and sanding. Water systems may be integrated into tools and equipment.</a:t>
            </a:r>
          </a:p>
          <a:p>
            <a:pPr>
              <a:spcAft>
                <a:spcPts val="1000"/>
              </a:spcAft>
            </a:pPr>
            <a:r>
              <a:rPr lang="en-US" sz="1800" dirty="0"/>
              <a:t>Water can be used to control airborne dust generated from vehicle movements on roads and construction sites, and also for general cleaning.</a:t>
            </a:r>
          </a:p>
          <a:p>
            <a:pPr>
              <a:spcAft>
                <a:spcPts val="1000"/>
              </a:spcAft>
            </a:pPr>
            <a:r>
              <a:rPr lang="en-US" sz="1800" dirty="0"/>
              <a:t>The water catches the dust particles stopping them from becoming airborne.</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nvPr>
        </p:nvSpPr>
        <p:spPr/>
        <p:txBody>
          <a:bodyPr/>
          <a:lstStyle/>
          <a:p>
            <a:r>
              <a:rPr lang="en-US" dirty="0"/>
              <a:t>WATER ASSISTED DUST SUPPRESSION</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nvPr>
        </p:nvSpPr>
        <p:spPr>
          <a:xfrm>
            <a:off x="777243" y="2796209"/>
            <a:ext cx="5453624" cy="3248836"/>
          </a:xfrm>
        </p:spPr>
        <p:txBody>
          <a:bodyPr/>
          <a:lstStyle/>
          <a:p>
            <a:r>
              <a:rPr lang="en-US" sz="2000" dirty="0"/>
              <a:t>Water reduces the levels of dust generated through high-energy processes.</a:t>
            </a:r>
          </a:p>
          <a:p>
            <a:r>
              <a:rPr lang="en-US" sz="2000" dirty="0"/>
              <a:t>(Click to play video.)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nvPr>
        </p:nvSpPr>
        <p:spPr/>
        <p:txBody>
          <a:bodyPr/>
          <a:lstStyle/>
          <a:p>
            <a:r>
              <a:rPr lang="en-US" dirty="0"/>
              <a:t>USING WET PROCESSES</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nvPr>
        </p:nvSpPr>
        <p:spPr/>
        <p:txBody>
          <a:bodyPr anchor="t"/>
          <a:lstStyle/>
          <a:p>
            <a:r>
              <a:rPr lang="en-US" sz="2000" dirty="0"/>
              <a:t>Wet processes are always preferred when available (and safe to use). When using wet processes: </a:t>
            </a:r>
          </a:p>
          <a:p>
            <a:pPr marL="342900" indent="-342900">
              <a:buFont typeface="Arial" panose="020B0604020202020204" pitchFamily="34" charset="0"/>
              <a:buChar char="•"/>
            </a:pPr>
            <a:r>
              <a:rPr lang="en-US" sz="2000" dirty="0">
                <a:latin typeface="Helvetica"/>
                <a:cs typeface="Helvetica"/>
              </a:rPr>
              <a:t>Make sure the space is well ventilated</a:t>
            </a:r>
            <a:endParaRPr lang="en-US" sz="2000" dirty="0">
              <a:cs typeface="Helvetica"/>
            </a:endParaRPr>
          </a:p>
          <a:p>
            <a:pPr marL="342900" indent="-342900">
              <a:buFont typeface="Arial" panose="020B0604020202020204" pitchFamily="34" charset="0"/>
              <a:buChar char="•"/>
            </a:pPr>
            <a:r>
              <a:rPr lang="en-US" sz="2000" dirty="0"/>
              <a:t>Make sure the water supply is appropriate and adequate for the task at hand</a:t>
            </a:r>
          </a:p>
          <a:p>
            <a:pPr marL="342900" indent="-342900">
              <a:buFont typeface="Arial" panose="020B0604020202020204" pitchFamily="34" charset="0"/>
              <a:buChar char="•"/>
            </a:pPr>
            <a:r>
              <a:rPr lang="en-US" sz="2000" dirty="0"/>
              <a:t>Clean up using wet methods</a:t>
            </a:r>
          </a:p>
          <a:p>
            <a:pPr marL="342900" indent="-342900">
              <a:buFont typeface="Arial" panose="020B0604020202020204" pitchFamily="34" charset="0"/>
              <a:buChar char="•"/>
            </a:pPr>
            <a:r>
              <a:rPr lang="en-US" sz="2000" dirty="0"/>
              <a:t>Protect water supplies against freezing</a:t>
            </a:r>
          </a:p>
          <a:p>
            <a:pPr marL="342900" indent="-342900">
              <a:buFont typeface="Arial" panose="020B0604020202020204" pitchFamily="34" charset="0"/>
              <a:buChar char="•"/>
            </a:pPr>
            <a:r>
              <a:rPr lang="en-US" sz="2000" dirty="0"/>
              <a:t>Check for bacterial growth caused by water sources, where airborne droplets may be formed</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nvPr>
        </p:nvPicPr>
        <p:blipFill rotWithShape="1">
          <a:blip r:embed="rId3"/>
          <a:srcRect l="11126" t="15165" r="14143" b="213"/>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en-US" dirty="0"/>
              <a:t>DOS AND DON’TS FOR WET PROCESSES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50996"/>
            <a:ext cx="10135922" cy="3230407"/>
          </a:xfrm>
        </p:spPr>
        <p:txBody>
          <a:bodyPr/>
          <a:lstStyle/>
          <a:p>
            <a:r>
              <a:rPr lang="en-US" b="1" dirty="0"/>
              <a:t>DO</a:t>
            </a:r>
          </a:p>
          <a:p>
            <a:pPr marL="285750" indent="-285750">
              <a:buSzPct val="85000"/>
              <a:buFont typeface=".Apple Color Emoji UI"/>
              <a:buChar char="✅"/>
            </a:pPr>
            <a:r>
              <a:rPr lang="en-US" dirty="0"/>
              <a:t>Use water assisted dust suppression when it is possible and safe to do so</a:t>
            </a:r>
          </a:p>
          <a:p>
            <a:pPr marL="285750" indent="-285750">
              <a:buSzPct val="85000"/>
              <a:buFont typeface=".Apple Color Emoji UI"/>
              <a:buChar char="✅"/>
            </a:pPr>
            <a:r>
              <a:rPr lang="en-US" dirty="0"/>
              <a:t>Ensure that water is disposed of to an appropriate drainage system</a:t>
            </a:r>
          </a:p>
          <a:p>
            <a:pPr marL="285750" indent="-285750">
              <a:spcAft>
                <a:spcPts val="1000"/>
              </a:spcAft>
              <a:buSzPct val="85000"/>
              <a:buFont typeface=".Apple Color Emoji UI"/>
              <a:buChar char="✅"/>
            </a:pPr>
            <a:r>
              <a:rPr lang="en-US" dirty="0"/>
              <a:t>Clean up spills and puddles immediately</a:t>
            </a:r>
          </a:p>
          <a:p>
            <a:r>
              <a:rPr lang="en-US" b="1" dirty="0"/>
              <a:t>DON’T</a:t>
            </a:r>
          </a:p>
          <a:p>
            <a:pPr marL="285750" indent="-285750">
              <a:buSzPct val="85000"/>
              <a:buFont typeface=".Apple Color Emoji UI"/>
              <a:buChar char="❌"/>
            </a:pPr>
            <a:r>
              <a:rPr lang="en-US" dirty="0"/>
              <a:t>Use excessive water pressure that can disturb settled dust. A fine mist or spray is more effective than a jet.</a:t>
            </a:r>
          </a:p>
          <a:p>
            <a:pPr marL="285750" indent="-285750">
              <a:buSzPct val="85000"/>
              <a:buFont typeface=".Apple Color Emoji UI"/>
              <a:buChar char="❌"/>
            </a:pPr>
            <a:r>
              <a:rPr lang="en-US" dirty="0"/>
              <a:t>Use water assisted suppression on devices that don’t support water infiltration</a:t>
            </a:r>
          </a:p>
          <a:p>
            <a:pPr marL="285750" indent="-285750">
              <a:buSzPct val="85000"/>
              <a:buFont typeface=".Apple Color Emoji UI"/>
              <a:buChar char="❌"/>
            </a:pPr>
            <a:r>
              <a:rPr lang="en-US" dirty="0">
                <a:solidFill>
                  <a:srgbClr val="FF0000"/>
                </a:solidFill>
              </a:rPr>
              <a:t>Text for trainer — Add additional text about measures related to wet processes relevant to your own context</a:t>
            </a:r>
          </a:p>
          <a:p>
            <a:pPr marL="285750" indent="-285750">
              <a:buSzPct val="85000"/>
              <a:buFont typeface=".Apple Color Emoji UI"/>
              <a:buChar char="✅"/>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300"/>
              </a:lnSpc>
              <a:spcBef>
                <a:spcPts val="600"/>
              </a:spcBef>
              <a:spcAft>
                <a:spcPts val="1000"/>
              </a:spcAft>
            </a:pPr>
            <a:r>
              <a:rPr lang="en-GB" sz="2000" dirty="0">
                <a:latin typeface="Helvetica"/>
                <a:cs typeface="Helvetica"/>
              </a:rPr>
              <a:t>Wet processes keep dust to a minimum and reduce the risk of RCS exposure.</a:t>
            </a:r>
          </a:p>
          <a:p>
            <a:pPr>
              <a:lnSpc>
                <a:spcPts val="2300"/>
              </a:lnSpc>
              <a:spcBef>
                <a:spcPts val="600"/>
              </a:spcBef>
              <a:spcAft>
                <a:spcPts val="1000"/>
              </a:spcAft>
            </a:pPr>
            <a:r>
              <a:rPr lang="en-GB" sz="2000" dirty="0"/>
              <a:t>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Always use water systems when available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Ensure water systems are appropriate and adequate for the task at hand</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If you suspect a water system isn’t working correctly, contact the on-site manager</a:t>
            </a:r>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n-US" dirty="0"/>
              <a:t>FURTHER LEARNING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Wet Processing of Mineral Workpieces Containing Crystallin Silica Using Hand-Held Power Tools (Task Sheet 2.1.14d)</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Using Water/Additives on the Roads or Open Surfaces to Reduce Dust Levels (Task Sheet 2.2.27)</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Water Assisted Dust </a:t>
            </a:r>
            <a:r>
              <a:rPr lang="en-GB" dirty="0" err="1">
                <a:hlinkClick r:id="rId3"/>
              </a:rPr>
              <a:t>Supression</a:t>
            </a:r>
            <a:r>
              <a:rPr lang="en-GB" dirty="0">
                <a:hlinkClick r:id="rId3"/>
              </a:rPr>
              <a:t> (Task Sheet 2.2.35)</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Wet Cutting Processes of Masonry Units, Agglomerated and Natural Stones (Task Sheet 2.2.42)</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77DEDC51-779A-7E44-95A7-38B3ED4D9FAA}"/>
              </a:ext>
            </a:extLst>
          </p:cNvPr>
          <p:cNvSpPr/>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nvSpPr>
        <p:spPr>
          <a:xfrm>
            <a:off x="1030398" y="5445836"/>
            <a:ext cx="10012933" cy="448584"/>
          </a:xfrm>
          <a:prstGeom prst="rect">
            <a:avLst/>
          </a:prstGeom>
          <a:noFill/>
          <a:ln>
            <a:noFill/>
          </a:ln>
        </p:spPr>
        <p:txBody>
          <a:bodyPr wrap="square" anchor="ctr">
            <a:spAutoFit/>
          </a:bodyPr>
          <a:lstStyle/>
          <a:p>
            <a:pPr algn="ctr">
              <a:lnSpc>
                <a:spcPts val="3000"/>
              </a:lnSpc>
              <a:spcBef>
                <a:spcPts val="1200"/>
              </a:spcBef>
              <a:spcAft>
                <a:spcPts val="1200"/>
              </a:spcAft>
              <a:buSzPct val="130000"/>
            </a:pPr>
            <a:r>
              <a:rPr lang="en-GB" sz="2000" dirty="0">
                <a:ln w="0"/>
              </a:rPr>
              <a:t>Visit the </a:t>
            </a:r>
            <a:r>
              <a:rPr lang="en-GB" sz="2000" b="1" dirty="0">
                <a:ln w="0"/>
              </a:rPr>
              <a:t>NEPSI E-Learning Platform </a:t>
            </a:r>
            <a:r>
              <a:rPr lang="en-GB" sz="2000" dirty="0">
                <a:ln w="0"/>
              </a:rPr>
              <a:t>at </a:t>
            </a:r>
            <a:r>
              <a:rPr lang="en-GB" sz="2000" dirty="0">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16599971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3CBABBF-21CB-4C88-8C6C-EE564E61A0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TotalTime>
  <Words>1156</Words>
  <Application>Microsoft Macintosh PowerPoint</Application>
  <PresentationFormat>Widescreen</PresentationFormat>
  <Paragraphs>97</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30</cp:revision>
  <dcterms:created xsi:type="dcterms:W3CDTF">2020-01-29T17:43:15Z</dcterms:created>
  <dcterms:modified xsi:type="dcterms:W3CDTF">2024-11-13T10:20:50Z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