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83061" autoAdjust="0"/>
  </p:normalViewPr>
  <p:slideViewPr>
    <p:cSldViewPr snapToGrid="0">
      <p:cViewPr varScale="1">
        <p:scale>
          <a:sx n="101" d="100"/>
          <a:sy n="101" d="100"/>
        </p:scale>
        <p:origin x="1088"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Cette formation fournit des conseils sur le vidage des petits sacs et des sacs en vrac pour les matériaux contenant de la silice cristalline.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Les processus de vidage des sacs et la manipulation incorrecte des sacs vides peuvent entraîner des niveaux importants d'exposition à la poussière. C’est pour cette raison que les bonnes pratiques liées au vidage des sacs doivent être suivies. L'utilisation de stations de vidage de sacs automatiques ou semi-automatiques est recommandée pour le vidage des petits sacs.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Les processus de vidage des sacs et la manipulation incorrecte des sacs vides peuvent entraîner des niveaux importants d'exposition à la poussière. C’est pour cette raison que les bonnes pratiques liées au vidage des sacs doivent être suivies. L'utilisation de stations de vidage de sacs automatiques ou semi-automatiques est recommandée pour le vidage des petits sacs.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Bien que cela ne soit pas toujours nécessaire, l'utilisation de stations de vidage de sacs automatiques ou semi-automatiques est recommandée pour réduire les erreurs humaines et les blessures.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Le broyage des sacs crée beaucoup de poussière. Les travailleurs doivent enrouler les sacs vides dans la zone d'extraction.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Lorsque vous videz le contenu d'un petit sac, assurez-vous que l'extrémité ouverte est tournée vers l'extérieur. Pour éviter totalement la production de poussière, videz le sac dans un grand sac en plastique soutenu et maintenu ouvert par un cadre métallique.</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Les big bags sont plus rentables et plus écologiques que l'utilisation de plusieurs petits sacs. Les sacs en vrac peuvent contenir autant de matériau qu'une palette entière de petits sacs. Par conséquent, lorsqu'ils sont pleins, ils sont trop lourds pour être manipulés sans l'aide d'une machine.</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Il est recommandé d'utiliser des EPI pour vider le contenu d'un big bag par découpage.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Avant de commencer à vider un sac, assurez-vous que les systèmes de ventilation et d'extraction fonctionnent. Si vous pensez qu'il y a un problème, contactez le gestionnaire du site. Veillez à vérifier les facteurs externes, tels que les courants d'air, qui peuvent avoir un impact important sur les systèmes de ventilation.</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Lorsqu'elles sont disponibles, utilisez des aides à la manutention pour réduire les erreurs humaines et les blessures. Ne remplissez jamais trop les sacs pour éviter les déversements inutiles qui peuvent créer des risques supplémentaires. En cas de déversement, traitez-le immédiatement en utilisant des méthodes de nettoyage humide ou à sec.</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7946265" y="429114"/>
            <a:ext cx="38710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 sz="1400" b="1" i="0" strike="noStrike" cap="none" spc="0" baseline="0" dirty="0">
                <a:solidFill>
                  <a:srgbClr val="F6A317"/>
                </a:solidFill>
                <a:effectLst/>
                <a:latin typeface="Helvetica"/>
                <a:ea typeface="Helvetica"/>
                <a:cs typeface="Helvetica"/>
              </a:rPr>
              <a:t>FORMATION AUX BONNES PRATIQUES EN MATIÈRE DE VIDAGE DES SACS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534274" cy="850900"/>
          </a:xfrm>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DE VIDAGE DES SACS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IN" sz="2800" dirty="0">
                <a:latin typeface="Helvetica"/>
                <a:ea typeface="Helvetica"/>
                <a:cs typeface="Helvetica"/>
              </a:rPr>
              <a:t>PRÉAMBULE (POUR LE FORMATEUR)</a:t>
            </a:r>
            <a:endParaRPr lang="fr"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solidFill>
                  <a:srgbClr val="000000"/>
                </a:solidFill>
                <a:latin typeface="Helvetica"/>
                <a:ea typeface="Helvetica"/>
                <a:cs typeface="Helvetica"/>
              </a:rPr>
              <a:t>Dans le cadre de la formation au déploiement des Bonnes Pratiques de NEPSI, NEPSI a développé un ensemble de ressources pédagogiques. </a:t>
            </a:r>
          </a:p>
          <a:p>
            <a:pPr>
              <a:lnSpc>
                <a:spcPts val="2400"/>
              </a:lnSpc>
            </a:pPr>
            <a:r>
              <a:rPr lang="fr-FR" sz="1800" dirty="0">
                <a:solidFill>
                  <a:srgbClr val="000000"/>
                </a:solidFill>
                <a:latin typeface="Helvetica"/>
                <a:ea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solidFill>
                  <a:srgbClr val="000000"/>
                </a:solidFill>
                <a:latin typeface="Helvetica"/>
                <a:ea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997484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fr" sz="1800" b="1" i="0" strike="noStrike" cap="none" spc="0" baseline="0">
                <a:solidFill>
                  <a:srgbClr val="000000"/>
                </a:solidFill>
                <a:effectLst/>
                <a:latin typeface="Helvetica"/>
                <a:ea typeface="Helvetica"/>
                <a:cs typeface="Helvetica"/>
              </a:rPr>
              <a:t>Apprendre à se protéger contre les risques liés au travail est une priorité.</a:t>
            </a:r>
          </a:p>
          <a:p>
            <a:pPr>
              <a:lnSpc>
                <a:spcPts val="2400"/>
              </a:lnSpc>
            </a:pPr>
            <a:r>
              <a:rPr lang="fr" sz="1800" b="0" i="0" strike="noStrike" cap="none" spc="0" baseline="0">
                <a:solidFill>
                  <a:srgbClr val="000000"/>
                </a:solidFill>
                <a:effectLst/>
                <a:latin typeface="Helvetica"/>
                <a:ea typeface="Helvetica"/>
                <a:cs typeface="Helvetica"/>
              </a:rPr>
              <a:t>Au cours de cette formation, vous allez apprendre :</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Les risques engendrés par le vidage des sacs</a:t>
            </a:r>
          </a:p>
          <a:p>
            <a:pPr marL="285750" indent="-285750">
              <a:lnSpc>
                <a:spcPts val="2400"/>
              </a:lnSpc>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Des conseils spécifiques et les bonnes pratiques à suivre lors du vidage de sacs de petite taille et de sacs en vrac (big bag)</a:t>
            </a:r>
          </a:p>
          <a:p>
            <a:pPr marL="285750" indent="-285750">
              <a:lnSpc>
                <a:spcPts val="2400"/>
              </a:lnSpc>
              <a:buFont typeface="Arial" panose="020B0604020202020204" pitchFamily="34" charset="0"/>
              <a:buChar char="•"/>
            </a:pPr>
            <a:r>
              <a:rPr lang="fr" sz="1800" b="0" i="0" strike="noStrike" cap="none" spc="0" baseline="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3999707"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31928"/>
            <a:ext cx="4709157" cy="3682369"/>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Les processus de vidage des sacs s'appuient sur le confinement, l'extraction/ventilation et les EPI, qui sont trois des cinq principales techniques de contrôle de la poussière.</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236977"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364535"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Cette activité peut générer beaucoup de poussière</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COMMENT LE VIDAGE DES SACS GÉNÈRE DE 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6096522" cy="2938988"/>
          </a:xfrm>
        </p:spPr>
        <p:txBody>
          <a:bodyPr anchor="t"/>
          <a:lstStyle/>
          <a:p>
            <a:pPr marL="342900" indent="-342900">
              <a:lnSpc>
                <a:spcPts val="22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 vidage des sacs entraîne la mise en suspension de la poussière dans l'air lorsque le contenu sort du sac.</a:t>
            </a:r>
          </a:p>
          <a:p>
            <a:pPr marL="342900" indent="-342900">
              <a:lnSpc>
                <a:spcPts val="22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 vidage rapide des sacs génère beaucoup de poussière, réduit la qualité de l'air et expose potentiellement les travailleurs à la SCR. </a:t>
            </a:r>
          </a:p>
          <a:p>
            <a:pPr marL="342900" indent="-342900">
              <a:lnSpc>
                <a:spcPts val="22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matériaux fins, secs et en poudre sont ceux qui génèrent le plus de poussière en suspension dans l'air lors de leur manipulation.</a:t>
            </a:r>
          </a:p>
          <a:p>
            <a:pPr>
              <a:lnSpc>
                <a:spcPts val="2200"/>
              </a:lnSpc>
              <a:spcBef>
                <a:spcPts val="600"/>
              </a:spcBef>
            </a:pPr>
            <a:r>
              <a:rPr lang="fr" sz="1800" b="0" i="0" strike="noStrike" cap="none" spc="0" baseline="0" dirty="0">
                <a:solidFill>
                  <a:srgbClr val="000000"/>
                </a:solidFill>
                <a:effectLst/>
                <a:latin typeface="Helvetica"/>
                <a:ea typeface="Helvetica"/>
                <a:cs typeface="Helvetica"/>
              </a:rPr>
              <a:t>Ce dossier de formation couvre deux types de sacs qui nécessitent des mesures différentes pour être manipulés en toute sécurité.</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rotWithShape="1">
          <a:blip r:embed="rId3"/>
          <a:srcRect l="3263" t="11" r="2716" b="11"/>
          <a:stretch/>
        </p:blipFill>
        <p:spPr>
          <a:xfrm>
            <a:off x="6905296" y="1608138"/>
            <a:ext cx="4912053"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922169" y="2066351"/>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fr" sz="2800" b="1" i="0" strike="noStrike" cap="none" spc="0" baseline="0">
                <a:solidFill>
                  <a:srgbClr val="F6A317"/>
                </a:solidFill>
                <a:effectLst/>
                <a:latin typeface="Helvetica"/>
                <a:ea typeface="Helvetica"/>
                <a:cs typeface="Helvetica"/>
              </a:rPr>
              <a:t>LES PETITS SACS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396066" cy="4042262"/>
          </a:xfrm>
        </p:spPr>
        <p:txBody>
          <a:bodyPr anchor="t"/>
          <a:lstStyle/>
          <a:p>
            <a:pPr>
              <a:lnSpc>
                <a:spcPct val="100000"/>
              </a:lnSpc>
              <a:spcBef>
                <a:spcPts val="600"/>
              </a:spcBef>
            </a:pPr>
            <a:r>
              <a:rPr lang="fr" b="0" i="0" strike="noStrike" cap="none" spc="0" baseline="0" dirty="0">
                <a:solidFill>
                  <a:srgbClr val="000000"/>
                </a:solidFill>
                <a:effectLst/>
                <a:latin typeface="Helvetica"/>
                <a:ea typeface="Helvetica"/>
                <a:cs typeface="Helvetica"/>
              </a:rPr>
              <a:t>Pour minimiser la production de poussière lors du vidage des sacs :</a:t>
            </a:r>
          </a:p>
          <a:p>
            <a:pPr marL="285750" indent="-285750">
              <a:lnSpc>
                <a:spcPct val="1000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Si possible, utilisez des stations de vidage de sacs automatiques ou semi-automatiques.</a:t>
            </a:r>
          </a:p>
          <a:p>
            <a:pPr marL="285750" indent="-285750">
              <a:lnSpc>
                <a:spcPct val="1000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Si le processus ne peut pas être automatisé, il doit être fermé. Utilisez une station de vidage manuel des sacs équipée d'une ventilation par aspiration, si possible.</a:t>
            </a:r>
          </a:p>
          <a:p>
            <a:pPr marL="285750" indent="-285750">
              <a:lnSpc>
                <a:spcPct val="1000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Basculez le contenu du sac doucement, l'extrémité ouverte tournée vers l'extérieur.</a:t>
            </a:r>
          </a:p>
          <a:p>
            <a:pPr marL="285750" indent="-285750">
              <a:lnSpc>
                <a:spcPct val="1000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Roulez les sacs vides dans la zone d'extraction.</a:t>
            </a:r>
          </a:p>
          <a:p>
            <a:pPr marL="285750" indent="-285750">
              <a:lnSpc>
                <a:spcPct val="1000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Portez des EPI lorsque les autres contrôles ne sont pas disponibles.</a:t>
            </a:r>
          </a:p>
          <a:p>
            <a:pPr marL="285750" indent="-285750">
              <a:lnSpc>
                <a:spcPct val="1000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Jetez les sacs vides dans un grand sac en plastique. Ne le laissez pas déborder. Fermez le sac avant de le jeter.</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SACS EN VRAC (BIG BAGS)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269944" cy="3682369"/>
          </a:xfrm>
        </p:spPr>
        <p:txBody>
          <a:bodyPr/>
          <a:lstStyle/>
          <a:p>
            <a:pPr>
              <a:lnSpc>
                <a:spcPts val="2400"/>
              </a:lnSpc>
              <a:spcBef>
                <a:spcPts val="600"/>
              </a:spcBef>
            </a:pPr>
            <a:r>
              <a:rPr lang="fr" b="0" i="0" strike="noStrike" cap="none" spc="0" baseline="0" dirty="0">
                <a:solidFill>
                  <a:srgbClr val="000000"/>
                </a:solidFill>
                <a:effectLst/>
                <a:latin typeface="Helvetica"/>
                <a:ea typeface="Helvetica"/>
                <a:cs typeface="Helvetica"/>
              </a:rPr>
              <a:t>Pour minimiser la production de poussière lors du vidage des sacs :</a:t>
            </a:r>
          </a:p>
          <a:p>
            <a:pPr marL="342900" indent="-342900">
              <a:lnSpc>
                <a:spcPts val="24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Utilisez des stations de vidage automatique des sacs lorsque cela est possible. Elles assurent une bonne étanchéité et disposent de systèmes pour capturer la poussière et contrôler le flux de matériaux.</a:t>
            </a:r>
          </a:p>
          <a:p>
            <a:pPr marL="342900" indent="-342900">
              <a:lnSpc>
                <a:spcPts val="24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Utilisez des EPI lorsque vous ouvrez ou coupez manuellement des sacs de vrac.</a:t>
            </a:r>
          </a:p>
          <a:p>
            <a:pPr marL="342900" indent="-342900">
              <a:lnSpc>
                <a:spcPts val="2400"/>
              </a:lnSpc>
              <a:spcBef>
                <a:spcPts val="600"/>
              </a:spcBef>
              <a:buFont typeface="Arial" panose="020B0604020202020204" pitchFamily="34" charset="0"/>
              <a:buChar char="•"/>
            </a:pPr>
            <a:r>
              <a:rPr lang="fr" b="0" i="0" strike="noStrike" cap="none" spc="0" baseline="0" dirty="0">
                <a:solidFill>
                  <a:srgbClr val="000000"/>
                </a:solidFill>
                <a:effectLst/>
                <a:latin typeface="Helvetica"/>
                <a:ea typeface="Helvetica"/>
                <a:cs typeface="Helvetica"/>
              </a:rPr>
              <a:t>Ne comprimez pas manuellement les sacs vides. Déposez-les dans un grand sac en plastique. Ne le laissez pas déborder. Fermez le sac avant de le jeter.</a:t>
            </a:r>
          </a:p>
          <a:p>
            <a:pPr marL="342900" indent="-342900">
              <a:lnSpc>
                <a:spcPts val="2400"/>
              </a:lnSpc>
              <a:spcBef>
                <a:spcPts val="600"/>
              </a:spcBef>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807"/>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254177" cy="850900"/>
          </a:xfrm>
        </p:spPr>
        <p:txBody>
          <a:bodyPr anchor="t"/>
          <a:lstStyle/>
          <a:p>
            <a:pPr>
              <a:lnSpc>
                <a:spcPct val="100000"/>
              </a:lnSpc>
            </a:pPr>
            <a:r>
              <a:rPr lang="fr" sz="2800" b="1" i="0" strike="noStrike" cap="none" spc="0" baseline="0" dirty="0">
                <a:solidFill>
                  <a:srgbClr val="F6A317"/>
                </a:solidFill>
                <a:effectLst/>
                <a:latin typeface="Helvetica"/>
                <a:ea typeface="Helvetica"/>
                <a:cs typeface="Helvetica"/>
              </a:rPr>
              <a:t>VIDAGE DES SACS – LES CHOSES À FAIRE ET À NE PAS FAIRE</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569490" cy="3201832"/>
          </a:xfrm>
        </p:spPr>
        <p:txBody>
          <a:bodyPr/>
          <a:lstStyle/>
          <a:p>
            <a:pPr>
              <a:spcBef>
                <a:spcPts val="600"/>
              </a:spcBef>
              <a:buSzPct val="85000"/>
            </a:pPr>
            <a:r>
              <a:rPr lang="fr" sz="1600" b="1" i="0" strike="noStrike" cap="none" spc="0" baseline="0" dirty="0">
                <a:solidFill>
                  <a:srgbClr val="000000"/>
                </a:solidFill>
                <a:effectLst/>
                <a:latin typeface="Helvetica"/>
                <a:ea typeface="Helvetica"/>
                <a:cs typeface="Helvetica"/>
              </a:rPr>
              <a:t>À FAIRE</a:t>
            </a:r>
          </a:p>
          <a:p>
            <a:pPr marL="342900" indent="-342900">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Vous assurer que les systèmes d'extraction des poussières fonctionnent correctement</a:t>
            </a:r>
          </a:p>
          <a:p>
            <a:pPr marL="342900" indent="-342900">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Rechercher les signes de dommages ou de mauvais fonctionnement et signaler les anomalies</a:t>
            </a:r>
          </a:p>
          <a:p>
            <a:pPr marL="342900" indent="-342900">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Porter un EPI (masque anti-poussière) si les autres moyens de contrôle de la poussière ne sont pas disponibles</a:t>
            </a:r>
          </a:p>
          <a:p>
            <a:pPr marL="342900" indent="-342900">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Traiter immédiatement les déversements, en utilisant l'aspiration ou le nettoyage humide.</a:t>
            </a:r>
          </a:p>
          <a:p>
            <a:pPr>
              <a:spcBef>
                <a:spcPts val="600"/>
              </a:spcBef>
            </a:pPr>
            <a:r>
              <a:rPr lang="fr" sz="1600" b="1" i="0" strike="noStrike" cap="none" spc="0" baseline="0" dirty="0">
                <a:solidFill>
                  <a:srgbClr val="000000"/>
                </a:solidFill>
                <a:effectLst/>
                <a:latin typeface="Helvetica"/>
                <a:ea typeface="Helvetica"/>
                <a:cs typeface="Helvetica"/>
              </a:rPr>
              <a:t>À NE PAS FAIRE</a:t>
            </a:r>
          </a:p>
          <a:p>
            <a:pPr marL="285750" indent="-285750">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Vider trop rapidement le contenu des petits sacs</a:t>
            </a:r>
          </a:p>
          <a:p>
            <a:pPr marL="285750" indent="-285750">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Laisser les poubelles déborder</a:t>
            </a:r>
          </a:p>
          <a:p>
            <a:pPr marL="285750" indent="-285750">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Nettoyer à l'aide d'une brosse sèche ou d'air comprimé.</a:t>
            </a:r>
          </a:p>
          <a:p>
            <a:pPr marL="342900" indent="-342900">
              <a:spcBef>
                <a:spcPts val="600"/>
              </a:spcBef>
              <a:buSzPct val="85000"/>
              <a:buFont typeface=".Apple Color Emoji UI"/>
              <a:buChar char="✅"/>
            </a:pPr>
            <a:endParaRPr lang="en-GB" dirty="0"/>
          </a:p>
          <a:p>
            <a:pPr marL="285750" indent="-285750">
              <a:spcBef>
                <a:spcPts val="6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fr" sz="1800" b="0" i="0" strike="noStrike" cap="none" spc="0" baseline="0">
                <a:solidFill>
                  <a:srgbClr val="000000"/>
                </a:solidFill>
                <a:effectLst/>
                <a:latin typeface="Helvetica"/>
                <a:ea typeface="Helvetica"/>
                <a:cs typeface="Helvetica"/>
              </a:rPr>
              <a:t>Le vidage des sacs peut entraîner une exposition à la SCR. Pour protéger votre santé, 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a:solidFill>
                  <a:srgbClr val="000000"/>
                </a:solidFill>
                <a:effectLst/>
                <a:latin typeface="Helvetica"/>
                <a:ea typeface="Helvetica"/>
                <a:cs typeface="Helvetica"/>
              </a:rPr>
              <a:t>Vérifiez que les systèmes de ventilation et d'extraction sont en marche (si disponibles)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a:solidFill>
                  <a:srgbClr val="000000"/>
                </a:solidFill>
                <a:effectLst/>
                <a:latin typeface="Helvetica"/>
                <a:ea typeface="Helvetica"/>
                <a:cs typeface="Helvetica"/>
              </a:rPr>
              <a:t>Utilisez toujours l'assistance des machines lorsqu'elles sont disponibles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a:solidFill>
                  <a:srgbClr val="000000"/>
                </a:solidFill>
                <a:effectLst/>
                <a:latin typeface="Helvetica"/>
                <a:ea typeface="Helvetica"/>
                <a:cs typeface="Helvetica"/>
              </a:rPr>
              <a:t>Débarrassez-vous des sacs vides avec précaution pour minimiser la production de poussière</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a:solidFill>
                  <a:srgbClr val="000000"/>
                </a:solidFill>
                <a:effectLst/>
                <a:latin typeface="Helvetica"/>
                <a:ea typeface="Helvetica"/>
                <a:cs typeface="Helvetica"/>
              </a:rPr>
              <a:t>Nettoyez immédiatement les déversements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11031128" cy="850900"/>
          </a:xfrm>
        </p:spPr>
        <p:txBody>
          <a:bodyPr/>
          <a:lstStyle/>
          <a:p>
            <a:r>
              <a:rPr lang="fr" sz="2800" b="1" i="0" strike="noStrike" cap="none" spc="0" baseline="0" dirty="0">
                <a:solidFill>
                  <a:srgbClr val="F6A317"/>
                </a:solidFill>
                <a:effectLst/>
                <a:latin typeface="Helvetica"/>
                <a:ea typeface="Helvetica"/>
                <a:cs typeface="Helvetica"/>
              </a:rPr>
              <a:t>SUPPORTS D’APPRENTISSAGE COMPLÉMENTAIRES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Bonnes Pratiques pour le vidage des sacs – </a:t>
            </a:r>
            <a:br>
              <a:rPr lang="fr" sz="1600" b="0" i="0" strike="noStrike" cap="none" spc="0" baseline="0" dirty="0">
                <a:solidFill>
                  <a:srgbClr val="000000"/>
                </a:solidFill>
                <a:effectLst/>
                <a:latin typeface="Helvetica"/>
                <a:ea typeface="Helvetica"/>
                <a:cs typeface="Helvetica"/>
                <a:hlinkClick r:id="rId3" history="0"/>
              </a:rPr>
            </a:br>
            <a:r>
              <a:rPr lang="fr" sz="1600" b="0" i="0" strike="noStrike" cap="none" spc="0" baseline="0" dirty="0">
                <a:solidFill>
                  <a:srgbClr val="000000"/>
                </a:solidFill>
                <a:effectLst/>
                <a:latin typeface="Helvetica"/>
                <a:ea typeface="Helvetica"/>
                <a:cs typeface="Helvetica"/>
                <a:hlinkClick r:id="rId3" history="0"/>
              </a:rPr>
              <a:t>Petits sacs (Fiche de travail 2.2.1a)</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3" history="0"/>
              </a:rPr>
              <a:t>Bonnes Pratiques pour le vidage des sacs – </a:t>
            </a:r>
            <a:br>
              <a:rPr lang="fr" sz="1600" b="0" i="0" strike="noStrike" cap="none" spc="0" baseline="0" dirty="0">
                <a:solidFill>
                  <a:srgbClr val="000000"/>
                </a:solidFill>
                <a:effectLst/>
                <a:latin typeface="Helvetica"/>
                <a:ea typeface="Helvetica"/>
                <a:cs typeface="Helvetica"/>
                <a:hlinkClick r:id="rId3" history="0"/>
              </a:rPr>
            </a:br>
            <a:r>
              <a:rPr lang="fr" sz="1600" b="0" i="0" strike="noStrike" cap="none" spc="0" baseline="0" dirty="0">
                <a:solidFill>
                  <a:srgbClr val="000000"/>
                </a:solidFill>
                <a:effectLst/>
                <a:latin typeface="Helvetica"/>
                <a:ea typeface="Helvetica"/>
                <a:cs typeface="Helvetica"/>
                <a:hlinkClick r:id="rId3" history="0"/>
              </a:rPr>
              <a:t>Sacs en vrac (Fiche de travail 2.2.1b)</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4"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5" history="0"/>
              </a:rPr>
              <a:t>Guide NEPSI pour les PME</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fr" sz="1800" b="0" i="0" strike="noStrike" cap="none" spc="0" baseline="0" dirty="0">
                <a:solidFill>
                  <a:srgbClr val="000000"/>
                </a:solidFill>
                <a:effectLst/>
                <a:latin typeface="Calibri"/>
                <a:ea typeface="Calibri"/>
                <a:cs typeface="Calibri"/>
              </a:rPr>
              <a:t>Visitez la </a:t>
            </a:r>
            <a:r>
              <a:rPr lang="fr" sz="1800" b="1" i="0" strike="noStrike" cap="none" spc="0" baseline="0" dirty="0">
                <a:solidFill>
                  <a:srgbClr val="000000"/>
                </a:solidFill>
                <a:effectLst/>
                <a:latin typeface="Calibri"/>
                <a:ea typeface="Calibri"/>
                <a:cs typeface="Calibri"/>
              </a:rPr>
              <a:t>plateforme d'apprentissage en ligne de NEPSI</a:t>
            </a:r>
            <a:r>
              <a:rPr lang="fr" sz="1800" b="0" i="0" strike="noStrike" cap="none" spc="0" baseline="0" dirty="0">
                <a:solidFill>
                  <a:srgbClr val="000000"/>
                </a:solidFill>
                <a:effectLst/>
                <a:latin typeface="Calibri"/>
                <a:ea typeface="Calibri"/>
                <a:cs typeface="Calibri"/>
              </a:rPr>
              <a:t> sur </a:t>
            </a:r>
            <a:r>
              <a:rPr lang="fr" sz="1800" b="0" i="0" strike="noStrike" cap="none" spc="0" baseline="0" dirty="0">
                <a:solidFill>
                  <a:srgbClr val="000000"/>
                </a:solidFill>
                <a:effectLst/>
                <a:latin typeface="Calibri"/>
                <a:ea typeface="Calibri"/>
                <a:cs typeface="Calibri"/>
                <a:hlinkClick r:id="rId6" history="0"/>
              </a:rPr>
              <a:t>training.nepsi.eu/fr</a:t>
            </a:r>
            <a:r>
              <a:rPr lang="fr" sz="1800"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5E8DF12F-47F5-41DB-8F64-A9EF4889F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139</TotalTime>
  <Words>1615</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18</cp:revision>
  <dcterms:created xsi:type="dcterms:W3CDTF">2020-01-29T17:43:15Z</dcterms:created>
  <dcterms:modified xsi:type="dcterms:W3CDTF">2024-11-13T11:09:08Z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