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F4616E-0F5D-4ECE-98A9-6BA77BCAE8E5}" v="3" dt="2022-09-21T17:20:10.210"/>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00" autoAdjust="0"/>
    <p:restoredTop sz="87279" autoAdjust="0"/>
  </p:normalViewPr>
  <p:slideViewPr>
    <p:cSldViewPr snapToGrid="0">
      <p:cViewPr varScale="1">
        <p:scale>
          <a:sx n="106" d="100"/>
          <a:sy n="106" d="100"/>
        </p:scale>
        <p:origin x="146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200" b="0" i="0" strike="noStrike" cap="none" spc="0" baseline="0" dirty="0">
                <a:solidFill>
                  <a:srgbClr val="000000"/>
                </a:solidFill>
                <a:effectLst/>
                <a:latin typeface="+mn-lt"/>
                <a:ea typeface="Calibri"/>
                <a:cs typeface="Calibri"/>
              </a:rPr>
              <a:t>A belélegezhető kristályos szilícium-dioxidnak (respirable crystalline silica - RCS) való túlzott kitettség hosszú távon súlyos egészségügyi problémákat okozhat a munkavállalók számára. Ezért fontos, hogy minden munkavállaló tisztában legyen azokkal az iránymutató gyakorlatokkal, amelyek korlátozzák vagy megszüntetik a szilikapornak való kitettséget".</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dirty="0">
                <a:solidFill>
                  <a:srgbClr val="000000"/>
                </a:solidFill>
                <a:effectLst/>
                <a:latin typeface="+mn-lt"/>
                <a:ea typeface="Calibri"/>
                <a:cs typeface="Calibri"/>
              </a:rPr>
              <a:t>Ez a képzés útmutatást nyújt olyan kis és nagy zsákok kiürítéséhez, amelyekben kristályos szilícium-dioxidot tartalmazó anyagok találhatóak.</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dirty="0">
                <a:solidFill>
                  <a:srgbClr val="000000"/>
                </a:solidFill>
                <a:effectLst/>
                <a:latin typeface="+mn-lt"/>
                <a:ea typeface="Calibri"/>
                <a:cs typeface="Calibri"/>
              </a:rPr>
              <a:t>A zsákok kiürítési folyamatai és az üres zsákok nem megfelelő kezelése jelentős mértékű porterheléshez vezethet. Ezért a zsákok kiürítésével kapcsolatos iránymutató gyakorlatot kell követni. A kis zsákok kiürítéséhez automata vagy félautomata zsákürítő állomások használata ajánlott.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dirty="0">
                <a:solidFill>
                  <a:srgbClr val="000000"/>
                </a:solidFill>
                <a:effectLst/>
                <a:latin typeface="+mn-lt"/>
                <a:ea typeface="Calibri"/>
                <a:cs typeface="Calibri"/>
              </a:rPr>
              <a:t>A zsákok kiürítési folyamatai és az üres zsákok nem megfelelő kezelése jelentős mértékű porterheléshez vezethet. Ezért a zsákok kiürítésével kapcsolatos iránymutató gyakorlatot kell követni. A kis zsákok kiürítéséhez automatikus vagy félautomata zsákürítő állomások használata ajánlott.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dirty="0">
                <a:solidFill>
                  <a:srgbClr val="000000"/>
                </a:solidFill>
                <a:effectLst/>
                <a:latin typeface="+mn-lt"/>
                <a:ea typeface="Calibri"/>
                <a:cs typeface="Calibri"/>
              </a:rPr>
              <a:t>Bár nem mindig szükséges, az emberi hibák és sérülések csökkentése érdekében ajánlott az automatikus vagy félautomata zsákürítő állomások használata.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dirty="0">
                <a:solidFill>
                  <a:srgbClr val="000000"/>
                </a:solidFill>
                <a:effectLst/>
                <a:latin typeface="+mn-lt"/>
                <a:ea typeface="Calibri"/>
                <a:cs typeface="Calibri"/>
              </a:rPr>
              <a:t>A zsák összegyűrése sok port termel. A munkásoknak az üres zsákokat az ürítési zónán belül fel kell göngyölniük.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dirty="0">
                <a:solidFill>
                  <a:srgbClr val="000000"/>
                </a:solidFill>
                <a:effectLst/>
                <a:latin typeface="+mn-lt"/>
                <a:ea typeface="Calibri"/>
                <a:cs typeface="Calibri"/>
              </a:rPr>
              <a:t>Amikor kiüríti a kis zsák tartalmát, ügyeljen arra, hogy a nyitott vége elfelé nézzen. A por keletkezésének teljes megakadályozása érdekében dobja az üres zsákot egy nagy műanyag zsákba, amelyet egy fémkeret támaszt meg és tart nyitva.</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200" b="0" i="0" strike="noStrike" cap="none" spc="0" baseline="0" dirty="0">
                <a:solidFill>
                  <a:srgbClr val="000000"/>
                </a:solidFill>
                <a:effectLst/>
                <a:latin typeface="+mn-lt"/>
                <a:ea typeface="Calibri"/>
                <a:cs typeface="Calibri"/>
              </a:rPr>
              <a:t>A nagy zsákok költséghatékonyabbak és környezetbarátabbak, mint a több kis zsák használata. A nagy zsákok annyi anyagot tartalmazhatnak, mint egy egész raklapnyi kis zsák. Ennek eredményeként, amikor tele vannak, túl nehezek ahhoz, hogy gépi segítség nélkül kezelhetők legyenek.</a:t>
            </a:r>
          </a:p>
          <a:p>
            <a:endParaRPr lang="en-GB" sz="1200" b="0" i="0" u="none" strike="noStrike" kern="1200" dirty="0">
              <a:solidFill>
                <a:schemeClr val="tx1"/>
              </a:solidFill>
              <a:effectLst/>
              <a:latin typeface="+mn-lt"/>
              <a:ea typeface="+mn-ea"/>
              <a:cs typeface="+mn-cs"/>
            </a:endParaRPr>
          </a:p>
          <a:p>
            <a:r>
              <a:rPr lang="hu" sz="1200" b="0" i="0" strike="noStrike" cap="none" spc="0" baseline="0" dirty="0">
                <a:solidFill>
                  <a:srgbClr val="000000"/>
                </a:solidFill>
                <a:effectLst/>
                <a:latin typeface="+mn-lt"/>
                <a:ea typeface="Calibri"/>
                <a:cs typeface="Calibri"/>
              </a:rPr>
              <a:t>A nagy zsákok tartalmának vágással történő kiürítésekor ajánlott a személyi védőfelszerelés használata. </a:t>
            </a:r>
          </a:p>
          <a:p>
            <a:endParaRPr lang="en-GB" sz="1200" b="0" i="0" u="none" strike="noStrike" kern="1200" dirty="0">
              <a:solidFill>
                <a:schemeClr val="tx1"/>
              </a:solidFill>
              <a:effectLst/>
              <a:latin typeface="+mn-lt"/>
              <a:ea typeface="+mn-ea"/>
              <a:cs typeface="+mn-cs"/>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dirty="0">
                <a:solidFill>
                  <a:srgbClr val="000000"/>
                </a:solidFill>
                <a:effectLst/>
                <a:latin typeface="+mn-lt"/>
                <a:ea typeface="Calibri"/>
                <a:cs typeface="Calibri"/>
              </a:rPr>
              <a:t>A zsákürítés megkezdése előtt győződjön meg arról, hogy a szellőztető és az elszívó rendszer egyaránt működik. Ha gyanítja, hogy probléma van, forduljon a helyszíni vezetőhöz. Feltétlenül ellenőrizze a külső tényezőket, például a huzatot, amelyek nagy hatással lehetnek a szellőzőrendszerekre.</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dirty="0">
                <a:solidFill>
                  <a:srgbClr val="000000"/>
                </a:solidFill>
                <a:effectLst/>
                <a:latin typeface="+mn-lt"/>
                <a:ea typeface="Calibri"/>
                <a:cs typeface="Calibri"/>
              </a:rPr>
              <a:t>Ha rendelkezésre állnak, használjon segédeszközöket az emberi hibák és sérülések csökkentése érdekében. Soha ne töltse túl a zsákokat, hogy elkerülje a szükségtelen kiömlést, amely további veszélyeket hordozhat magában. Ha mégis kiömlik, azonnal kezelje azt nedves vagy száraz tisztítási módszerekkel.</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iránymutató gyakorlatok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778239" y="429114"/>
            <a:ext cx="303911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hu" sz="1400" b="1" i="0" strike="noStrike" cap="none" spc="0" baseline="0">
                <a:solidFill>
                  <a:srgbClr val="F6A317"/>
                </a:solidFill>
                <a:effectLst/>
                <a:latin typeface="Helvetica"/>
                <a:ea typeface="Helvetica"/>
                <a:cs typeface="Helvetica"/>
              </a:rPr>
              <a:t>IRÁNYMUTATÓ GYAKORLATOK A ZSÁKÜRÍTÉSHEZ</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5734258" cy="850900"/>
          </a:xfrm>
        </p:spPr>
        <p:txBody>
          <a:bodyPr anchor="t"/>
          <a:lstStyle/>
          <a:p>
            <a:pPr>
              <a:lnSpc>
                <a:spcPct val="100000"/>
              </a:lnSpc>
            </a:pPr>
            <a:r>
              <a:rPr lang="hu" sz="2800" b="1" i="0" strike="noStrike" cap="none" spc="0" baseline="0" dirty="0">
                <a:solidFill>
                  <a:srgbClr val="FFFFFF"/>
                </a:solidFill>
                <a:effectLst/>
                <a:latin typeface="Helvetica"/>
                <a:ea typeface="Helvetica"/>
                <a:cs typeface="Helvetica"/>
              </a:rPr>
              <a:t>IRÁNYMUTATÓ GYAKORLATOK A ZSÁKÜRÍTÉSHEZ</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8728364" y="263236"/>
            <a:ext cx="3103418" cy="7481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hu-HU" sz="2800" dirty="0">
                <a:latin typeface="Helvetica"/>
                <a:ea typeface="Helvetica"/>
                <a:cs typeface="Helvetica"/>
              </a:rPr>
              <a:t>BEVEZETŐ (AZ OKTATÓ SZÁMÁRA)</a:t>
            </a:r>
            <a:endParaRPr lang="hu-HU"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solidFill>
                  <a:srgbClr val="000000"/>
                </a:solidFill>
                <a:latin typeface="Helvetica"/>
                <a:ea typeface="Helvetica"/>
                <a:cs typeface="Helvetica"/>
              </a:rPr>
              <a:t>A NEPSI iránymutató gyakorlatai megvalósításának oktatási részéhez a NEPSI kidolgozott egy oktatási segédanyag csomagot.</a:t>
            </a:r>
          </a:p>
          <a:p>
            <a:pPr>
              <a:lnSpc>
                <a:spcPts val="2400"/>
              </a:lnSpc>
            </a:pPr>
            <a:r>
              <a:rPr lang="hu-HU" sz="1800" dirty="0">
                <a:solidFill>
                  <a:srgbClr val="000000"/>
                </a:solidFill>
                <a:latin typeface="Helvetica"/>
                <a:ea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solidFill>
                  <a:srgbClr val="000000"/>
                </a:solidFill>
                <a:latin typeface="Helvetica"/>
                <a:ea typeface="Helvetica"/>
                <a:cs typeface="Helvetica"/>
              </a:rPr>
              <a:t>Használja az üres sablonokat és a helyőrzőket (azok a részek, ahová egyedi szövegeket tud beilleszteni), hogy szükség szerint további információkkal egészítse ki ezt a képzési csomagot.</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hu" sz="2800" b="1" i="0" strike="noStrike" cap="none" spc="0" baseline="0" dirty="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dirty="0">
                <a:solidFill>
                  <a:srgbClr val="000000"/>
                </a:solidFill>
                <a:effectLst/>
                <a:latin typeface="Helvetica"/>
                <a:ea typeface="Helvetica"/>
                <a:cs typeface="Helvetica"/>
              </a:rPr>
              <a:t>A PowerPoint-képzésben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hu" sz="1800" b="1" i="0" strike="noStrike" cap="none" spc="0" baseline="0" dirty="0">
                <a:solidFill>
                  <a:srgbClr val="000000"/>
                </a:solidFill>
                <a:effectLst/>
                <a:latin typeface="Helvetica"/>
                <a:ea typeface="Helvetica"/>
                <a:cs typeface="Helvetica"/>
              </a:rPr>
              <a:t>A munkával kapcsolatos egészségügyi kockázatok elleni védekezés megtanulása elsődleges fontosságú.</a:t>
            </a:r>
          </a:p>
          <a:p>
            <a:pPr>
              <a:lnSpc>
                <a:spcPts val="2400"/>
              </a:lnSpc>
            </a:pPr>
            <a:r>
              <a:rPr lang="hu" sz="1800" b="0" i="0" strike="noStrike" cap="none" spc="0" baseline="0" dirty="0">
                <a:solidFill>
                  <a:srgbClr val="000000"/>
                </a:solidFill>
                <a:effectLst/>
                <a:latin typeface="Helvetica"/>
                <a:ea typeface="Helvetica"/>
                <a:cs typeface="Helvetica"/>
              </a:rPr>
              <a:t>Ezen a képzésen a következőket fogja megtanulni:</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zsákok kiürítésének kockázatai</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Tanácsok és iránymutató gyakorlatok a kis és nagy zsákok kiürítéséhez</a:t>
            </a:r>
          </a:p>
          <a:p>
            <a:pPr marL="285750" indent="-285750">
              <a:lnSpc>
                <a:spcPts val="2400"/>
              </a:lnSpc>
              <a:buFont typeface="Arial" panose="020B0604020202020204" pitchFamily="34" charset="0"/>
              <a:buChar char="•"/>
            </a:pPr>
            <a:r>
              <a:rPr lang="hu" sz="1800" b="0" i="0" strike="noStrike" cap="none" spc="0" baseline="0" dirty="0">
                <a:solidFill>
                  <a:srgbClr val="FF0000"/>
                </a:solidFill>
                <a:effectLst/>
                <a:latin typeface="Helvetica"/>
                <a:ea typeface="Helvetica"/>
                <a:cs typeface="Helvetica"/>
              </a:rPr>
              <a:t>Szöveg az oktató számára - ha egyéni diát adott hozzá, illesszen be egy rövid összefoglalót a kontextuális anyagról.</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709157" cy="3682369"/>
          </a:xfrm>
        </p:spPr>
        <p:txBody>
          <a:bodyPr/>
          <a:lstStyle/>
          <a:p>
            <a:pPr>
              <a:lnSpc>
                <a:spcPts val="2400"/>
              </a:lnSpc>
            </a:pPr>
            <a:r>
              <a:rPr lang="hu" sz="1800" b="0" i="0" strike="noStrike" cap="none" spc="0" baseline="0">
                <a:solidFill>
                  <a:srgbClr val="000000"/>
                </a:solidFill>
                <a:effectLst/>
                <a:latin typeface="Helvetica"/>
                <a:ea typeface="Helvetica"/>
                <a:cs typeface="Helvetica"/>
              </a:rPr>
              <a:t>A zsákok kiürítését a körülzárás, elszívás/szellőztetés és egyéni védőfelszerelések (PPE) támogatják, amelyek az öt fő porszabályozási technika közül hármat jelentenek.</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450187"/>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EGYÉNI ÉS MUNKAHELYI HIGIÉNIA</a:t>
            </a:r>
          </a:p>
          <a:p>
            <a:r>
              <a:rPr lang="hu" sz="1200" b="0" i="0" strike="noStrike" cap="none" spc="0" baseline="0">
                <a:solidFill>
                  <a:srgbClr val="000000"/>
                </a:solidFill>
                <a:effectLst/>
                <a:latin typeface="Calibri"/>
                <a:ea typeface="Calibri"/>
                <a:cs typeface="Calibri"/>
              </a:rPr>
              <a:t>A munkaruhák mosása és a folyamatok során keletkező por felporszívózása megakadályozza a por idővel történő felhalmozódását - a tiszta munkaterület biztonságos munkaterület.</a:t>
            </a:r>
          </a:p>
          <a:p>
            <a:endParaRPr lang="en-US"/>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450187"/>
            <a:ext cx="2134063" cy="1517897"/>
          </a:xfrm>
          <a:prstGeom prst="rect">
            <a:avLst/>
          </a:prstGeom>
          <a:noFill/>
        </p:spPr>
        <p:txBody>
          <a:bodyPr wrap="square" rtlCol="0">
            <a:spAutoFit/>
          </a:bodyPr>
          <a:lstStyle/>
          <a:p>
            <a:pPr>
              <a:spcAft>
                <a:spcPts val="300"/>
              </a:spcAft>
            </a:pPr>
            <a:r>
              <a:rPr lang="hu" sz="1050" b="1" i="0" strike="noStrike" cap="none" spc="50" baseline="0" dirty="0">
                <a:solidFill>
                  <a:srgbClr val="EF9A2E"/>
                </a:solidFill>
                <a:effectLst/>
                <a:latin typeface="Futura Medium"/>
                <a:ea typeface="Futura Medium"/>
                <a:cs typeface="Futura Medium"/>
              </a:rPr>
              <a:t>ELKERÍTÉS</a:t>
            </a:r>
          </a:p>
          <a:p>
            <a:pPr>
              <a:spcAft>
                <a:spcPts val="300"/>
              </a:spcAft>
            </a:pPr>
            <a:r>
              <a:rPr lang="hu" sz="1200" b="0" i="0" strike="noStrike" cap="none" spc="0" baseline="0" dirty="0">
                <a:solidFill>
                  <a:srgbClr val="000000"/>
                </a:solidFill>
                <a:effectLst/>
                <a:latin typeface="Calibri"/>
                <a:ea typeface="Calibri"/>
                <a:cs typeface="Calibri"/>
              </a:rPr>
              <a:t>Az RCS előállítási folyamatok zárt környezetben történő végrehajtása megakadályozza a pornak való kitettséget a forrásnál.</a:t>
            </a:r>
          </a:p>
          <a:p>
            <a:pPr>
              <a:spcAft>
                <a:spcPts val="300"/>
              </a:spcAft>
            </a:pPr>
            <a:endParaRPr lang="en-US" dirty="0"/>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 felfogása a forrásnál, mielőtt még ki lennénk téve neki, és a szennyezett levegő cseréje tiszta levegőre.</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 személyi védőeszközök (pl. arcvédő maszkok) védik a munkavállalókat a portól, ha minden más ellenőrzési intézkedés nem elegendő az expozíciós kockázatok ellenőrzésére.</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megköti a levegőbe kerülő részecskéket.</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914499"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A TEVÉKENYSÉGBŐL SZÁRAMAZÓ KOCKÁZATOK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Ez a tevékenység nagyon poros lehet</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megvédjük magunkat a levegőben szálló portól. </a:t>
            </a:r>
          </a:p>
          <a:p>
            <a:pPr>
              <a:lnSpc>
                <a:spcPts val="2400"/>
              </a:lnSpc>
            </a:pPr>
            <a:r>
              <a:rPr lang="hu" sz="1800" b="0" i="0" strike="noStrike" cap="none" spc="0" baseline="0" dirty="0">
                <a:solidFill>
                  <a:srgbClr val="000000"/>
                </a:solidFill>
                <a:effectLst/>
                <a:latin typeface="Helvetica"/>
                <a:ea typeface="Helvetica"/>
                <a:cs typeface="Helvetica"/>
              </a:rPr>
              <a:t>Az iránymutató gyakorlatok követésével a jövőbeli egészségünket védjük.</a:t>
            </a:r>
          </a:p>
          <a:p>
            <a:pPr>
              <a:lnSpc>
                <a:spcPts val="2400"/>
              </a:lnSpc>
            </a:pPr>
            <a:r>
              <a:rPr lang="hu" sz="1800" dirty="0">
                <a:solidFill>
                  <a:srgbClr val="000000"/>
                </a:solidFill>
                <a:latin typeface="Helvetica"/>
                <a:ea typeface="Helvetica"/>
                <a:cs typeface="Helvetica"/>
              </a:rPr>
              <a:t>Ön hogyan</a:t>
            </a:r>
            <a:r>
              <a:rPr lang="hu" sz="1800" b="0" i="0" strike="noStrike" cap="none" spc="0" baseline="0" dirty="0">
                <a:solidFill>
                  <a:srgbClr val="000000"/>
                </a:solidFill>
                <a:effectLst/>
                <a:latin typeface="Helvetica"/>
                <a:ea typeface="Helvetica"/>
                <a:cs typeface="Helvetica"/>
              </a:rPr>
              <a:t> fogja tölteni a nyugdíjas éveit?</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HOGYAN KÉPZŐDIK RCS ZSÁKOK KIÜRÍTÉSE KÖZBEN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zsák tartalmának ürülésekor a por a levegőbe kerül</a:t>
            </a:r>
          </a:p>
          <a:p>
            <a:pPr marL="342900" indent="-34290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zsákok gyors kiürítése sok port termel, csökkenti a levegő minőségét és potenciálisan kiteszi a munkavállalókat az RCS-nek. </a:t>
            </a:r>
          </a:p>
          <a:p>
            <a:pPr marL="342900" indent="-34290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A finom, száraz, por alakú anyagok kezelésekor keletkezik a legtöbb levegőben szálló por.</a:t>
            </a:r>
          </a:p>
          <a:p>
            <a:pPr>
              <a:lnSpc>
                <a:spcPts val="2400"/>
              </a:lnSpc>
            </a:pPr>
            <a:r>
              <a:rPr lang="hu" sz="1800" b="0" i="0" strike="noStrike" cap="none" spc="0" baseline="0">
                <a:solidFill>
                  <a:srgbClr val="000000"/>
                </a:solidFill>
                <a:effectLst/>
                <a:latin typeface="Helvetica"/>
                <a:ea typeface="Helvetica"/>
                <a:cs typeface="Helvetica"/>
              </a:rPr>
              <a:t>Ez a képzési csomag két zsáktípust fed le, amelyek biztonságos kezeléséhez különböző intézkedésekre van szükség.</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hu" sz="2800" b="1" i="0" strike="noStrike" cap="none" spc="0" baseline="0">
                <a:solidFill>
                  <a:srgbClr val="F6A317"/>
                </a:solidFill>
                <a:effectLst/>
                <a:latin typeface="Helvetica"/>
                <a:ea typeface="Helvetica"/>
                <a:cs typeface="Helvetica"/>
              </a:rPr>
              <a:t>KIS ZSÁKOK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191728" cy="4042262"/>
          </a:xfrm>
        </p:spPr>
        <p:txBody>
          <a:bodyPr anchor="t"/>
          <a:lstStyle/>
          <a:p>
            <a:pPr>
              <a:lnSpc>
                <a:spcPts val="2200"/>
              </a:lnSpc>
              <a:spcAft>
                <a:spcPts val="1000"/>
              </a:spcAft>
            </a:pPr>
            <a:r>
              <a:rPr lang="hu" sz="1800" b="0" i="0" strike="noStrike" cap="none" spc="0" baseline="0" dirty="0">
                <a:solidFill>
                  <a:srgbClr val="000000"/>
                </a:solidFill>
                <a:effectLst/>
                <a:latin typeface="Helvetica"/>
                <a:ea typeface="Helvetica"/>
                <a:cs typeface="Helvetica"/>
              </a:rPr>
              <a:t>A zsákok ürítésekor keletkező por minimalizálása:</a:t>
            </a:r>
          </a:p>
          <a:p>
            <a:pPr marL="285750" indent="-285750">
              <a:lnSpc>
                <a:spcPct val="100000"/>
              </a:lnSpc>
              <a:spcBef>
                <a:spcPts val="600"/>
              </a:spcBef>
              <a:buFont typeface="Arial" panose="020B0604020202020204" pitchFamily="34" charset="0"/>
              <a:buChar char="•"/>
            </a:pPr>
            <a:r>
              <a:rPr lang="hu" b="0" i="0" strike="noStrike" cap="none" spc="0" baseline="0" dirty="0">
                <a:solidFill>
                  <a:srgbClr val="000000"/>
                </a:solidFill>
                <a:effectLst/>
                <a:latin typeface="Helvetica"/>
                <a:ea typeface="Helvetica"/>
                <a:cs typeface="Helvetica"/>
              </a:rPr>
              <a:t>Lehetőség szerint használjon automata vagy félautomata zsákürítő állomásokat.</a:t>
            </a:r>
          </a:p>
          <a:p>
            <a:pPr marL="285750" indent="-285750">
              <a:lnSpc>
                <a:spcPct val="100000"/>
              </a:lnSpc>
              <a:spcBef>
                <a:spcPts val="600"/>
              </a:spcBef>
              <a:buFont typeface="Arial" panose="020B0604020202020204" pitchFamily="34" charset="0"/>
              <a:buChar char="•"/>
            </a:pPr>
            <a:r>
              <a:rPr lang="hu" b="0" i="0" strike="noStrike" cap="none" spc="0" baseline="0" dirty="0">
                <a:solidFill>
                  <a:srgbClr val="000000"/>
                </a:solidFill>
                <a:effectLst/>
                <a:latin typeface="Helvetica"/>
                <a:ea typeface="Helvetica"/>
                <a:cs typeface="Helvetica"/>
              </a:rPr>
              <a:t>Ha a folyamat nem automatizálható, akkor azt körülzárva kell végrehajtani. Használjon elszívással ellátott kézi zsákürítő állomást, ha van ilyen.</a:t>
            </a:r>
          </a:p>
          <a:p>
            <a:pPr marL="285750" indent="-285750">
              <a:lnSpc>
                <a:spcPct val="100000"/>
              </a:lnSpc>
              <a:spcBef>
                <a:spcPts val="600"/>
              </a:spcBef>
              <a:buFont typeface="Arial" panose="020B0604020202020204" pitchFamily="34" charset="0"/>
              <a:buChar char="•"/>
            </a:pPr>
            <a:r>
              <a:rPr lang="hu" b="0" i="0" strike="noStrike" cap="none" spc="0" baseline="0" dirty="0">
                <a:solidFill>
                  <a:srgbClr val="000000"/>
                </a:solidFill>
                <a:effectLst/>
                <a:latin typeface="Helvetica"/>
                <a:ea typeface="Helvetica"/>
                <a:cs typeface="Helvetica"/>
              </a:rPr>
              <a:t>Óvatosan, a nyitott végével elfelé fordítva borítsa ki a zsák tartalmát.</a:t>
            </a:r>
          </a:p>
          <a:p>
            <a:pPr marL="285750" indent="-285750">
              <a:lnSpc>
                <a:spcPct val="100000"/>
              </a:lnSpc>
              <a:spcBef>
                <a:spcPts val="600"/>
              </a:spcBef>
              <a:buFont typeface="Arial" panose="020B0604020202020204" pitchFamily="34" charset="0"/>
              <a:buChar char="•"/>
            </a:pPr>
            <a:r>
              <a:rPr lang="hu" b="0" i="0" strike="noStrike" cap="none" spc="0" baseline="0" dirty="0">
                <a:solidFill>
                  <a:srgbClr val="000000"/>
                </a:solidFill>
                <a:effectLst/>
                <a:latin typeface="Helvetica"/>
                <a:ea typeface="Helvetica"/>
                <a:cs typeface="Helvetica"/>
              </a:rPr>
              <a:t>Göngyölje össze az üres zsákokat az elszívási zónán belül.</a:t>
            </a:r>
          </a:p>
          <a:p>
            <a:pPr marL="285750" indent="-285750">
              <a:lnSpc>
                <a:spcPct val="100000"/>
              </a:lnSpc>
              <a:spcBef>
                <a:spcPts val="600"/>
              </a:spcBef>
              <a:buFont typeface="Arial" panose="020B0604020202020204" pitchFamily="34" charset="0"/>
              <a:buChar char="•"/>
            </a:pPr>
            <a:r>
              <a:rPr lang="hu" b="0" i="0" strike="noStrike" cap="none" spc="0" baseline="0" dirty="0">
                <a:solidFill>
                  <a:srgbClr val="000000"/>
                </a:solidFill>
                <a:effectLst/>
                <a:latin typeface="Helvetica"/>
                <a:ea typeface="Helvetica"/>
                <a:cs typeface="Helvetica"/>
              </a:rPr>
              <a:t>Viseljen egyéni védőeszközt, ha más ellenőrzési eszközök nem állnak rendelkezésre.</a:t>
            </a:r>
          </a:p>
          <a:p>
            <a:pPr marL="285750" indent="-285750">
              <a:lnSpc>
                <a:spcPct val="100000"/>
              </a:lnSpc>
              <a:spcBef>
                <a:spcPts val="600"/>
              </a:spcBef>
              <a:buFont typeface="Arial" panose="020B0604020202020204" pitchFamily="34" charset="0"/>
              <a:buChar char="•"/>
            </a:pPr>
            <a:r>
              <a:rPr lang="hu" b="0" i="0" strike="noStrike" cap="none" spc="0" baseline="0" dirty="0">
                <a:solidFill>
                  <a:srgbClr val="000000"/>
                </a:solidFill>
                <a:effectLst/>
                <a:latin typeface="Helvetica"/>
                <a:ea typeface="Helvetica"/>
                <a:cs typeface="Helvetica"/>
              </a:rPr>
              <a:t>Az üres zsákokat dobja egy nagy műanyag zsákba. Ne hagyja, hogy túlcsorduljon. Zárja le a zsákot, mielőtt kidobja.</a:t>
            </a:r>
          </a:p>
        </p:txBody>
      </p:sp>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969467" y="1904137"/>
            <a:ext cx="4758611" cy="4042261"/>
          </a:xfrm>
          <a:prstGeom prst="rect">
            <a:avLst/>
          </a:prstGeom>
        </p:spPr>
      </p:pic>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NAGY ZSÁKOK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a:lstStyle/>
          <a:p>
            <a:pPr>
              <a:lnSpc>
                <a:spcPts val="2400"/>
              </a:lnSpc>
              <a:spcAft>
                <a:spcPts val="1000"/>
              </a:spcAft>
            </a:pPr>
            <a:r>
              <a:rPr lang="hu" sz="1800" b="0" i="0" strike="noStrike" cap="none" spc="0" baseline="0" dirty="0">
                <a:solidFill>
                  <a:srgbClr val="000000"/>
                </a:solidFill>
                <a:effectLst/>
                <a:latin typeface="Helvetica"/>
                <a:ea typeface="Helvetica"/>
                <a:cs typeface="Helvetica"/>
              </a:rPr>
              <a:t>A zsákok ürítésekor keletkező por minimalizálása:</a:t>
            </a:r>
          </a:p>
          <a:p>
            <a:pPr marL="342900" indent="-342900">
              <a:lnSpc>
                <a:spcPct val="1000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Lehetőség szerint használjon automatikus zsákürítő állomásokat. Jól tömítettek, és rendelkeznek a por felfogására és az anyagáramlás szabályozására szolgáló rendszerekkel.</a:t>
            </a:r>
          </a:p>
          <a:p>
            <a:pPr marL="342900" indent="-342900">
              <a:lnSpc>
                <a:spcPct val="1000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Használjon egyéni védőeszközt, ha kézzel nyitja vagy vágja fel a nagy zsákokat.</a:t>
            </a:r>
          </a:p>
          <a:p>
            <a:pPr marL="342900" indent="-342900">
              <a:lnSpc>
                <a:spcPct val="1000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Ne tömörítse kézzel az üres zsákokat. Dobja őket egy nagy műanyag zsákba. Ne hagyja, hogy túlcsorduljon. Eltávolítás előtt zárja le a zsákot.</a:t>
            </a:r>
          </a:p>
          <a:p>
            <a:pPr marL="342900" indent="-342900">
              <a:lnSpc>
                <a:spcPct val="1000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592888" y="1609962"/>
            <a:ext cx="5224461"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p:txBody>
          <a:bodyPr anchor="t"/>
          <a:lstStyle/>
          <a:p>
            <a:pPr>
              <a:lnSpc>
                <a:spcPct val="100000"/>
              </a:lnSpc>
            </a:pPr>
            <a:r>
              <a:rPr lang="hu" sz="2800" b="1" i="0" strike="noStrike" cap="none" spc="0" baseline="0">
                <a:solidFill>
                  <a:srgbClr val="F6A317"/>
                </a:solidFill>
                <a:effectLst/>
                <a:latin typeface="Helvetica"/>
                <a:ea typeface="Helvetica"/>
                <a:cs typeface="Helvetica"/>
              </a:rPr>
              <a:t>A ZSÁKÜRÍTÉS ÁLTALÁNOS SZABÁLYAI</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709866"/>
            <a:ext cx="6801195" cy="3201832"/>
          </a:xfrm>
        </p:spPr>
        <p:txBody>
          <a:bodyPr/>
          <a:lstStyle/>
          <a:p>
            <a:pPr>
              <a:lnSpc>
                <a:spcPct val="100000"/>
              </a:lnSpc>
              <a:buSzPct val="85000"/>
            </a:pPr>
            <a:r>
              <a:rPr lang="hu" sz="1600" b="1" i="0" strike="noStrike" cap="none" spc="0" baseline="0" dirty="0">
                <a:solidFill>
                  <a:srgbClr val="000000"/>
                </a:solidFill>
                <a:effectLst/>
                <a:latin typeface="Helvetica"/>
                <a:ea typeface="Helvetica"/>
                <a:cs typeface="Helvetica"/>
              </a:rPr>
              <a:t>MINDIG</a:t>
            </a:r>
          </a:p>
          <a:p>
            <a:pPr marL="342900" indent="-342900">
              <a:lnSpc>
                <a:spcPct val="100000"/>
              </a:lnSpc>
              <a:spcBef>
                <a:spcPts val="600"/>
              </a:spcBef>
              <a:buSzPct val="85000"/>
              <a:buFont typeface=".Apple Color Emoji UI"/>
              <a:buChar char="✅"/>
            </a:pPr>
            <a:r>
              <a:rPr lang="hu" sz="1500" b="0" i="0" strike="noStrike" cap="none" spc="0" baseline="0" dirty="0">
                <a:solidFill>
                  <a:srgbClr val="000000"/>
                </a:solidFill>
                <a:effectLst/>
                <a:latin typeface="Helvetica"/>
                <a:ea typeface="Helvetica"/>
                <a:cs typeface="Helvetica"/>
              </a:rPr>
              <a:t>Győződjön meg arról, hogy a porelszívó rendszerek megfelelően működnek</a:t>
            </a:r>
          </a:p>
          <a:p>
            <a:pPr marL="342900" indent="-342900">
              <a:lnSpc>
                <a:spcPct val="100000"/>
              </a:lnSpc>
              <a:spcBef>
                <a:spcPts val="600"/>
              </a:spcBef>
              <a:buSzPct val="85000"/>
              <a:buFont typeface=".Apple Color Emoji UI"/>
              <a:buChar char="✅"/>
            </a:pPr>
            <a:r>
              <a:rPr lang="hu" sz="1500" b="0" i="0" strike="noStrike" cap="none" spc="0" baseline="0" dirty="0">
                <a:solidFill>
                  <a:srgbClr val="000000"/>
                </a:solidFill>
                <a:effectLst/>
                <a:latin typeface="Helvetica"/>
                <a:ea typeface="Helvetica"/>
                <a:cs typeface="Helvetica"/>
              </a:rPr>
              <a:t>Keresse a sérülésre vagy rossz működésre utaló jeleket, és jelentse a hibákat.</a:t>
            </a:r>
          </a:p>
          <a:p>
            <a:pPr marL="342900" indent="-342900">
              <a:lnSpc>
                <a:spcPct val="100000"/>
              </a:lnSpc>
              <a:spcBef>
                <a:spcPts val="600"/>
              </a:spcBef>
              <a:buSzPct val="85000"/>
              <a:buFont typeface=".Apple Color Emoji UI"/>
              <a:buChar char="✅"/>
            </a:pPr>
            <a:r>
              <a:rPr lang="hu" sz="1500" b="0" i="0" strike="noStrike" cap="none" spc="0" baseline="0" dirty="0">
                <a:solidFill>
                  <a:srgbClr val="000000"/>
                </a:solidFill>
                <a:effectLst/>
                <a:latin typeface="Helvetica"/>
                <a:ea typeface="Helvetica"/>
                <a:cs typeface="Helvetica"/>
              </a:rPr>
              <a:t>viseljen egyéni védőfelszerelést (porvédő maszkot), ha más porellenőrző eszköz nem áll rendelkezésre.</a:t>
            </a:r>
          </a:p>
          <a:p>
            <a:pPr marL="342900" indent="-342900">
              <a:lnSpc>
                <a:spcPct val="100000"/>
              </a:lnSpc>
              <a:spcBef>
                <a:spcPts val="600"/>
              </a:spcBef>
              <a:buSzPct val="85000"/>
              <a:buFont typeface=".Apple Color Emoji UI"/>
              <a:buChar char="✅"/>
            </a:pPr>
            <a:r>
              <a:rPr lang="hu" sz="1500" b="0" i="0" strike="noStrike" cap="none" spc="0" baseline="0" dirty="0">
                <a:solidFill>
                  <a:srgbClr val="000000"/>
                </a:solidFill>
                <a:effectLst/>
                <a:latin typeface="Helvetica"/>
                <a:ea typeface="Helvetica"/>
                <a:cs typeface="Helvetica"/>
              </a:rPr>
              <a:t>Azonnal kezelje a kiömlött folyadékot porszívóval vagy nedves tisztítással.</a:t>
            </a:r>
          </a:p>
          <a:p>
            <a:pPr>
              <a:lnSpc>
                <a:spcPct val="100000"/>
              </a:lnSpc>
            </a:pPr>
            <a:r>
              <a:rPr lang="hu" sz="1600" b="1" i="0" strike="noStrike" cap="none" spc="0" baseline="0" dirty="0">
                <a:solidFill>
                  <a:srgbClr val="000000"/>
                </a:solidFill>
                <a:effectLst/>
                <a:latin typeface="Helvetica"/>
                <a:ea typeface="Helvetica"/>
                <a:cs typeface="Helvetica"/>
              </a:rPr>
              <a:t>KERÜLJE</a:t>
            </a:r>
          </a:p>
          <a:p>
            <a:pPr marL="285750" indent="-285750">
              <a:lnSpc>
                <a:spcPct val="100000"/>
              </a:lnSpc>
              <a:spcBef>
                <a:spcPts val="600"/>
              </a:spcBef>
              <a:buSzPct val="85000"/>
              <a:buFont typeface=".Apple Color Emoji UI"/>
              <a:buChar char="❌"/>
            </a:pPr>
            <a:r>
              <a:rPr lang="hu" sz="1500" b="0" i="0" strike="noStrike" cap="none" spc="0" baseline="0" dirty="0">
                <a:solidFill>
                  <a:srgbClr val="000000"/>
                </a:solidFill>
                <a:effectLst/>
                <a:latin typeface="Helvetica"/>
                <a:ea typeface="Helvetica"/>
                <a:cs typeface="Helvetica"/>
              </a:rPr>
              <a:t>Ne ürítse ki a kis zsákokat túl gyorsan</a:t>
            </a:r>
          </a:p>
          <a:p>
            <a:pPr marL="285750" indent="-285750">
              <a:lnSpc>
                <a:spcPct val="100000"/>
              </a:lnSpc>
              <a:spcBef>
                <a:spcPts val="600"/>
              </a:spcBef>
              <a:buSzPct val="85000"/>
              <a:buFont typeface=".Apple Color Emoji UI"/>
              <a:buChar char="❌"/>
            </a:pPr>
            <a:r>
              <a:rPr lang="hu" sz="1500" b="0" i="0" strike="noStrike" cap="none" spc="0" baseline="0" dirty="0">
                <a:solidFill>
                  <a:srgbClr val="000000"/>
                </a:solidFill>
                <a:effectLst/>
                <a:latin typeface="Helvetica"/>
                <a:ea typeface="Helvetica"/>
                <a:cs typeface="Helvetica"/>
              </a:rPr>
              <a:t>Ne hagyja, hogy a hulladékgyűjtő edények túlcsorduljanak</a:t>
            </a:r>
          </a:p>
          <a:p>
            <a:pPr marL="285750" indent="-285750">
              <a:lnSpc>
                <a:spcPct val="100000"/>
              </a:lnSpc>
              <a:spcBef>
                <a:spcPts val="600"/>
              </a:spcBef>
              <a:buSzPct val="85000"/>
              <a:buFont typeface=".Apple Color Emoji UI"/>
              <a:buChar char="❌"/>
            </a:pPr>
            <a:r>
              <a:rPr lang="hu" sz="1500" b="0" i="0" strike="noStrike" cap="none" spc="0" baseline="0" dirty="0">
                <a:solidFill>
                  <a:srgbClr val="000000"/>
                </a:solidFill>
                <a:effectLst/>
                <a:latin typeface="Helvetica"/>
                <a:ea typeface="Helvetica"/>
                <a:cs typeface="Helvetica"/>
              </a:rPr>
              <a:t>Ne takarítson száraz kefével vagy sűrített levegővel.</a:t>
            </a:r>
          </a:p>
          <a:p>
            <a:pPr marL="342900" indent="-342900">
              <a:lnSpc>
                <a:spcPct val="100000"/>
              </a:lnSpc>
              <a:buSzPct val="85000"/>
              <a:buFont typeface=".Apple Color Emoji UI"/>
              <a:buChar char="✅"/>
            </a:pPr>
            <a:endParaRPr lang="en-GB" dirty="0"/>
          </a:p>
          <a:p>
            <a:pPr marL="285750" indent="-285750">
              <a:lnSpc>
                <a:spcPct val="100000"/>
              </a:lnSpc>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rotWithShape="1">
          <a:blip r:embed="rId3"/>
          <a:srcRect l="4310" t="30" r="4161" b="30"/>
          <a:stretch/>
        </p:blipFill>
        <p:spPr>
          <a:xfrm>
            <a:off x="7550726" y="2086252"/>
            <a:ext cx="4266623"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Használja ezt a diát a munkakörnyezetre/környezetre szabott egyéni képzési anyagokhoz.</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a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Ha további diákat szeretne létrehozni,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720539" cy="3682369"/>
          </a:xfrm>
        </p:spPr>
        <p:txBody>
          <a:bodyPr/>
          <a:lstStyle/>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A zsákok kiürítése RCS-nek való kitettséget okozhat. Egészségének védelme érdekében ne feledje: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Ellenőrizze, hogy a szellőző- és elszívórendszerek be vannak-e kapcsolva (ha vannak).</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Ha van gépi segítség, mindig vegye igénybe a gépi segítséget</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Az üres zsákokat gondosan ártalmatlanítsa a por keletkezésének minimalizálása érdekében.</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Azonnal tisztítsa meg a kiömlött folyadékot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3" history="0"/>
              </a:rPr>
              <a:t>A zsákok kiürítésének iránymutató gyakorlata – </a:t>
            </a:r>
            <a:br>
              <a:rPr lang="en-IN" sz="1600" b="0" i="0" strike="noStrike" cap="none" spc="0" baseline="0" dirty="0">
                <a:solidFill>
                  <a:srgbClr val="000000"/>
                </a:solidFill>
                <a:effectLst/>
                <a:latin typeface="Helvetica"/>
                <a:ea typeface="Helvetica"/>
                <a:cs typeface="Helvetica"/>
                <a:hlinkClick r:id="rId3" history="0"/>
              </a:rPr>
            </a:br>
            <a:r>
              <a:rPr lang="hu" sz="1600" b="0" i="0" strike="noStrike" cap="none" spc="0" baseline="0" dirty="0">
                <a:solidFill>
                  <a:srgbClr val="000000"/>
                </a:solidFill>
                <a:effectLst/>
                <a:latin typeface="Helvetica"/>
                <a:ea typeface="Helvetica"/>
                <a:cs typeface="Helvetica"/>
                <a:hlinkClick r:id="rId3" history="0"/>
              </a:rPr>
              <a:t>kis zsákok (2.2.1a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3" history="0"/>
              </a:rPr>
              <a:t>A zsákok kiürítésének iránymutató gyakorlata – </a:t>
            </a:r>
            <a:br>
              <a:rPr lang="en-IN" sz="1600" b="0" i="0" strike="noStrike" cap="none" spc="0" baseline="0" dirty="0">
                <a:solidFill>
                  <a:srgbClr val="000000"/>
                </a:solidFill>
                <a:effectLst/>
                <a:latin typeface="Helvetica"/>
                <a:ea typeface="Helvetica"/>
                <a:cs typeface="Helvetica"/>
                <a:hlinkClick r:id="rId3" history="0"/>
              </a:rPr>
            </a:br>
            <a:r>
              <a:rPr lang="hu" sz="1600" b="0" i="0" strike="noStrike" cap="none" spc="0" baseline="0" dirty="0">
                <a:solidFill>
                  <a:srgbClr val="000000"/>
                </a:solidFill>
                <a:effectLst/>
                <a:latin typeface="Helvetica"/>
                <a:ea typeface="Helvetica"/>
                <a:cs typeface="Helvetica"/>
                <a:hlinkClick r:id="rId3" history="0"/>
              </a:rPr>
              <a:t>nagy zsákok (2.2.1b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4" history="0"/>
              </a:rPr>
              <a:t>NEPSI iránymutató gyakorlatok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5" history="0"/>
              </a:rPr>
              <a:t>NEPSI útmutató kkv-k számára</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161085"/>
            <a:ext cx="10022946" cy="640720"/>
          </a:xfrm>
          <a:prstGeom prst="rect">
            <a:avLst/>
          </a:prstGeom>
          <a:noFill/>
          <a:ln>
            <a:noFill/>
          </a:ln>
        </p:spPr>
        <p:txBody>
          <a:bodyPr wrap="square" anchor="ctr">
            <a:spAutoFit/>
          </a:bodyPr>
          <a:lstStyle/>
          <a:p>
            <a:pPr>
              <a:spcBef>
                <a:spcPts val="1200"/>
              </a:spcBef>
              <a:spcAft>
                <a:spcPts val="1200"/>
              </a:spcAft>
              <a:buSzPct val="130000"/>
            </a:pPr>
            <a:r>
              <a:rPr lang="hu" sz="1800" b="0" i="0" strike="noStrike" cap="none" spc="0" baseline="0" dirty="0">
                <a:solidFill>
                  <a:srgbClr val="000000"/>
                </a:solidFill>
                <a:effectLst/>
                <a:latin typeface="Calibri"/>
                <a:ea typeface="Calibri"/>
                <a:cs typeface="Calibri"/>
              </a:rPr>
              <a:t>Látogasson el a </a:t>
            </a:r>
            <a:r>
              <a:rPr lang="hu" sz="1800" b="1" i="0" strike="noStrike" cap="none" spc="0" baseline="0" dirty="0">
                <a:solidFill>
                  <a:srgbClr val="000000"/>
                </a:solidFill>
                <a:effectLst/>
                <a:latin typeface="Calibri"/>
                <a:ea typeface="Calibri"/>
                <a:cs typeface="Calibri"/>
              </a:rPr>
              <a:t>NEPSI e-tanulási platformjára</a:t>
            </a:r>
            <a:r>
              <a:rPr lang="hu" sz="1800" b="0" i="0" strike="noStrike" cap="none" spc="0" baseline="0" dirty="0">
                <a:solidFill>
                  <a:srgbClr val="000000"/>
                </a:solidFill>
                <a:effectLst/>
                <a:latin typeface="Calibri"/>
                <a:ea typeface="Calibri"/>
                <a:cs typeface="Calibri"/>
              </a:rPr>
              <a:t> a </a:t>
            </a:r>
            <a:r>
              <a:rPr lang="hu" sz="1800" b="0" i="0" strike="noStrike" cap="none" spc="0" baseline="0" dirty="0">
                <a:solidFill>
                  <a:srgbClr val="000000"/>
                </a:solidFill>
                <a:effectLst/>
                <a:latin typeface="Calibri"/>
                <a:ea typeface="Calibri"/>
                <a:cs typeface="Calibri"/>
                <a:hlinkClick r:id="rId6" history="0"/>
              </a:rPr>
              <a:t>training.nepsi.eu</a:t>
            </a:r>
            <a:r>
              <a:rPr lang="hu" sz="1800"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purl.org/dc/dcmitype/"/>
    <ds:schemaRef ds:uri="http://schemas.microsoft.com/office/infopath/2007/PartnerControls"/>
    <ds:schemaRef ds:uri="http://purl.org/dc/terms/"/>
    <ds:schemaRef ds:uri="http://schemas.microsoft.com/office/2006/metadata/properties"/>
    <ds:schemaRef ds:uri="http://schemas.microsoft.com/office/2006/documentManagement/types"/>
    <ds:schemaRef ds:uri="6d9d7403-2d8c-4818-ae25-2c5629bc7330"/>
    <ds:schemaRef ds:uri="http://schemas.openxmlformats.org/package/2006/metadata/core-properties"/>
    <ds:schemaRef ds:uri="d8ecf516-e360-4672-81b9-68723bedb71f"/>
    <ds:schemaRef ds:uri="http://www.w3.org/XML/1998/namespace"/>
  </ds:schemaRefs>
</ds:datastoreItem>
</file>

<file path=customXml/itemProps3.xml><?xml version="1.0" encoding="utf-8"?>
<ds:datastoreItem xmlns:ds="http://schemas.openxmlformats.org/officeDocument/2006/customXml" ds:itemID="{032CB5EA-BD92-4A60-9EFA-FB6CE40AF7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141</TotalTime>
  <Words>1278</Words>
  <Application>Microsoft Macintosh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18</cp:revision>
  <dcterms:created xsi:type="dcterms:W3CDTF">2020-01-29T17:43:15Z</dcterms:created>
  <dcterms:modified xsi:type="dcterms:W3CDTF">2024-11-13T12:13:47Z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