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E9B740-E616-4A32-93DD-E7B78111EC3B}" v="3" dt="2022-09-21T17:19:41.779"/>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39" autoAdjust="0"/>
    <p:restoredTop sz="82721"/>
  </p:normalViewPr>
  <p:slideViewPr>
    <p:cSldViewPr snapToGrid="0" snapToObjects="1">
      <p:cViewPr varScale="1">
        <p:scale>
          <a:sx n="100" d="100"/>
          <a:sy n="100" d="100"/>
        </p:scale>
        <p:origin x="1504"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belélegezhető kristályos szilícium-dioxidnak (RCS) való túlzott kitettség hosszú távon súlyos egészségügyi problémákat okozhat. Ezért fontos, hogy minden munkavállaló tisztában legyen a helyes gyakorlatokkal, amelyek csökkentik vagy megszüntetik a szilícium-dioxidnak való kitettséget.</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Ez a képzés útmutatást nyújt az RCS-t tartalmazó anyagok vágásához, köszörüléséhez és csiszolásához.</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A zsákok kiürítése és az üres zsákok nem megfelelő kezelése jelentős mértékű porterheléshez vezethet. Ezért kell a zsákok kiürítésével kapcsolatos helyes gyakorlatokat követni. A kis zsákok kiürítéséhez automatikus vagy félautomata zsákürítő állomások használata ajánlott.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vágás, köszörülés és nagy energiájú folyamatok, amelyek veszélyes mennyiségű port termelhetnek.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nagy energiájú folyamatok megkezdése előtt több egyéb biztonsági óvintézkedést kell megtenni a pornak való kitettség és a szükségtelen sérülések csökkentése érdekében.</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800" b="0" i="0" strike="noStrike" cap="none" spc="0" baseline="0">
                <a:solidFill>
                  <a:srgbClr val="000000"/>
                </a:solidFill>
                <a:effectLst/>
                <a:latin typeface="Calibri"/>
                <a:ea typeface="Calibri"/>
                <a:cs typeface="Calibri"/>
              </a:rPr>
              <a:t>A nedves eljárások segítenek csökkenteni a pornak való kitettséget azáltal, hogy a levegőben szálló port vízzel felfogják. Ha a készülék alkalmas vízbefecskendezésre, akkor nedves eljárások javasoltak. </a:t>
            </a:r>
            <a:r>
              <a:rPr lang="hu" sz="1200" b="0" i="0" strike="noStrike" cap="none" spc="0" baseline="0">
                <a:solidFill>
                  <a:srgbClr val="000000"/>
                </a:solidFill>
                <a:effectLst/>
                <a:latin typeface="Calibri"/>
                <a:ea typeface="Calibri"/>
                <a:cs typeface="Calibri"/>
              </a:rPr>
              <a:t>A száraz megmunkálás nagyon magas szilícium-dioxid-szintet termel - ne használjon száraz szerszámokat!</a:t>
            </a:r>
          </a:p>
          <a:p>
            <a:endParaRPr lang="en-US"/>
          </a:p>
          <a:p>
            <a:r>
              <a:rPr lang="hu" sz="1800" b="0" i="0" strike="noStrike" cap="none" spc="0" baseline="0">
                <a:solidFill>
                  <a:srgbClr val="000000"/>
                </a:solidFill>
                <a:effectLst/>
                <a:latin typeface="Calibri"/>
                <a:ea typeface="Calibri"/>
                <a:cs typeface="Calibri"/>
              </a:rPr>
              <a:t>A személyi védőeszközt a jelzések és piktogramok szerint kell viselni. Nagy porral járó tevékenységeknél mindig használjon légzésvédőt.</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1" i="0" strike="noStrike" cap="none" spc="0" baseline="0">
                <a:solidFill>
                  <a:srgbClr val="000000"/>
                </a:solidFill>
                <a:effectLst/>
                <a:latin typeface="Calibri"/>
                <a:ea typeface="Calibri"/>
                <a:cs typeface="Calibri"/>
              </a:rPr>
              <a:t>*Jegyzet a tréner számára*</a:t>
            </a:r>
            <a:r>
              <a:rPr lang="hu" sz="1800" b="0" i="0" strike="noStrike" cap="none" spc="0" baseline="0">
                <a:solidFill>
                  <a:srgbClr val="000000"/>
                </a:solidFill>
                <a:effectLst/>
                <a:latin typeface="Calibri"/>
                <a:ea typeface="Calibri"/>
                <a:cs typeface="Calibri"/>
              </a:rPr>
              <a:t> Adjon hozzá szükség szerint a saját munkakörülményeire jellemző információkat.</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iránymutató gyakorlatok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7894749" y="429114"/>
            <a:ext cx="392260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hu" sz="1400" b="1" i="0" strike="noStrike" cap="none" spc="0" baseline="0" dirty="0">
                <a:solidFill>
                  <a:srgbClr val="F6A317"/>
                </a:solidFill>
                <a:effectLst/>
                <a:latin typeface="Helvetica"/>
                <a:ea typeface="Helvetica"/>
                <a:cs typeface="Helvetica"/>
              </a:rPr>
              <a:t>A VÁGÁS, KÖSZÖRÜLÉS ÉS CSISZOLÁS IRÁNYMUTATÓ GYAKORLATAINAK ALKALMAZÁSA</a:t>
            </a:r>
          </a:p>
          <a:p>
            <a:pPr>
              <a:lnSpc>
                <a:spcPct val="100000"/>
              </a:lnSpc>
            </a:pPr>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A VÁGÁS, KÖSZÖRÜLÉS ÉS CSISZOLÁS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7882759" y="342899"/>
            <a:ext cx="3915541" cy="85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a:p>
            <a:pPr>
              <a:lnSpc>
                <a:spcPts val="2400"/>
              </a:lnSpc>
            </a:pPr>
            <a:endParaRPr lang="hu-HU" sz="1800" dirty="0">
              <a:latin typeface="Helvetica"/>
              <a:cs typeface="Helvetica"/>
            </a:endParaRPr>
          </a:p>
          <a:p>
            <a:pPr>
              <a:lnSpc>
                <a:spcPts val="2400"/>
              </a:lnSpc>
            </a:pPr>
            <a:endParaRPr lang="hu-HU" sz="1800" dirty="0">
              <a:latin typeface="Helvetica"/>
              <a:cs typeface="Helvetica"/>
            </a:endParaRP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 PowerPoint-képzésben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6" cy="3682369"/>
          </a:xfrm>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Ebben a PowerPoint képzésben a következőkről fog tanulni:</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káros belélegezhető kristályos szilícium-dioxidnak (RCS) való kitettséget okozó nagy energiaigényű ipari folyamatok egészségügyi kockázatairól.</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Vágás, köszörülés és csiszolás során alkalmazandó bevált gyakorlatok</a:t>
            </a:r>
          </a:p>
          <a:p>
            <a:pPr marL="285750" indent="-285750">
              <a:lnSpc>
                <a:spcPts val="2400"/>
              </a:lnSpc>
              <a:spcBef>
                <a:spcPts val="600"/>
              </a:spcBef>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Szöveg az oktató számára: ha egyéni diát adott hozzá, illesszen be egy rövid áttekintést az anyagról.</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69" r="5869"/>
          <a:stretch>
            <a:fillRect/>
          </a:stretch>
        </p:blipFill>
        <p:spPr>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64204"/>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vágási, köszörülési és csiszolási folyamatok öt fő porszabályozási technikával szabályozhatók.</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431236"/>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EGYÉNI ÉS MUNKAHELYI HIGIÉNIA</a:t>
            </a:r>
          </a:p>
          <a:p>
            <a:r>
              <a:rPr lang="hu" sz="1200" b="0" i="0" strike="noStrike" cap="none" spc="0" baseline="0" dirty="0">
                <a:solidFill>
                  <a:srgbClr val="000000"/>
                </a:solidFill>
                <a:effectLst/>
                <a:latin typeface="Calibri"/>
                <a:ea typeface="Calibri"/>
                <a:cs typeface="Calibri"/>
              </a:rPr>
              <a:t>A munkaruhák mosása és a folyamatok során keletkező por felporszívózása megakadályozza a por idővel történő felhalmozódását - a tiszta munkaterület biztonságos munkaterület.</a:t>
            </a:r>
          </a:p>
          <a:p>
            <a:endParaRPr lang="en-US" dirty="0"/>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kitettséges.</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 felfogása a forrásnál és a szennyezett levegő tiszta levegőre történő cseréje.</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védőeszközök (pl. arcvédő maszkok) védik a munkavállalókat a portól, amennyiben a többi intézkedés nem elegendő a kitettség elkerülésére.</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megköti a levegőbe kerülő részecskéket.</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Ezen tevékenység során sok por keletkezik</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krónikus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megvédjük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 helyes gyakorlatokat, azzal hosszútávon óvjuk egészségünket.</a:t>
            </a:r>
          </a:p>
          <a:p>
            <a:pPr>
              <a:lnSpc>
                <a:spcPts val="2400"/>
              </a:lnSpc>
            </a:pPr>
            <a:r>
              <a:rPr lang="hu" sz="1800" dirty="0">
                <a:solidFill>
                  <a:srgbClr val="000000"/>
                </a:solidFill>
                <a:latin typeface="Helvetica"/>
                <a:ea typeface="Helvetica"/>
                <a:cs typeface="Helvetica"/>
              </a:rPr>
              <a:t>Ön hogyan</a:t>
            </a:r>
            <a:r>
              <a:rPr lang="hu" sz="1800" b="0" i="0" strike="noStrike" cap="none" spc="0" baseline="0" dirty="0">
                <a:solidFill>
                  <a:srgbClr val="000000"/>
                </a:solidFill>
                <a:effectLst/>
                <a:latin typeface="Helvetica"/>
                <a:ea typeface="Helvetica"/>
                <a:cs typeface="Helvetica"/>
              </a:rPr>
              <a:t> fogja tölteni a nyugdíjas éveit?</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5" y="1640901"/>
            <a:ext cx="9659528" cy="850900"/>
          </a:xfrm>
        </p:spPr>
        <p:txBody>
          <a:bodyPr/>
          <a:lstStyle/>
          <a:p>
            <a:pPr>
              <a:lnSpc>
                <a:spcPct val="100000"/>
              </a:lnSpc>
            </a:pPr>
            <a:r>
              <a:rPr lang="hu" sz="2800" b="1" i="0" strike="noStrike" cap="none" spc="0" baseline="0" dirty="0">
                <a:solidFill>
                  <a:srgbClr val="F6A317"/>
                </a:solidFill>
                <a:effectLst/>
                <a:latin typeface="Helvetica"/>
                <a:ea typeface="Helvetica"/>
                <a:cs typeface="Helvetica"/>
              </a:rPr>
              <a:t>HOGYAN GENERÁLNAK NAGY ENERGIÁJÚ FOLYAMATOK RCS-T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709517"/>
            <a:ext cx="10333122" cy="3601153"/>
          </a:xfrm>
        </p:spPr>
        <p:txBody>
          <a:bodyPr/>
          <a:lstStyle/>
          <a:p>
            <a:pPr>
              <a:lnSpc>
                <a:spcPts val="2400"/>
              </a:lnSpc>
            </a:pPr>
            <a:r>
              <a:rPr lang="hu" sz="1800" b="0" i="0" strike="noStrike" cap="none" spc="0" baseline="0" dirty="0">
                <a:solidFill>
                  <a:srgbClr val="000000"/>
                </a:solidFill>
                <a:effectLst/>
                <a:latin typeface="Helvetica"/>
                <a:ea typeface="Helvetica"/>
                <a:cs typeface="Helvetica"/>
              </a:rPr>
              <a:t>A vágás, a köszörülés és a csiszolás nagy energiájú folyamatok, amelyek bizonyos anyagok esetében nagy mennyiségű port termelhetnek:</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Számos ipari anyagból (pl. homokkő) keletkező por veszélyes; a pornak való kitettség csökkentése érdekében ellenőrző intézkedésekre van szükség.</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keletkező por tartalmazhat belélegezhető kristályos szilícium-dioxidot (RCS), amely hosszabb ideig belélegezve szilikózist okozhat.</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POROZÓ SZERSZÁMOK</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308334"/>
            <a:ext cx="5453624" cy="3263745"/>
          </a:xfrm>
        </p:spPr>
        <p:txBody>
          <a:bodyPr anchor="t"/>
          <a:lstStyle/>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Sarokcsiszolók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Szögvágók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Vágógépek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Elektromos horonymaró</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Fúrógépek</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VÁGÁS, KÖSZÖRÜLÉS ÉS CSISZOLÁS ELŐTT</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Győződjön meg arról, hogy a terület jól szellőzik</a:t>
            </a:r>
          </a:p>
          <a:p>
            <a:pPr marL="285750" indent="-285750">
              <a:lnSpc>
                <a:spcPct val="1000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Ellenőrizze, hogy a berendezés nem sérült-e</a:t>
            </a:r>
          </a:p>
          <a:p>
            <a:pPr marL="285750" indent="-285750">
              <a:lnSpc>
                <a:spcPct val="1000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Ha elszívó rendszert használ, győződjön meg arról, hogy az megfelelően működik.</a:t>
            </a:r>
          </a:p>
          <a:p>
            <a:pPr marL="285750" indent="-285750">
              <a:lnSpc>
                <a:spcPct val="1000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Folyóvízzel tisztítsa meg a munkafelületeket és a gépeket</a:t>
            </a:r>
          </a:p>
          <a:p>
            <a:pPr>
              <a:lnSpc>
                <a:spcPct val="100000"/>
              </a:lnSpc>
            </a:pPr>
            <a:endParaRPr lang="en-US" sz="180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VÁGÁS, KÖSZÖRÜLÉS ÉS CSISZOLÁS KÖZBEN</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670854" cy="3263745"/>
          </a:xfrm>
        </p:spPr>
        <p:txBody>
          <a:bodyPr/>
          <a:lstStyle/>
          <a:p>
            <a:pPr marL="285750" indent="-285750">
              <a:lnSpc>
                <a:spcPct val="100000"/>
              </a:lnSpc>
              <a:spcBef>
                <a:spcPts val="800"/>
              </a:spcBef>
              <a:buFont typeface="Arial" panose="020B0604020202020204" pitchFamily="34" charset="0"/>
              <a:buChar char="•"/>
            </a:pPr>
            <a:r>
              <a:rPr lang="hu" sz="1400" b="0" i="0" strike="noStrike" cap="none" spc="0" baseline="0" dirty="0">
                <a:solidFill>
                  <a:srgbClr val="000000"/>
                </a:solidFill>
                <a:effectLst/>
                <a:latin typeface="Helvetica"/>
                <a:ea typeface="Helvetica"/>
                <a:cs typeface="Helvetica"/>
              </a:rPr>
              <a:t>Nedves folyamatok alkalmazása esetén ellenőrizze, hogy a vízellátás megfelelő-e.</a:t>
            </a:r>
          </a:p>
          <a:p>
            <a:pPr marL="285750" indent="-285750">
              <a:lnSpc>
                <a:spcPct val="100000"/>
              </a:lnSpc>
              <a:spcBef>
                <a:spcPts val="800"/>
              </a:spcBef>
              <a:buFont typeface="Arial" panose="020B0604020202020204" pitchFamily="34" charset="0"/>
              <a:buChar char="•"/>
            </a:pPr>
            <a:r>
              <a:rPr lang="hu" sz="1400" b="0" i="0" strike="noStrike" cap="none" spc="0" baseline="0" dirty="0">
                <a:solidFill>
                  <a:srgbClr val="000000"/>
                </a:solidFill>
                <a:effectLst/>
                <a:latin typeface="Helvetica"/>
                <a:ea typeface="Helvetica"/>
                <a:cs typeface="Helvetica"/>
              </a:rPr>
              <a:t>A sok porral járó tevékenységeknél mindig használjon légzésvédelmet.</a:t>
            </a:r>
          </a:p>
          <a:p>
            <a:pPr marL="285750" indent="-285750">
              <a:lnSpc>
                <a:spcPct val="100000"/>
              </a:lnSpc>
              <a:spcBef>
                <a:spcPts val="800"/>
              </a:spcBef>
              <a:buFont typeface="Arial" panose="020B0604020202020204" pitchFamily="34" charset="0"/>
              <a:buChar char="•"/>
            </a:pPr>
            <a:r>
              <a:rPr lang="hu" sz="1400" b="0" i="0" strike="noStrike" cap="none" spc="0" baseline="0" dirty="0">
                <a:solidFill>
                  <a:srgbClr val="000000"/>
                </a:solidFill>
                <a:effectLst/>
                <a:latin typeface="Helvetica"/>
                <a:ea typeface="Helvetica"/>
                <a:cs typeface="Helvetica"/>
              </a:rPr>
              <a:t>A vizes vágógépek és szerszámok használata jelentősen csökkenti a szilícium-dioxid szintjét.</a:t>
            </a:r>
          </a:p>
          <a:p>
            <a:pPr marL="285750" indent="-285750">
              <a:lnSpc>
                <a:spcPct val="100000"/>
              </a:lnSpc>
              <a:spcBef>
                <a:spcPts val="800"/>
              </a:spcBef>
              <a:buFont typeface="Arial" panose="020B0604020202020204" pitchFamily="34" charset="0"/>
              <a:buChar char="•"/>
            </a:pPr>
            <a:r>
              <a:rPr lang="hu" sz="1400" b="0" i="0" strike="noStrike" cap="none" spc="0" baseline="0" dirty="0">
                <a:solidFill>
                  <a:srgbClr val="000000"/>
                </a:solidFill>
                <a:effectLst/>
                <a:latin typeface="Helvetica"/>
                <a:ea typeface="Helvetica"/>
                <a:cs typeface="Helvetica"/>
              </a:rPr>
              <a:t>Ha lehetséges, tartsa zárva a gép biztonsági ajtóit</a:t>
            </a:r>
          </a:p>
          <a:p>
            <a:pPr marL="285750" indent="-285750">
              <a:lnSpc>
                <a:spcPct val="100000"/>
              </a:lnSpc>
              <a:spcBef>
                <a:spcPts val="800"/>
              </a:spcBef>
              <a:buFont typeface="Arial" panose="020B0604020202020204" pitchFamily="34" charset="0"/>
              <a:buChar char="•"/>
            </a:pPr>
            <a:r>
              <a:rPr lang="hu" sz="1400" b="0" i="0" strike="noStrike" cap="none" spc="0" baseline="0" dirty="0">
                <a:solidFill>
                  <a:srgbClr val="000000"/>
                </a:solidFill>
                <a:effectLst/>
                <a:latin typeface="Helvetica"/>
                <a:ea typeface="Helvetica"/>
                <a:cs typeface="Helvetica"/>
              </a:rPr>
              <a:t>Helyi légelszívás (LEV) használata a forrásnál fogja fel a szilícium-dioxidot és elszállítja a légzési területről.</a:t>
            </a:r>
          </a:p>
          <a:p>
            <a:pPr marL="285750" indent="-285750">
              <a:lnSpc>
                <a:spcPct val="100000"/>
              </a:lnSpc>
              <a:spcBef>
                <a:spcPts val="800"/>
              </a:spcBef>
              <a:buFont typeface="Arial" panose="020B0604020202020204" pitchFamily="34" charset="0"/>
              <a:buChar char="•"/>
            </a:pPr>
            <a:r>
              <a:rPr lang="hu" sz="1400" b="0" i="0" strike="noStrike" cap="none" spc="0" baseline="0" dirty="0">
                <a:solidFill>
                  <a:srgbClr val="FF0000"/>
                </a:solidFill>
                <a:effectLst/>
                <a:latin typeface="Helvetica"/>
                <a:ea typeface="Helvetica"/>
                <a:cs typeface="Helvetica"/>
              </a:rPr>
              <a:t>Szöveg az oktató számára: adjon hozzá további szöveget a vágással, köszörüléssel és csiszolással kapcsolatos intézkedésekről igény szerint a saját munkakörülményeire vonatkozóan.</a:t>
            </a:r>
          </a:p>
          <a:p>
            <a:pPr>
              <a:lnSpc>
                <a:spcPct val="100000"/>
              </a:lnSpc>
              <a:spcBef>
                <a:spcPts val="800"/>
              </a:spcBef>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a:blip r:embed="rId3"/>
          <a:srcRect l="20564" r="20564"/>
          <a:stretch>
            <a:fillRect/>
          </a:stretch>
        </p:blipFill>
        <p:spPr>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7168577" cy="1584900"/>
          </a:xfrm>
        </p:spPr>
        <p:txBody>
          <a:bodyPr anchor="t"/>
          <a:lstStyle/>
          <a:p>
            <a:pPr>
              <a:lnSpc>
                <a:spcPct val="100000"/>
              </a:lnSpc>
            </a:pPr>
            <a:r>
              <a:rPr lang="hu" sz="2800" b="1" i="0" strike="noStrike" cap="none" spc="0" baseline="0" dirty="0">
                <a:solidFill>
                  <a:srgbClr val="F6A317"/>
                </a:solidFill>
                <a:effectLst/>
                <a:latin typeface="Helvetica"/>
                <a:ea typeface="Helvetica"/>
                <a:cs typeface="Helvetica"/>
              </a:rPr>
              <a:t>A VÁGÁS, KÖSZÖRÜLÉS ÉS CSISZOLÁS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Használjon porelszívó rendszert, ha rendelkezésre áll</a:t>
            </a:r>
          </a:p>
          <a:p>
            <a:pPr marL="285750" indent="-285750">
              <a:lnSpc>
                <a:spcPct val="100000"/>
              </a:lnSpc>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Használja ki a szellőzőrendszerek által biztosított előnyöket, ha zárt térben dolgozik.</a:t>
            </a:r>
          </a:p>
          <a:p>
            <a:pPr marL="285750" indent="-285750">
              <a:lnSpc>
                <a:spcPct val="100000"/>
              </a:lnSpc>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Használjon vízzel működő szerszámokat a por visszaszorítása érdekében.</a:t>
            </a:r>
          </a:p>
          <a:p>
            <a:pPr marL="285750" indent="-285750">
              <a:lnSpc>
                <a:spcPct val="100000"/>
              </a:lnSpc>
              <a:spcBef>
                <a:spcPts val="800"/>
              </a:spcBef>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Használjon egyéni védőfelszerelést a megjelölt területeken</a:t>
            </a:r>
          </a:p>
          <a:p>
            <a:pPr>
              <a:lnSpc>
                <a:spcPct val="100000"/>
              </a:lnSpc>
              <a:spcBef>
                <a:spcPts val="800"/>
              </a:spcBef>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hibás vagy sérült berendezések használatát</a:t>
            </a:r>
          </a:p>
          <a:p>
            <a:pPr marL="285750" indent="-285750">
              <a:lnSpc>
                <a:spcPct val="100000"/>
              </a:lnSpc>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 porelszívó tartályok túlcsordulását</a:t>
            </a:r>
          </a:p>
          <a:p>
            <a:pPr marL="285750" indent="-285750">
              <a:lnSpc>
                <a:spcPct val="100000"/>
              </a:lnSpc>
              <a:spcBef>
                <a:spcPts val="800"/>
              </a:spcBef>
              <a:buSzPct val="85000"/>
              <a:buFont typeface=".Apple Color Emoji UI"/>
              <a:buChar char="❌"/>
            </a:pPr>
            <a:r>
              <a:rPr lang="hu" sz="1600" b="0" i="0" strike="noStrike" cap="none" spc="0" baseline="0" dirty="0">
                <a:solidFill>
                  <a:srgbClr val="000000"/>
                </a:solidFill>
                <a:effectLst/>
                <a:latin typeface="Helvetica"/>
                <a:ea typeface="Helvetica"/>
                <a:cs typeface="Helvetica"/>
              </a:rPr>
              <a:t>Az eszközök nem megfelelő folyamatokkal és berendezésekkel együtt való használatát (pl. nedves folyamatok olyan eszközzel, amely nem támogatja a vízbefecskendezést).</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024467" cy="3682369"/>
          </a:xfrm>
        </p:spPr>
        <p:txBody>
          <a:bodyPr/>
          <a:lstStyle/>
          <a:p>
            <a:pPr>
              <a:lnSpc>
                <a:spcPct val="100000"/>
              </a:lnSpc>
            </a:pPr>
            <a:r>
              <a:rPr lang="hu" sz="1800" b="0" i="0" strike="noStrike" cap="none" spc="0" baseline="0" dirty="0">
                <a:solidFill>
                  <a:srgbClr val="000000"/>
                </a:solidFill>
                <a:effectLst/>
                <a:latin typeface="Helvetica"/>
                <a:ea typeface="Helvetica"/>
                <a:cs typeface="Helvetica"/>
              </a:rPr>
              <a:t>Használja ezt a diát a munkakörnyezetre/környezetre szabott egyéni képzési anyagok létrehozására.</a:t>
            </a:r>
          </a:p>
          <a:p>
            <a:pPr>
              <a:lnSpc>
                <a:spcPct val="100000"/>
              </a:lnSpc>
            </a:pPr>
            <a:r>
              <a:rPr lang="hu" sz="1800" b="0" i="0" strike="noStrike" cap="none" spc="0" baseline="0" dirty="0">
                <a:solidFill>
                  <a:srgbClr val="000000"/>
                </a:solidFill>
                <a:effectLst/>
                <a:latin typeface="Helvetica"/>
                <a:ea typeface="Helvetica"/>
                <a:cs typeface="Helvetica"/>
              </a:rPr>
              <a:t>A kép megváltoztatásához kattintson a jobb gombbal &gt; kép módosítása &gt; fájl gombra</a:t>
            </a:r>
          </a:p>
          <a:p>
            <a:pPr>
              <a:lnSpc>
                <a:spcPct val="100000"/>
              </a:lnSpc>
            </a:pPr>
            <a:r>
              <a:rPr lang="hu" sz="1800" b="0" i="0" strike="noStrike" cap="none" spc="0" baseline="0" dirty="0">
                <a:solidFill>
                  <a:srgbClr val="000000"/>
                </a:solidFill>
                <a:effectLst/>
                <a:latin typeface="Helvetica"/>
                <a:ea typeface="Helvetica"/>
                <a:cs typeface="Helvetica"/>
              </a:rPr>
              <a:t>További diák létrehozásához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86619" cy="3682369"/>
          </a:xfrm>
        </p:spPr>
        <p:txBody>
          <a:bodyPr anchor="t"/>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vágás, köszörülés és csiszolás nagy energiájú folyamatok, amelyek sok port termelnek.</a:t>
            </a:r>
          </a:p>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Győződjön meg arról, hogy a munkaterület jól szellőzik.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Lehetőség szerint használjon vizes munkagépeket</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Ellenőrizze, hogy a berendezés nem sérült-e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FF0000"/>
                </a:solidFill>
                <a:effectLst/>
                <a:latin typeface="Helvetica"/>
                <a:ea typeface="Helvetica"/>
                <a:cs typeface="Helvetica"/>
              </a:rPr>
              <a:t>Az oktatónak szabadon hagyva, egyéb következtetések hozzáadásához</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733916"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kézi szögfúró/vágógépek vagy elektromos falvágógépek szárazvágási alkalmazása (2.1.14a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Kerámia és kőanyagok vágásának és polírozásának iránymutató gyakorlatai (2.2.7.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4" history="0"/>
              </a:rPr>
              <a:t>NEPSI helyes gyakorlat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2.xml><?xml version="1.0" encoding="utf-8"?>
<ds:datastoreItem xmlns:ds="http://schemas.openxmlformats.org/officeDocument/2006/customXml" ds:itemID="{1C4A6A5F-EAF4-44EB-86D2-4B742031D2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75</TotalTime>
  <Words>1075</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38</cp:revision>
  <dcterms:created xsi:type="dcterms:W3CDTF">2020-06-26T09:56:53Z</dcterms:created>
  <dcterms:modified xsi:type="dcterms:W3CDTF">2024-11-13T12:12:18Z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