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063668-52F1-4BBE-A318-B7A749E39AB5}" v="15" dt="2022-10-05T15:50:43.930"/>
    <p1510:client id="{6C8835BB-C79A-5443-BDA2-E4FAE1A05E0C}" v="2" dt="2020-12-09T20:30:2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82721"/>
  </p:normalViewPr>
  <p:slideViewPr>
    <p:cSldViewPr snapToGrid="0" snapToObjects="1">
      <p:cViewPr varScale="1">
        <p:scale>
          <a:sx n="100" d="100"/>
          <a:sy n="100" d="100"/>
        </p:scale>
        <p:origin x="1504"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Nadmierne narażenie na respirabilną krzemionkę krystaliczną (RKK) może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długiej perspektywie prowadzić do poważnych problemów zdrowotnych pracowników. Z tego powodu ważne jest, by wszyscy pracownicy znali dobre praktyki, które ograniczają lub eliminują narażenie na pył krzemionki.</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Niniejsze szkolenie zawiera zalecenia dotyczące cięcia, mielenia</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szlifowania materiałów zawierających krzemionkę krystaliczną.</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Procesy opróżniania worków</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nieprawidłowe obchodzenie się</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pustymi workami mogą prowadzić do wysokiego poziomu narażenia na pył. W związku</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tym należy stosować dobre praktyki dotyczące opróżniania worków. W przypadku małych worków zalecane jest stosowanie automatycznych lub półautomatycznych stanowisk do opróżniania.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Cięcie, mielenie</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szlifowanie to procesy</a:t>
            </a:r>
            <a:r>
              <a:rPr lang="en-IN" sz="1200" b="0" i="0" strike="noStrike" cap="none" spc="0" baseline="0" dirty="0">
                <a:solidFill>
                  <a:srgbClr val="000000"/>
                </a:solidFill>
                <a:effectLst/>
                <a:latin typeface="+mn-lt"/>
                <a:ea typeface="Calibri"/>
                <a:cs typeface="Calibri"/>
              </a:rPr>
              <a:t> o </a:t>
            </a:r>
            <a:r>
              <a:rPr lang="pl" sz="1200" b="0" i="0" strike="noStrike" cap="none" spc="0" baseline="0" dirty="0">
                <a:solidFill>
                  <a:srgbClr val="000000"/>
                </a:solidFill>
                <a:effectLst/>
                <a:latin typeface="+mn-lt"/>
                <a:ea typeface="Calibri"/>
                <a:cs typeface="Calibri"/>
              </a:rPr>
              <a:t>wysokim zużyciu energii, które mogą wytwarzać niebezpieczne ilości pyłu.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Aby ograniczyć narażenie na pył</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możliwość wystąpienia niepożądanych uszkodzeń ciała, przed rozpoczęciem procesów</a:t>
            </a:r>
            <a:r>
              <a:rPr lang="en-IN" sz="1200" b="0" i="0" strike="noStrike" cap="none" spc="0" baseline="0" dirty="0">
                <a:solidFill>
                  <a:srgbClr val="000000"/>
                </a:solidFill>
                <a:effectLst/>
                <a:latin typeface="+mn-lt"/>
                <a:ea typeface="Calibri"/>
                <a:cs typeface="Calibri"/>
              </a:rPr>
              <a:t> o </a:t>
            </a:r>
            <a:r>
              <a:rPr lang="pl" sz="1200" b="0" i="0" strike="noStrike" cap="none" spc="0" baseline="0" dirty="0">
                <a:solidFill>
                  <a:srgbClr val="000000"/>
                </a:solidFill>
                <a:effectLst/>
                <a:latin typeface="+mn-lt"/>
                <a:ea typeface="Calibri"/>
                <a:cs typeface="Calibri"/>
              </a:rPr>
              <a:t>wysokim zużyciu energii należy zastosować kilka środków ostrożności.</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Mokre procesy pomagają ograniczyć narażenie na pył, gdyż woda wychwytuje pył zawieszony</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powietrzu. Jeśli urządzenie umożliwia wtrysk wody, zalecane są procesy mokre. Produkcja na sucho wytwarza duże ilości pyłu krzemionki – nie używaj narzędzi suchych!</a:t>
            </a:r>
          </a:p>
          <a:p>
            <a:endParaRPr lang="en-US" sz="1200" dirty="0">
              <a:latin typeface="+mn-lt"/>
            </a:endParaRPr>
          </a:p>
          <a:p>
            <a:r>
              <a:rPr lang="pl" sz="1200" b="0" i="0" strike="noStrike" cap="none" spc="0" baseline="0" dirty="0">
                <a:solidFill>
                  <a:srgbClr val="000000"/>
                </a:solidFill>
                <a:effectLst/>
                <a:latin typeface="+mn-lt"/>
                <a:ea typeface="Calibri"/>
                <a:cs typeface="Calibri"/>
              </a:rPr>
              <a:t>ŚOI powinny być noszone zgodnie</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oznakowaniem</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piktogramami. Podczas wykonywania czynności związanych</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dużą ilością pyłu zawsze noś środki ochrony dróg oddechowych.</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1" i="0" strike="noStrike" cap="none" spc="0" baseline="0" dirty="0">
                <a:solidFill>
                  <a:srgbClr val="000000"/>
                </a:solidFill>
                <a:effectLst/>
                <a:latin typeface="+mn-lt"/>
                <a:ea typeface="Calibri"/>
                <a:cs typeface="Calibri"/>
              </a:rPr>
              <a:t>*Informacja dla instruktora*</a:t>
            </a:r>
            <a:r>
              <a:rPr lang="pl" sz="1200" b="0" i="0" strike="noStrike" cap="none" spc="0" baseline="0" dirty="0">
                <a:solidFill>
                  <a:srgbClr val="000000"/>
                </a:solidFill>
                <a:effectLst/>
                <a:latin typeface="+mn-lt"/>
                <a:ea typeface="Calibri"/>
                <a:cs typeface="Calibri"/>
              </a:rPr>
              <a:t> Pomyśl</a:t>
            </a:r>
            <a:r>
              <a:rPr lang="en-IN" sz="1200" b="0" i="0" strike="noStrike" cap="none" spc="0" baseline="0" dirty="0">
                <a:solidFill>
                  <a:srgbClr val="000000"/>
                </a:solidFill>
                <a:effectLst/>
                <a:latin typeface="+mn-lt"/>
                <a:ea typeface="Calibri"/>
                <a:cs typeface="Calibri"/>
              </a:rPr>
              <a:t> o </a:t>
            </a:r>
            <a:r>
              <a:rPr lang="pl" sz="1200" b="0" i="0" strike="noStrike" cap="none" spc="0" baseline="0" dirty="0">
                <a:solidFill>
                  <a:srgbClr val="000000"/>
                </a:solidFill>
                <a:effectLst/>
                <a:latin typeface="+mn-lt"/>
                <a:ea typeface="Calibri"/>
                <a:cs typeface="Calibri"/>
              </a:rPr>
              <a:t>dodaniu dodatkowych informacji dotyczących własnej sytuacji</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miejscu pracy</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l" sz="1000" b="0" i="0" strike="noStrike" cap="none" spc="0" baseline="0">
                <a:solidFill>
                  <a:srgbClr val="000000"/>
                </a:solidFill>
                <a:effectLst/>
                <a:latin typeface="Helvetica"/>
                <a:ea typeface="Helvetica"/>
                <a:cs typeface="Helvetica"/>
              </a:rPr>
              <a:t>Niniejszy pakiet szkoleniowy stanowi część Przewodnika dobrych praktyk NEPSI, który znaleźć można na stronie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7418232" y="429114"/>
            <a:ext cx="43991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pl" sz="1400" b="1" i="0" strike="noStrike" cap="none" spc="0" baseline="0" dirty="0">
                <a:solidFill>
                  <a:srgbClr val="F6A317"/>
                </a:solidFill>
                <a:effectLst/>
                <a:latin typeface="Helvetica"/>
                <a:ea typeface="Helvetica"/>
                <a:cs typeface="Helvetica"/>
              </a:rPr>
              <a:t>DOBRE PRAKTYKI DOTYCZĄCE </a:t>
            </a:r>
            <a:br>
              <a:rPr lang="en-IN" sz="1400" b="1" i="0" strike="noStrike" cap="none" spc="0" baseline="0" dirty="0">
                <a:solidFill>
                  <a:srgbClr val="F6A317"/>
                </a:solidFill>
                <a:effectLst/>
                <a:latin typeface="Helvetica"/>
                <a:ea typeface="Helvetica"/>
                <a:cs typeface="Helvetica"/>
              </a:rPr>
            </a:br>
            <a:r>
              <a:rPr lang="pl" sz="1400" b="1" i="0" strike="noStrike" cap="none" spc="0" baseline="0" dirty="0">
                <a:solidFill>
                  <a:srgbClr val="F6A317"/>
                </a:solidFill>
                <a:effectLst/>
                <a:latin typeface="Helvetica"/>
                <a:ea typeface="Helvetica"/>
                <a:cs typeface="Helvetica"/>
              </a:rPr>
              <a:t>CIĘCIA, MIELENIA I SZLIFOWANIA – SZKOLENIE</a:t>
            </a:r>
          </a:p>
          <a:p>
            <a:pPr>
              <a:lnSpc>
                <a:spcPct val="100000"/>
              </a:lnSpc>
            </a:pPr>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505168" cy="850900"/>
          </a:xfrm>
        </p:spPr>
        <p:txBody>
          <a:bodyPr anchor="t"/>
          <a:lstStyle/>
          <a:p>
            <a:pPr>
              <a:lnSpc>
                <a:spcPct val="100000"/>
              </a:lnSpc>
            </a:pPr>
            <a:r>
              <a:rPr lang="pl" sz="2800" b="1" i="0" strike="noStrike" cap="none" spc="0" baseline="0" dirty="0">
                <a:solidFill>
                  <a:srgbClr val="FFFFFF"/>
                </a:solidFill>
                <a:effectLst/>
                <a:latin typeface="Helvetica"/>
                <a:ea typeface="Helvetica"/>
                <a:cs typeface="Helvetica"/>
              </a:rPr>
              <a:t>DOBRE PRAKTYKI DOTYCZĄCE </a:t>
            </a:r>
            <a:br>
              <a:rPr lang="en-IN" sz="2800" b="1" i="0" strike="noStrike" cap="none" spc="0" baseline="0" dirty="0">
                <a:solidFill>
                  <a:srgbClr val="FFFFFF"/>
                </a:solidFill>
                <a:effectLst/>
                <a:latin typeface="Helvetica"/>
                <a:ea typeface="Helvetica"/>
                <a:cs typeface="Helvetica"/>
              </a:rPr>
            </a:br>
            <a:r>
              <a:rPr lang="pl" sz="2800" b="1" i="0" strike="noStrike" cap="none" spc="0" baseline="0" dirty="0">
                <a:solidFill>
                  <a:srgbClr val="FFFFFF"/>
                </a:solidFill>
                <a:effectLst/>
                <a:latin typeface="Helvetica"/>
                <a:ea typeface="Helvetica"/>
                <a:cs typeface="Helvetica"/>
              </a:rPr>
              <a:t>CIĘCIA, MIELENIA I SZLIFOWANIA – SZKOLENIE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7157545" y="342900"/>
            <a:ext cx="4640755"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PL" sz="2800" dirty="0"/>
              <a:t>WSTĘP (DLA INSTRUKTORA)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400"/>
              </a:lnSpc>
            </a:pPr>
            <a:r>
              <a:rPr lang="pl-PL" sz="1800" dirty="0">
                <a:latin typeface="Helvetica"/>
                <a:cs typeface="Helvetica"/>
              </a:rPr>
              <a:t>NEPSI przygotował zestaw materiałów edukacyjnych do wykorzystania na etapie szkoleniowym procesu wdrażania Dobrych praktyk NEPSI.</a:t>
            </a:r>
          </a:p>
          <a:p>
            <a:pPr>
              <a:lnSpc>
                <a:spcPts val="2400"/>
              </a:lnSpc>
            </a:pPr>
            <a:r>
              <a:rPr lang="pl-PL" sz="1800" dirty="0">
                <a:latin typeface="Helvetica"/>
                <a:cs typeface="Helvetica"/>
              </a:rPr>
              <a:t>Każda z prezentacji szkoleniowych omawia temat istotny dla pracowników wszystkich branż stosujących materiały zawierające krzemionkę krystaliczną. Prezentacje zawierają informacje o związanych z danym tematem zagrożeniach wynikających z narażenia na pył, jak również dobre praktyki i dostępne środki umożliwiające ograniczanie tych zagrożeń. Szkolenie ma na celu zapewnienie informacji i wiedzy pracownikom, aby mogli skutecznie stosować środki kontroli i ograniczać narażenie na respirabilną krzemionkę krystaliczną (RKK) w miejscu pracy.</a:t>
            </a:r>
            <a:endParaRPr lang="pl-PL"/>
          </a:p>
          <a:p>
            <a:pPr>
              <a:lnSpc>
                <a:spcPts val="2400"/>
              </a:lnSpc>
            </a:pPr>
            <a:r>
              <a:rPr lang="pl-PL" sz="1800" dirty="0">
                <a:latin typeface="Helvetica"/>
                <a:cs typeface="Helvetica"/>
              </a:rPr>
              <a:t>Zgodnie z potrzebami prosimy uzupełnić tę prezentację o dodatkowe informacje na pustych slajdach i w polach tekstowych do tego przeznaczonych.</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UWAGA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2" y="2362676"/>
            <a:ext cx="10652757"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l" sz="1800" b="0" i="0" strike="noStrike" cap="none" spc="0" baseline="0" dirty="0">
                <a:solidFill>
                  <a:srgbClr val="000000"/>
                </a:solidFill>
                <a:effectLst/>
                <a:latin typeface="Helvetica"/>
                <a:ea typeface="Helvetica"/>
                <a:cs typeface="Helvetica"/>
              </a:rPr>
              <a:t>Niniejsza prezentacja szkoleniowa ma charakter doradczy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zawiera treści informacyjne. Przedstawione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niej informacje nie stanowią norm ani przepisów. Nie tworzą one także nowych zobowiązań ani nie zmieniają zobowiązań już istniejących, wynikających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przepisów</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polityki zdrowotnej.</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WSTĘP</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080758" cy="3682369"/>
          </a:xfrm>
        </p:spPr>
        <p:txBody>
          <a:bodyPr/>
          <a:lstStyle/>
          <a:p>
            <a:pPr>
              <a:lnSpc>
                <a:spcPts val="2400"/>
              </a:lnSpc>
              <a:spcBef>
                <a:spcPts val="600"/>
              </a:spcBef>
            </a:pPr>
            <a:r>
              <a:rPr lang="pl" sz="1800" b="1" i="0" strike="noStrike" cap="none" spc="0" baseline="0" dirty="0">
                <a:solidFill>
                  <a:srgbClr val="000000"/>
                </a:solidFill>
                <a:effectLst/>
                <a:latin typeface="Helvetica"/>
                <a:ea typeface="Helvetica"/>
                <a:cs typeface="Helvetica"/>
              </a:rPr>
              <a:t>Zdobycie wiedzy na temat tego, jak się chronić przez zagrożeniami związanymi</a:t>
            </a:r>
            <a:r>
              <a:rPr lang="en-IN" sz="1800" b="1" i="0" strike="noStrike" cap="none" spc="0" baseline="0" dirty="0">
                <a:solidFill>
                  <a:srgbClr val="000000"/>
                </a:solidFill>
                <a:effectLst/>
                <a:latin typeface="Helvetica"/>
                <a:ea typeface="Helvetica"/>
                <a:cs typeface="Helvetica"/>
              </a:rPr>
              <a:t> z </a:t>
            </a:r>
            <a:r>
              <a:rPr lang="pl" sz="1800" b="1" i="0" strike="noStrike" cap="none" spc="0" baseline="0" dirty="0">
                <a:solidFill>
                  <a:srgbClr val="000000"/>
                </a:solidFill>
                <a:effectLst/>
                <a:latin typeface="Helvetica"/>
                <a:ea typeface="Helvetica"/>
                <a:cs typeface="Helvetica"/>
              </a:rPr>
              <a:t>pracą, to priorytet.</a:t>
            </a:r>
          </a:p>
          <a:p>
            <a:pPr>
              <a:lnSpc>
                <a:spcPts val="2400"/>
              </a:lnSpc>
              <a:spcBef>
                <a:spcPts val="600"/>
              </a:spcBef>
            </a:pPr>
            <a:r>
              <a:rPr lang="pl" sz="1800" b="0" i="0" strike="noStrike" cap="none" spc="0" baseline="0" dirty="0">
                <a:solidFill>
                  <a:srgbClr val="000000"/>
                </a:solidFill>
                <a:effectLst/>
                <a:latin typeface="Helvetica"/>
                <a:ea typeface="Helvetica"/>
                <a:cs typeface="Helvetica"/>
              </a:rPr>
              <a:t>Niniejsze szkolenie pozwala zdobyć wiedzę na temat:</a:t>
            </a:r>
          </a:p>
          <a:p>
            <a:pPr marL="285750" indent="-285750">
              <a:lnSpc>
                <a:spcPts val="2400"/>
              </a:lnSpc>
              <a:spcBef>
                <a:spcPts val="6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Zagrożeń zdrowia związanych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procesami przemysłowymi</a:t>
            </a:r>
            <a:r>
              <a:rPr lang="en-IN" sz="1800" b="0" i="0" strike="noStrike" cap="none" spc="0" baseline="0" dirty="0">
                <a:solidFill>
                  <a:srgbClr val="000000"/>
                </a:solidFill>
                <a:effectLst/>
                <a:latin typeface="Helvetica"/>
                <a:ea typeface="Helvetica"/>
                <a:cs typeface="Helvetica"/>
              </a:rPr>
              <a:t> o </a:t>
            </a:r>
            <a:r>
              <a:rPr lang="pl" sz="1800" b="0" i="0" strike="noStrike" cap="none" spc="0" baseline="0" dirty="0">
                <a:solidFill>
                  <a:srgbClr val="000000"/>
                </a:solidFill>
                <a:effectLst/>
                <a:latin typeface="Helvetica"/>
                <a:ea typeface="Helvetica"/>
                <a:cs typeface="Helvetica"/>
              </a:rPr>
              <a:t>wysokim zużyciu energii, które mogą powodować narażenie na szkodliwy pył zawierający respirabilną krzemionkę krystaliczną (RKK)</a:t>
            </a:r>
          </a:p>
          <a:p>
            <a:pPr marL="285750" indent="-285750">
              <a:lnSpc>
                <a:spcPts val="2400"/>
              </a:lnSpc>
              <a:spcBef>
                <a:spcPts val="6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Dobrych praktyk, jakie należy stosować podczas cięcia, mielenia</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szlifowania</a:t>
            </a:r>
          </a:p>
          <a:p>
            <a:pPr marL="285750" indent="-285750">
              <a:lnSpc>
                <a:spcPts val="2400"/>
              </a:lnSpc>
              <a:spcBef>
                <a:spcPts val="600"/>
              </a:spcBef>
              <a:buFont typeface="Arial" panose="020B0604020202020204" pitchFamily="34" charset="0"/>
              <a:buChar char="•"/>
            </a:pPr>
            <a:r>
              <a:rPr lang="pl" sz="1800" b="0" i="0" strike="noStrike" cap="none" spc="0" baseline="0" dirty="0">
                <a:solidFill>
                  <a:srgbClr val="FF0000"/>
                </a:solidFill>
                <a:effectLst/>
                <a:latin typeface="Helvetica"/>
                <a:ea typeface="Helvetica"/>
                <a:cs typeface="Helvetica"/>
              </a:rPr>
              <a:t>Miejsce na tekst instruktora –</a:t>
            </a:r>
            <a:r>
              <a:rPr lang="en-IN" sz="1800" b="0" i="0" strike="noStrike" cap="none" spc="0" baseline="0" dirty="0">
                <a:solidFill>
                  <a:srgbClr val="FF0000"/>
                </a:solidFill>
                <a:effectLst/>
                <a:latin typeface="Helvetica"/>
                <a:ea typeface="Helvetica"/>
                <a:cs typeface="Helvetica"/>
              </a:rPr>
              <a:t> w </a:t>
            </a:r>
            <a:r>
              <a:rPr lang="pl" sz="1800" b="0" i="0" strike="noStrike" cap="none" spc="0" baseline="0" dirty="0">
                <a:solidFill>
                  <a:srgbClr val="FF0000"/>
                </a:solidFill>
                <a:effectLst/>
                <a:latin typeface="Helvetica"/>
                <a:ea typeface="Helvetica"/>
                <a:cs typeface="Helvetica"/>
              </a:rPr>
              <a:t>przypadku dodania własnego slajdu należy podać krótki opis materiału</a:t>
            </a:r>
          </a:p>
          <a:p>
            <a:pPr marL="285750" indent="-285750">
              <a:lnSpc>
                <a:spcPts val="2400"/>
              </a:lnSpc>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6086" t="355" r="11196" b="-355"/>
          <a:stretch/>
        </p:blipFill>
        <p:spPr>
          <a:xfrm>
            <a:off x="6921062" y="1608138"/>
            <a:ext cx="4896288" cy="4437062"/>
          </a:xfrm>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a:lstStyle/>
          <a:p>
            <a:pPr>
              <a:lnSpc>
                <a:spcPct val="100000"/>
              </a:lnSpc>
            </a:pPr>
            <a:r>
              <a:rPr lang="pl" sz="2800" b="1" i="0" strike="noStrike" cap="none" spc="0" baseline="0">
                <a:solidFill>
                  <a:srgbClr val="F6A317"/>
                </a:solidFill>
                <a:effectLst/>
                <a:latin typeface="Helvetica"/>
                <a:ea typeface="Helvetica"/>
                <a:cs typeface="Helvetica"/>
              </a:rPr>
              <a:t>METODY KONTROLI PYŁU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Procesy cięcia, mielenia</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szlifowania mogą być kontrolowane przy użyciu pięciu głównych metod kontroli pyłu.</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DOBRA HIGIENA / SPRZĄTANIE</a:t>
            </a:r>
          </a:p>
          <a:p>
            <a:r>
              <a:rPr lang="pl" sz="1200" b="0" i="0" strike="noStrike" cap="none" spc="0" baseline="0" dirty="0">
                <a:solidFill>
                  <a:srgbClr val="000000"/>
                </a:solidFill>
                <a:effectLst/>
                <a:latin typeface="Calibri"/>
                <a:ea typeface="Calibri"/>
                <a:cs typeface="Calibri"/>
              </a:rPr>
              <a:t>Pranie odzieży roboczej</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odkurzanie pyłu wytwarzanego</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procesach zapobiegają gromadzeniu się pyłu</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biegiem czasu – czyste miejsce pracy jest bezpieczne.</a:t>
            </a:r>
          </a:p>
          <a:p>
            <a:endParaRPr lang="en-US" dirty="0"/>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ZAMKNIĘTA PRZESTRZEŃ</a:t>
            </a:r>
          </a:p>
          <a:p>
            <a:pPr>
              <a:spcAft>
                <a:spcPts val="300"/>
              </a:spcAft>
            </a:pPr>
            <a:r>
              <a:rPr lang="pl" sz="1200" b="0" i="0" strike="noStrike" cap="none" spc="0" baseline="0" dirty="0">
                <a:solidFill>
                  <a:srgbClr val="000000"/>
                </a:solidFill>
                <a:effectLst/>
                <a:latin typeface="Calibri"/>
                <a:ea typeface="Calibri"/>
                <a:cs typeface="Calibri"/>
              </a:rPr>
              <a:t>Prowadzenie procesów wytwarzających RKK</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szczelnym środowisku zapobiega narażeniu na pył</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a:t>
            </a:r>
          </a:p>
          <a:p>
            <a:pPr>
              <a:spcAft>
                <a:spcPts val="300"/>
              </a:spcAft>
            </a:pPr>
            <a:endParaRPr lang="en-US" dirty="0"/>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ODPYLANIE/WENTYLACJA</a:t>
            </a:r>
          </a:p>
          <a:p>
            <a:pPr>
              <a:spcAft>
                <a:spcPts val="300"/>
              </a:spcAft>
            </a:pPr>
            <a:r>
              <a:rPr lang="pl" sz="1200" b="0" i="0" strike="noStrike" cap="none" spc="0" baseline="0" dirty="0">
                <a:solidFill>
                  <a:srgbClr val="000000"/>
                </a:solidFill>
                <a:effectLst/>
                <a:latin typeface="Calibri"/>
                <a:ea typeface="Calibri"/>
                <a:cs typeface="Calibri"/>
              </a:rPr>
              <a:t>Wychwytywanie RKK</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 zanim zostaniemy na nią narażeni,</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zastępowanie zanieczyszczonego powietrza czystym powietrzem.</a:t>
            </a:r>
          </a:p>
          <a:p>
            <a:endParaRPr lang="en-US" dirty="0"/>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SPRZĘT OCHRONNY</a:t>
            </a:r>
          </a:p>
          <a:p>
            <a:r>
              <a:rPr lang="pl" sz="1200" b="0" i="0" strike="noStrike" cap="none" spc="0" baseline="0" dirty="0">
                <a:solidFill>
                  <a:srgbClr val="000000"/>
                </a:solidFill>
                <a:effectLst/>
                <a:latin typeface="Calibri"/>
                <a:ea typeface="Calibri"/>
                <a:cs typeface="Calibri"/>
              </a:rPr>
              <a:t>ŚOI (np. maski) chronią pracowników przed pyłem, gdy wszystkie inne środki kontroli nie zapewniają wystarczającej kontroli ryzyka związanego</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narażeniem.</a:t>
            </a:r>
          </a:p>
          <a:p>
            <a:endParaRPr lang="en-US" dirty="0"/>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WODA</a:t>
            </a:r>
          </a:p>
          <a:p>
            <a:pPr>
              <a:spcAft>
                <a:spcPts val="300"/>
              </a:spcAft>
            </a:pPr>
            <a:r>
              <a:rPr lang="pl" sz="1200" b="0" i="0" strike="noStrike" cap="none" spc="0" baseline="0" dirty="0">
                <a:solidFill>
                  <a:srgbClr val="000000"/>
                </a:solidFill>
                <a:effectLst/>
                <a:latin typeface="Calibri"/>
                <a:ea typeface="Calibri"/>
                <a:cs typeface="Calibri"/>
              </a:rPr>
              <a:t>Mokre procesy zapobiegają unoszeniu się pyłu</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powietrze, gdyż woda wychwytuje jego cząsteczki.</a:t>
            </a:r>
          </a:p>
          <a:p>
            <a:pPr>
              <a:spcAft>
                <a:spcPts val="300"/>
              </a:spcAft>
            </a:pPr>
            <a:endParaRPr lang="en-US" dirty="0"/>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724921"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ZAGROŻENIA ZWIĄZANE Z TYM DZIAŁANIEM</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Działanie to może wiązać się</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dużą ilością pyłu.</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Długoterminowe narażenie na wysoki poziom RKK może powodować ciężką chorobę płuc.</a:t>
            </a:r>
          </a:p>
          <a:p>
            <a:pPr>
              <a:lnSpc>
                <a:spcPts val="2400"/>
              </a:lnSpc>
            </a:pPr>
            <a:r>
              <a:rPr lang="pl" sz="1800" b="0" i="0" strike="noStrike" cap="none" spc="0" baseline="0" dirty="0">
                <a:solidFill>
                  <a:srgbClr val="000000"/>
                </a:solidFill>
                <a:effectLst/>
                <a:latin typeface="Helvetica"/>
                <a:ea typeface="Helvetica"/>
                <a:cs typeface="Helvetica"/>
              </a:rPr>
              <a:t>Ważne jest, byśmy każdego dnia chronili się przed narażeniem na pył zawieszony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a:t>
            </a:r>
          </a:p>
          <a:p>
            <a:pPr>
              <a:lnSpc>
                <a:spcPts val="2400"/>
              </a:lnSpc>
            </a:pPr>
            <a:r>
              <a:rPr lang="pl" sz="1800" b="0" i="0" strike="noStrike" cap="none" spc="0" baseline="0" dirty="0">
                <a:solidFill>
                  <a:srgbClr val="000000"/>
                </a:solidFill>
                <a:effectLst/>
                <a:latin typeface="Helvetica"/>
                <a:ea typeface="Helvetica"/>
                <a:cs typeface="Helvetica"/>
              </a:rPr>
              <a:t>Stosując dzisiaj dobre praktyki, chronimy swoje przyszłe zdrowie.</a:t>
            </a:r>
          </a:p>
          <a:p>
            <a:pPr>
              <a:lnSpc>
                <a:spcPts val="2400"/>
              </a:lnSpc>
            </a:pPr>
            <a:r>
              <a:rPr lang="pl" sz="1800" b="0" i="0" strike="noStrike" cap="none" spc="0" baseline="0" dirty="0">
                <a:solidFill>
                  <a:srgbClr val="000000"/>
                </a:solidFill>
                <a:effectLst/>
                <a:latin typeface="Helvetica"/>
                <a:ea typeface="Helvetica"/>
                <a:cs typeface="Helvetica"/>
              </a:rPr>
              <a:t>Jak spędzisz swoją emeryturę?</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 sz="2800" b="1" i="0" strike="noStrike" cap="none" spc="0" baseline="0" dirty="0">
                <a:solidFill>
                  <a:srgbClr val="F6A317"/>
                </a:solidFill>
                <a:effectLst/>
                <a:latin typeface="Helvetica"/>
                <a:ea typeface="Helvetica"/>
                <a:cs typeface="Helvetica"/>
              </a:rPr>
              <a:t>JAK PROCESY O WYSOKIM ZUŻYCIU ENERGII WYTWARZAJĄ RKK</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819876"/>
            <a:ext cx="10333122" cy="3601153"/>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Cięcie, mielenie</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szlifowanie to procesy</a:t>
            </a:r>
            <a:r>
              <a:rPr lang="en-IN" sz="1800" b="0" i="0" strike="noStrike" cap="none" spc="0" baseline="0" dirty="0">
                <a:solidFill>
                  <a:srgbClr val="000000"/>
                </a:solidFill>
                <a:effectLst/>
                <a:latin typeface="Helvetica"/>
                <a:ea typeface="Helvetica"/>
                <a:cs typeface="Helvetica"/>
              </a:rPr>
              <a:t> o </a:t>
            </a:r>
            <a:r>
              <a:rPr lang="pl" sz="1800" b="0" i="0" strike="noStrike" cap="none" spc="0" baseline="0" dirty="0">
                <a:solidFill>
                  <a:srgbClr val="000000"/>
                </a:solidFill>
                <a:effectLst/>
                <a:latin typeface="Helvetica"/>
                <a:ea typeface="Helvetica"/>
                <a:cs typeface="Helvetica"/>
              </a:rPr>
              <a:t>wysokim zużyciu energii, które mogą wytwarzać duże ilości pyłu podczas obróbki pewnych materiałów.</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Pył pochodzący</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wielu materiałów przemysłowych (np. piaskowca) stwarza zagrożenie. Aby zmniejszyć narażenie na pył, konieczne jest stosowanie środków kontroli.</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Wytwarzany pył może zawierać respirabilną krzemionkę krystaliczną (RKK). Wdychanie jej przez dłuższy okres może prowadzić do krzemicy.</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NARZĘDZIA, KTÓRE WYTWARZAJĄ PYŁ</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pl" sz="1800" b="0" i="0" strike="noStrike" cap="none" spc="0" baseline="0">
                <a:solidFill>
                  <a:srgbClr val="000000"/>
                </a:solidFill>
                <a:effectLst/>
                <a:latin typeface="Helvetica"/>
                <a:ea typeface="Helvetica"/>
                <a:cs typeface="Helvetica"/>
              </a:rPr>
              <a:t>Szlifierki kątowe</a:t>
            </a:r>
          </a:p>
          <a:p>
            <a:pPr marL="285750" indent="-285750">
              <a:lnSpc>
                <a:spcPts val="2400"/>
              </a:lnSpc>
              <a:buFont typeface="Arial" panose="020B0604020202020204" pitchFamily="34" charset="0"/>
              <a:buChar char="•"/>
            </a:pPr>
            <a:r>
              <a:rPr lang="pl" sz="1800" b="0" i="0" strike="noStrike" cap="none" spc="0" baseline="0">
                <a:solidFill>
                  <a:srgbClr val="000000"/>
                </a:solidFill>
                <a:effectLst/>
                <a:latin typeface="Helvetica"/>
                <a:ea typeface="Helvetica"/>
                <a:cs typeface="Helvetica"/>
              </a:rPr>
              <a:t>Nożyce kątowe</a:t>
            </a:r>
          </a:p>
          <a:p>
            <a:pPr marL="285750" indent="-285750">
              <a:lnSpc>
                <a:spcPts val="2400"/>
              </a:lnSpc>
              <a:buFont typeface="Arial" panose="020B0604020202020204" pitchFamily="34" charset="0"/>
              <a:buChar char="•"/>
            </a:pPr>
            <a:r>
              <a:rPr lang="pl" sz="1800" b="0" i="0" strike="noStrike" cap="none" spc="0" baseline="0">
                <a:solidFill>
                  <a:srgbClr val="000000"/>
                </a:solidFill>
                <a:effectLst/>
                <a:latin typeface="Helvetica"/>
                <a:ea typeface="Helvetica"/>
                <a:cs typeface="Helvetica"/>
              </a:rPr>
              <a:t>Przecinarki</a:t>
            </a:r>
          </a:p>
          <a:p>
            <a:pPr marL="285750" indent="-285750">
              <a:lnSpc>
                <a:spcPts val="2400"/>
              </a:lnSpc>
              <a:buFont typeface="Arial" panose="020B0604020202020204" pitchFamily="34" charset="0"/>
              <a:buChar char="•"/>
            </a:pPr>
            <a:r>
              <a:rPr lang="pl" sz="1800" b="0" i="0" strike="noStrike" cap="none" spc="0" baseline="0">
                <a:solidFill>
                  <a:srgbClr val="000000"/>
                </a:solidFill>
                <a:effectLst/>
                <a:latin typeface="Helvetica"/>
                <a:ea typeface="Helvetica"/>
                <a:cs typeface="Helvetica"/>
              </a:rPr>
              <a:t>Bruzdownice elektryczne</a:t>
            </a:r>
          </a:p>
          <a:p>
            <a:pPr marL="285750" indent="-285750">
              <a:lnSpc>
                <a:spcPts val="2400"/>
              </a:lnSpc>
              <a:buFont typeface="Arial" panose="020B0604020202020204" pitchFamily="34" charset="0"/>
              <a:buChar char="•"/>
            </a:pPr>
            <a:r>
              <a:rPr lang="pl" sz="1800" b="0" i="0" strike="noStrike" cap="none" spc="0" baseline="0">
                <a:solidFill>
                  <a:srgbClr val="000000"/>
                </a:solidFill>
                <a:effectLst/>
                <a:latin typeface="Helvetica"/>
                <a:ea typeface="Helvetica"/>
                <a:cs typeface="Helvetica"/>
              </a:rPr>
              <a:t>Wiertarki</a:t>
            </a:r>
          </a:p>
          <a:p>
            <a:pPr>
              <a:lnSpc>
                <a:spcPts val="2400"/>
              </a:lnSpc>
            </a:pPr>
            <a:endParaRPr lang="en-US" sz="180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5" y="1640901"/>
            <a:ext cx="5245184"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PRZED CIĘCIEM, MIELENIEM I SZLIFOWANIEM</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Upewniaj się, że miejsce pracy posiada dobrą wentylację</a:t>
            </a:r>
          </a:p>
          <a:p>
            <a:pPr marL="285750" indent="-285750">
              <a:lnSpc>
                <a:spcPct val="1000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Sprawdzaj sprzęt pod kątem śladów uszkodzeń</a:t>
            </a:r>
          </a:p>
          <a:p>
            <a:pPr marL="285750" indent="-285750">
              <a:lnSpc>
                <a:spcPct val="1000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W przypadku używania systemu odpylania sprawdzaj, czy jest sprawny</a:t>
            </a:r>
          </a:p>
          <a:p>
            <a:pPr marL="285750" indent="-285750">
              <a:lnSpc>
                <a:spcPct val="1000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Oczyszczaj płyty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maszyny bieżącą wodą</a:t>
            </a:r>
          </a:p>
          <a:p>
            <a:pPr>
              <a:lnSpc>
                <a:spcPct val="100000"/>
              </a:lnSpc>
            </a:pPr>
            <a:endParaRPr lang="en-US" sz="1800" dirty="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5276715"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PODCZAS CIĘCIA, MIELENIA I SZLIFOWANIA</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2" y="2781300"/>
            <a:ext cx="5815645" cy="3263745"/>
          </a:xfrm>
        </p:spPr>
        <p:txBody>
          <a:bodyPr lIns="91440" tIns="45720" rIns="91440" bIns="45720" anchor="t"/>
          <a:lstStyle/>
          <a:p>
            <a:pPr marL="285750" indent="-285750">
              <a:lnSpc>
                <a:spcPct val="100000"/>
              </a:lnSpc>
              <a:spcBef>
                <a:spcPts val="600"/>
              </a:spcBef>
              <a:buFont typeface="Arial" panose="020B0604020202020204" pitchFamily="34" charset="0"/>
              <a:buChar char="•"/>
            </a:pPr>
            <a:r>
              <a:rPr lang="pl" sz="1400" b="0" i="0" strike="noStrike" cap="none" spc="0" baseline="0" dirty="0">
                <a:solidFill>
                  <a:srgbClr val="000000"/>
                </a:solidFill>
                <a:effectLst/>
                <a:latin typeface="Helvetica"/>
                <a:ea typeface="Helvetica"/>
                <a:cs typeface="Helvetica"/>
              </a:rPr>
              <a:t>W przypadku stosowania procesów mokrych sprawdzaj, czy dopływ wody jest odpowiedni</a:t>
            </a:r>
          </a:p>
          <a:p>
            <a:pPr marL="285750" indent="-285750">
              <a:lnSpc>
                <a:spcPct val="100000"/>
              </a:lnSpc>
              <a:spcBef>
                <a:spcPts val="600"/>
              </a:spcBef>
              <a:buFont typeface="Arial" panose="020B0604020202020204" pitchFamily="34" charset="0"/>
              <a:buChar char="•"/>
            </a:pPr>
            <a:r>
              <a:rPr lang="pl" sz="1400" b="0" i="0" strike="noStrike" cap="none" spc="0" baseline="0" dirty="0">
                <a:solidFill>
                  <a:srgbClr val="000000"/>
                </a:solidFill>
                <a:effectLst/>
                <a:latin typeface="Helvetica"/>
                <a:ea typeface="Helvetica"/>
                <a:cs typeface="Helvetica"/>
              </a:rPr>
              <a:t>Podczas wykonywania czynności związanych</a:t>
            </a:r>
            <a:r>
              <a:rPr lang="en-IN" sz="1400" b="0" i="0" strike="noStrike" cap="none" spc="0" baseline="0" dirty="0">
                <a:solidFill>
                  <a:srgbClr val="000000"/>
                </a:solidFill>
                <a:effectLst/>
                <a:latin typeface="Helvetica"/>
                <a:ea typeface="Helvetica"/>
                <a:cs typeface="Helvetica"/>
              </a:rPr>
              <a:t> z </a:t>
            </a:r>
            <a:r>
              <a:rPr lang="pl" sz="1400" b="0" i="0" strike="noStrike" cap="none" spc="0" baseline="0" dirty="0">
                <a:solidFill>
                  <a:srgbClr val="000000"/>
                </a:solidFill>
                <a:effectLst/>
                <a:latin typeface="Helvetica"/>
                <a:ea typeface="Helvetica"/>
                <a:cs typeface="Helvetica"/>
              </a:rPr>
              <a:t>dużą ilością pyłu zawsze noś środki ochrony dróg oddechowych</a:t>
            </a:r>
          </a:p>
          <a:p>
            <a:pPr marL="285750" indent="-285750">
              <a:lnSpc>
                <a:spcPct val="100000"/>
              </a:lnSpc>
              <a:spcBef>
                <a:spcPts val="600"/>
              </a:spcBef>
              <a:buFont typeface="Arial" panose="020B0604020202020204" pitchFamily="34" charset="0"/>
              <a:buChar char="•"/>
            </a:pPr>
            <a:r>
              <a:rPr lang="pl" sz="1400" b="0" i="0" strike="noStrike" cap="none" spc="0" baseline="0" dirty="0">
                <a:solidFill>
                  <a:srgbClr val="000000"/>
                </a:solidFill>
                <a:effectLst/>
                <a:latin typeface="Helvetica"/>
                <a:ea typeface="Helvetica"/>
                <a:cs typeface="Helvetica"/>
              </a:rPr>
              <a:t>Stosowanie maszyn</a:t>
            </a:r>
            <a:r>
              <a:rPr lang="en-IN" sz="1400" b="0" i="0" strike="noStrike" cap="none" spc="0" baseline="0" dirty="0">
                <a:solidFill>
                  <a:srgbClr val="000000"/>
                </a:solidFill>
                <a:effectLst/>
                <a:latin typeface="Helvetica"/>
                <a:ea typeface="Helvetica"/>
                <a:cs typeface="Helvetica"/>
              </a:rPr>
              <a:t> </a:t>
            </a:r>
            <a:r>
              <a:rPr lang="en-IN" sz="1400" b="0" i="0" strike="noStrike" cap="none" spc="0" baseline="0" dirty="0" err="1">
                <a:solidFill>
                  <a:srgbClr val="000000"/>
                </a:solidFill>
                <a:effectLst/>
                <a:latin typeface="Helvetica"/>
                <a:ea typeface="Helvetica"/>
                <a:cs typeface="Helvetica"/>
              </a:rPr>
              <a:t>i</a:t>
            </a:r>
            <a:r>
              <a:rPr lang="en-IN" sz="1400" b="0" i="0" strike="noStrike" cap="none" spc="0" baseline="0" dirty="0">
                <a:solidFill>
                  <a:srgbClr val="000000"/>
                </a:solidFill>
                <a:effectLst/>
                <a:latin typeface="Helvetica"/>
                <a:ea typeface="Helvetica"/>
                <a:cs typeface="Helvetica"/>
              </a:rPr>
              <a:t> </a:t>
            </a:r>
            <a:r>
              <a:rPr lang="pl" sz="1400" b="0" i="0" strike="noStrike" cap="none" spc="0" baseline="0" dirty="0">
                <a:solidFill>
                  <a:srgbClr val="000000"/>
                </a:solidFill>
                <a:effectLst/>
                <a:latin typeface="Helvetica"/>
                <a:ea typeface="Helvetica"/>
                <a:cs typeface="Helvetica"/>
              </a:rPr>
              <a:t>narzędzi</a:t>
            </a:r>
            <a:r>
              <a:rPr lang="en-IN" sz="1400" b="0" i="0" strike="noStrike" cap="none" spc="0" baseline="0" dirty="0">
                <a:solidFill>
                  <a:srgbClr val="000000"/>
                </a:solidFill>
                <a:effectLst/>
                <a:latin typeface="Helvetica"/>
                <a:ea typeface="Helvetica"/>
                <a:cs typeface="Helvetica"/>
              </a:rPr>
              <a:t> z </a:t>
            </a:r>
            <a:r>
              <a:rPr lang="pl" sz="1400" b="0" i="0" strike="noStrike" cap="none" spc="0" baseline="0" dirty="0">
                <a:solidFill>
                  <a:srgbClr val="000000"/>
                </a:solidFill>
                <a:effectLst/>
                <a:latin typeface="Helvetica"/>
                <a:ea typeface="Helvetica"/>
                <a:cs typeface="Helvetica"/>
              </a:rPr>
              <a:t>podawaniem wody znacznie ogranicza poziom pyłu krzemionki.</a:t>
            </a:r>
          </a:p>
          <a:p>
            <a:pPr marL="285750" indent="-285750">
              <a:lnSpc>
                <a:spcPct val="100000"/>
              </a:lnSpc>
              <a:spcBef>
                <a:spcPts val="600"/>
              </a:spcBef>
              <a:buFont typeface="Arial" panose="020B0604020202020204" pitchFamily="34" charset="0"/>
              <a:buChar char="•"/>
            </a:pPr>
            <a:r>
              <a:rPr lang="pl" sz="1400" b="0" i="0" strike="noStrike" cap="none" spc="0" baseline="0" dirty="0">
                <a:solidFill>
                  <a:srgbClr val="000000"/>
                </a:solidFill>
                <a:effectLst/>
                <a:latin typeface="Helvetica"/>
                <a:ea typeface="Helvetica"/>
                <a:cs typeface="Helvetica"/>
              </a:rPr>
              <a:t>Gdy to możliwe, zamykaj drzwiczki bezpieczeństwa</a:t>
            </a:r>
            <a:r>
              <a:rPr lang="en-IN" sz="1400" b="0" i="0" strike="noStrike" cap="none" spc="0" baseline="0" dirty="0">
                <a:solidFill>
                  <a:srgbClr val="000000"/>
                </a:solidFill>
                <a:effectLst/>
                <a:latin typeface="Helvetica"/>
                <a:ea typeface="Helvetica"/>
                <a:cs typeface="Helvetica"/>
              </a:rPr>
              <a:t> w </a:t>
            </a:r>
            <a:r>
              <a:rPr lang="pl" sz="1400" b="0" i="0" strike="noStrike" cap="none" spc="0" baseline="0" dirty="0">
                <a:solidFill>
                  <a:srgbClr val="000000"/>
                </a:solidFill>
                <a:effectLst/>
                <a:latin typeface="Helvetica"/>
                <a:ea typeface="Helvetica"/>
                <a:cs typeface="Helvetica"/>
              </a:rPr>
              <a:t>maszynach</a:t>
            </a:r>
          </a:p>
          <a:p>
            <a:pPr marL="285750" indent="-285750">
              <a:lnSpc>
                <a:spcPct val="100000"/>
              </a:lnSpc>
              <a:spcBef>
                <a:spcPts val="600"/>
              </a:spcBef>
              <a:buFont typeface="Arial" panose="020B0604020202020204" pitchFamily="34" charset="0"/>
              <a:buChar char="•"/>
            </a:pPr>
            <a:r>
              <a:rPr lang="pl" sz="1400" b="0" i="0" strike="noStrike" cap="none" spc="0" baseline="0" dirty="0">
                <a:solidFill>
                  <a:srgbClr val="000000"/>
                </a:solidFill>
                <a:effectLst/>
                <a:latin typeface="Helvetica"/>
                <a:ea typeface="Helvetica"/>
                <a:cs typeface="Helvetica"/>
              </a:rPr>
              <a:t>Stosuj miejscową wentylację wyciągową, aby wychwytywać pył krzemionki</a:t>
            </a:r>
            <a:r>
              <a:rPr lang="en-IN" sz="1400" b="0" i="0" strike="noStrike" cap="none" spc="0" baseline="0" dirty="0">
                <a:solidFill>
                  <a:srgbClr val="000000"/>
                </a:solidFill>
                <a:effectLst/>
                <a:latin typeface="Helvetica"/>
                <a:ea typeface="Helvetica"/>
                <a:cs typeface="Helvetica"/>
              </a:rPr>
              <a:t> u </a:t>
            </a:r>
            <a:r>
              <a:rPr lang="pl" sz="1400" b="0" i="0" strike="noStrike" cap="none" spc="0" baseline="0" dirty="0">
                <a:solidFill>
                  <a:srgbClr val="000000"/>
                </a:solidFill>
                <a:effectLst/>
                <a:latin typeface="Helvetica"/>
                <a:ea typeface="Helvetica"/>
                <a:cs typeface="Helvetica"/>
              </a:rPr>
              <a:t>źródła</a:t>
            </a:r>
            <a:r>
              <a:rPr lang="en-IN" sz="1400" b="0" i="0" strike="noStrike" cap="none" spc="0" baseline="0" dirty="0">
                <a:solidFill>
                  <a:srgbClr val="000000"/>
                </a:solidFill>
                <a:effectLst/>
                <a:latin typeface="Helvetica"/>
                <a:ea typeface="Helvetica"/>
                <a:cs typeface="Helvetica"/>
              </a:rPr>
              <a:t> </a:t>
            </a:r>
            <a:r>
              <a:rPr lang="en-IN" sz="1400" b="0" i="0" strike="noStrike" cap="none" spc="0" baseline="0" dirty="0" err="1">
                <a:solidFill>
                  <a:srgbClr val="000000"/>
                </a:solidFill>
                <a:effectLst/>
                <a:latin typeface="Helvetica"/>
                <a:ea typeface="Helvetica"/>
                <a:cs typeface="Helvetica"/>
              </a:rPr>
              <a:t>i</a:t>
            </a:r>
            <a:r>
              <a:rPr lang="en-IN" sz="1400" b="0" i="0" strike="noStrike" cap="none" spc="0" baseline="0" dirty="0">
                <a:solidFill>
                  <a:srgbClr val="000000"/>
                </a:solidFill>
                <a:effectLst/>
                <a:latin typeface="Helvetica"/>
                <a:ea typeface="Helvetica"/>
                <a:cs typeface="Helvetica"/>
              </a:rPr>
              <a:t> </a:t>
            </a:r>
            <a:r>
              <a:rPr lang="pl" sz="1400" b="0" i="0" strike="noStrike" cap="none" spc="0" baseline="0" dirty="0">
                <a:solidFill>
                  <a:srgbClr val="000000"/>
                </a:solidFill>
                <a:effectLst/>
                <a:latin typeface="Helvetica"/>
                <a:ea typeface="Helvetica"/>
                <a:cs typeface="Helvetica"/>
              </a:rPr>
              <a:t>usuwać go</a:t>
            </a:r>
            <a:r>
              <a:rPr lang="en-IN" sz="1400" b="0" i="0" strike="noStrike" cap="none" spc="0" baseline="0" dirty="0">
                <a:solidFill>
                  <a:srgbClr val="000000"/>
                </a:solidFill>
                <a:effectLst/>
                <a:latin typeface="Helvetica"/>
                <a:ea typeface="Helvetica"/>
                <a:cs typeface="Helvetica"/>
              </a:rPr>
              <a:t> </a:t>
            </a:r>
            <a:r>
              <a:rPr lang="en-IN" sz="1400" dirty="0">
                <a:solidFill>
                  <a:srgbClr val="000000"/>
                </a:solidFill>
                <a:latin typeface="Helvetica"/>
                <a:ea typeface="Helvetica"/>
                <a:cs typeface="Helvetica"/>
              </a:rPr>
              <a:t>ze </a:t>
            </a:r>
            <a:r>
              <a:rPr lang="en-IN" sz="1400" dirty="0" err="1">
                <a:solidFill>
                  <a:srgbClr val="000000"/>
                </a:solidFill>
                <a:latin typeface="Helvetica"/>
                <a:ea typeface="Helvetica"/>
                <a:cs typeface="Helvetica"/>
              </a:rPr>
              <a:t>strefy</a:t>
            </a:r>
            <a:r>
              <a:rPr lang="en-IN" sz="1400" dirty="0">
                <a:solidFill>
                  <a:srgbClr val="000000"/>
                </a:solidFill>
                <a:latin typeface="Helvetica"/>
                <a:ea typeface="Helvetica"/>
                <a:cs typeface="Helvetica"/>
              </a:rPr>
              <a:t> </a:t>
            </a:r>
            <a:r>
              <a:rPr lang="pl" sz="1400" dirty="0">
                <a:solidFill>
                  <a:srgbClr val="000000"/>
                </a:solidFill>
                <a:latin typeface="Helvetica"/>
                <a:ea typeface="Helvetica"/>
                <a:cs typeface="Helvetica"/>
              </a:rPr>
              <a:t>oddychania pracownika</a:t>
            </a:r>
            <a:endParaRPr lang="pl" sz="14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buFont typeface="Arial" panose="020B0604020202020204" pitchFamily="34" charset="0"/>
              <a:buChar char="•"/>
            </a:pPr>
            <a:r>
              <a:rPr lang="pl" sz="1400" b="0" i="0" strike="noStrike" cap="none" spc="0" baseline="0" dirty="0">
                <a:solidFill>
                  <a:srgbClr val="FF0000"/>
                </a:solidFill>
                <a:effectLst/>
                <a:latin typeface="Helvetica"/>
                <a:ea typeface="Helvetica"/>
                <a:cs typeface="Helvetica"/>
              </a:rPr>
              <a:t>Miejsce na tekst instruktora – Dodaj dodatkowy tekst na temat środków związanych</a:t>
            </a:r>
            <a:r>
              <a:rPr lang="en-IN" sz="1400" b="0" i="0" strike="noStrike" cap="none" spc="0" baseline="0" dirty="0">
                <a:solidFill>
                  <a:srgbClr val="FF0000"/>
                </a:solidFill>
                <a:effectLst/>
                <a:latin typeface="Helvetica"/>
                <a:ea typeface="Helvetica"/>
                <a:cs typeface="Helvetica"/>
              </a:rPr>
              <a:t> z </a:t>
            </a:r>
            <a:r>
              <a:rPr lang="pl" sz="1400" b="0" i="0" strike="noStrike" cap="none" spc="0" baseline="0" dirty="0">
                <a:solidFill>
                  <a:srgbClr val="FF0000"/>
                </a:solidFill>
                <a:effectLst/>
                <a:latin typeface="Helvetica"/>
                <a:ea typeface="Helvetica"/>
                <a:cs typeface="Helvetica"/>
              </a:rPr>
              <a:t>cięciem, mieleniem</a:t>
            </a:r>
            <a:r>
              <a:rPr lang="en-IN" sz="1400" b="0" i="0" strike="noStrike" cap="none" spc="0" baseline="0" dirty="0">
                <a:solidFill>
                  <a:srgbClr val="FF0000"/>
                </a:solidFill>
                <a:effectLst/>
                <a:latin typeface="Helvetica"/>
                <a:ea typeface="Helvetica"/>
                <a:cs typeface="Helvetica"/>
              </a:rPr>
              <a:t> </a:t>
            </a:r>
            <a:r>
              <a:rPr lang="en-IN" sz="1400" b="0" i="0" strike="noStrike" cap="none" spc="0" baseline="0" dirty="0" err="1">
                <a:solidFill>
                  <a:srgbClr val="FF0000"/>
                </a:solidFill>
                <a:effectLst/>
                <a:latin typeface="Helvetica"/>
                <a:ea typeface="Helvetica"/>
                <a:cs typeface="Helvetica"/>
              </a:rPr>
              <a:t>i</a:t>
            </a:r>
            <a:r>
              <a:rPr lang="en-IN" sz="1400" b="0" i="0" strike="noStrike" cap="none" spc="0" baseline="0" dirty="0">
                <a:solidFill>
                  <a:srgbClr val="FF0000"/>
                </a:solidFill>
                <a:effectLst/>
                <a:latin typeface="Helvetica"/>
                <a:ea typeface="Helvetica"/>
                <a:cs typeface="Helvetica"/>
              </a:rPr>
              <a:t> </a:t>
            </a:r>
            <a:r>
              <a:rPr lang="pl" sz="1400" b="0" i="0" strike="noStrike" cap="none" spc="0" baseline="0" dirty="0">
                <a:solidFill>
                  <a:srgbClr val="FF0000"/>
                </a:solidFill>
                <a:effectLst/>
                <a:latin typeface="Helvetica"/>
                <a:ea typeface="Helvetica"/>
                <a:cs typeface="Helvetica"/>
              </a:rPr>
              <a:t>szlifowaniem, dotyczący własnego kontekstu</a:t>
            </a:r>
          </a:p>
          <a:p>
            <a:pPr>
              <a:lnSpc>
                <a:spcPct val="100000"/>
              </a:lnSpc>
              <a:spcBef>
                <a:spcPts val="600"/>
              </a:spcBef>
            </a:pPr>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10794646" cy="1584900"/>
          </a:xfrm>
        </p:spPr>
        <p:txBody>
          <a:bodyPr anchor="t"/>
          <a:lstStyle/>
          <a:p>
            <a:pPr>
              <a:lnSpc>
                <a:spcPct val="100000"/>
              </a:lnSpc>
            </a:pPr>
            <a:r>
              <a:rPr lang="pl" sz="2800" b="1" i="0" strike="noStrike" cap="none" spc="0" baseline="0" dirty="0">
                <a:solidFill>
                  <a:srgbClr val="F6A317"/>
                </a:solidFill>
                <a:effectLst/>
                <a:latin typeface="Helvetica"/>
                <a:ea typeface="Helvetica"/>
                <a:cs typeface="Helvetica"/>
              </a:rPr>
              <a:t>CO NALEŻY, A CZEGO NIE NALEŻY ROBIĆ PODCZAS CIĘCIA, MIELENIA I SZLIFOWANIA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8600"/>
            <a:ext cx="10965577" cy="3230407"/>
          </a:xfrm>
        </p:spPr>
        <p:txBody>
          <a:bodyPr/>
          <a:lstStyle/>
          <a:p>
            <a:pPr>
              <a:lnSpc>
                <a:spcPct val="100000"/>
              </a:lnSpc>
              <a:spcBef>
                <a:spcPts val="800"/>
              </a:spcBef>
            </a:pPr>
            <a:r>
              <a:rPr lang="pl" sz="1600" b="1" i="0" strike="noStrike" cap="none" spc="0" baseline="0" dirty="0">
                <a:solidFill>
                  <a:srgbClr val="000000"/>
                </a:solidFill>
                <a:effectLst/>
                <a:latin typeface="Helvetica"/>
                <a:ea typeface="Helvetica"/>
                <a:cs typeface="Helvetica"/>
              </a:rPr>
              <a:t>NALEŻY</a:t>
            </a:r>
          </a:p>
          <a:p>
            <a:pPr marL="285750" indent="-285750">
              <a:lnSpc>
                <a:spcPct val="100000"/>
              </a:lnSpc>
              <a:spcBef>
                <a:spcPts val="8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Stosować system odpylania, jeśli jest dostępny</a:t>
            </a:r>
          </a:p>
          <a:p>
            <a:pPr marL="285750" indent="-285750">
              <a:lnSpc>
                <a:spcPct val="100000"/>
              </a:lnSpc>
              <a:spcBef>
                <a:spcPts val="8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Podczas pracy</a:t>
            </a:r>
            <a:r>
              <a:rPr lang="en-IN" sz="1600" b="0" i="0" strike="noStrike" cap="none" spc="0" baseline="0" dirty="0">
                <a:solidFill>
                  <a:srgbClr val="000000"/>
                </a:solidFill>
                <a:effectLst/>
                <a:latin typeface="Helvetica"/>
                <a:ea typeface="Helvetica"/>
                <a:cs typeface="Helvetica"/>
              </a:rPr>
              <a:t> w </a:t>
            </a:r>
            <a:r>
              <a:rPr lang="pl" sz="1600" b="0" i="0" strike="noStrike" cap="none" spc="0" baseline="0" dirty="0">
                <a:solidFill>
                  <a:srgbClr val="000000"/>
                </a:solidFill>
                <a:effectLst/>
                <a:latin typeface="Helvetica"/>
                <a:ea typeface="Helvetica"/>
                <a:cs typeface="Helvetica"/>
              </a:rPr>
              <a:t>przestrzeniach zamkniętych korzystać</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systemów wentylacyjnych</a:t>
            </a:r>
          </a:p>
          <a:p>
            <a:pPr marL="285750" indent="-285750">
              <a:lnSpc>
                <a:spcPct val="100000"/>
              </a:lnSpc>
              <a:spcBef>
                <a:spcPts val="8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Stosować narzędzia</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podawaniem wody, aby ograniczać ilość pyłu</a:t>
            </a:r>
          </a:p>
          <a:p>
            <a:pPr marL="285750" indent="-285750">
              <a:lnSpc>
                <a:spcPct val="100000"/>
              </a:lnSpc>
              <a:spcBef>
                <a:spcPts val="800"/>
              </a:spcBef>
              <a:spcAft>
                <a:spcPts val="1000"/>
              </a:spcAft>
              <a:buSzPct val="85000"/>
              <a:buFont typeface=".Apple Color Emoji UI"/>
              <a:buChar char="✅"/>
            </a:pPr>
            <a:r>
              <a:rPr lang="pl" sz="1600" b="0" i="0" strike="noStrike" cap="none" spc="0" baseline="0" dirty="0">
                <a:solidFill>
                  <a:srgbClr val="000000"/>
                </a:solidFill>
                <a:effectLst/>
                <a:latin typeface="Helvetica"/>
                <a:ea typeface="Helvetica"/>
                <a:cs typeface="Helvetica"/>
              </a:rPr>
              <a:t>We wskazanych obszarach stosować ŚOI</a:t>
            </a:r>
          </a:p>
          <a:p>
            <a:pPr>
              <a:lnSpc>
                <a:spcPct val="100000"/>
              </a:lnSpc>
              <a:spcBef>
                <a:spcPts val="800"/>
              </a:spcBef>
            </a:pPr>
            <a:r>
              <a:rPr lang="pl" sz="1600" b="1" i="0" strike="noStrike" cap="none" spc="0" baseline="0" dirty="0">
                <a:solidFill>
                  <a:srgbClr val="000000"/>
                </a:solidFill>
                <a:effectLst/>
                <a:latin typeface="Helvetica"/>
                <a:ea typeface="Helvetica"/>
                <a:cs typeface="Helvetica"/>
              </a:rPr>
              <a:t>NIE NALEŻY</a:t>
            </a:r>
          </a:p>
          <a:p>
            <a:pPr marL="285750" indent="-285750">
              <a:lnSpc>
                <a:spcPct val="100000"/>
              </a:lnSpc>
              <a:spcBef>
                <a:spcPts val="8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Korzystać</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wadliwego lub uszkodzonego sprzętu</a:t>
            </a:r>
          </a:p>
          <a:p>
            <a:pPr marL="285750" indent="-285750">
              <a:lnSpc>
                <a:spcPct val="100000"/>
              </a:lnSpc>
              <a:spcBef>
                <a:spcPts val="8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Przepełniać pojemników na pył</a:t>
            </a:r>
          </a:p>
          <a:p>
            <a:pPr marL="285750" indent="-285750">
              <a:lnSpc>
                <a:spcPct val="100000"/>
              </a:lnSpc>
              <a:spcBef>
                <a:spcPts val="8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Korzystać</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urządzeń</a:t>
            </a:r>
            <a:r>
              <a:rPr lang="en-IN" sz="1600" b="0" i="0" strike="noStrike" cap="none" spc="0" baseline="0" dirty="0">
                <a:solidFill>
                  <a:srgbClr val="000000"/>
                </a:solidFill>
                <a:effectLst/>
                <a:latin typeface="Helvetica"/>
                <a:ea typeface="Helvetica"/>
                <a:cs typeface="Helvetica"/>
              </a:rPr>
              <a:t> w </a:t>
            </a:r>
            <a:r>
              <a:rPr lang="pl" sz="1600" b="0" i="0" strike="noStrike" cap="none" spc="0" baseline="0" dirty="0">
                <a:solidFill>
                  <a:srgbClr val="000000"/>
                </a:solidFill>
                <a:effectLst/>
                <a:latin typeface="Helvetica"/>
                <a:ea typeface="Helvetica"/>
                <a:cs typeface="Helvetica"/>
              </a:rPr>
              <a:t>połączeniu</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niewłaściwymi procesami</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sprzętem (np. mokrych procesów</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urządzeniem, które nie obsługuje infiltracji wody)</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PUSTY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pl" sz="1800" b="0" i="0" strike="noStrike" cap="none" spc="0" baseline="0" dirty="0">
                <a:solidFill>
                  <a:srgbClr val="000000"/>
                </a:solidFill>
                <a:effectLst/>
                <a:latin typeface="Helvetica"/>
                <a:ea typeface="Helvetica"/>
                <a:cs typeface="Helvetica"/>
              </a:rPr>
              <a:t>Wykorzystaj ten slajd do utworzenia własnego materiału szkoleniowego, dotyczącego konkretnego miejsca pracy lub kontekstu</a:t>
            </a:r>
          </a:p>
          <a:p>
            <a:pPr>
              <a:lnSpc>
                <a:spcPct val="100000"/>
              </a:lnSpc>
            </a:pPr>
            <a:r>
              <a:rPr lang="pl" sz="1800" b="0" i="0" strike="noStrike" cap="none" spc="0" baseline="0" dirty="0">
                <a:solidFill>
                  <a:srgbClr val="000000"/>
                </a:solidFill>
                <a:effectLst/>
                <a:latin typeface="Helvetica"/>
                <a:ea typeface="Helvetica"/>
                <a:cs typeface="Helvetica"/>
              </a:rPr>
              <a:t>Aby zmienić obraz, kliknij prawym przyciskiem myszy &gt; zmień obraz &gt;</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pliku</a:t>
            </a:r>
          </a:p>
          <a:p>
            <a:pPr>
              <a:lnSpc>
                <a:spcPct val="100000"/>
              </a:lnSpc>
            </a:pPr>
            <a:r>
              <a:rPr lang="pl" sz="1800" b="0" i="0" strike="noStrike" cap="none" spc="0" baseline="0" dirty="0">
                <a:solidFill>
                  <a:srgbClr val="000000"/>
                </a:solidFill>
                <a:effectLst/>
                <a:latin typeface="Helvetica"/>
                <a:ea typeface="Helvetica"/>
                <a:cs typeface="Helvetica"/>
              </a:rPr>
              <a:t>Aby utworzyć więcej slajdów, kliknij „Nowy slajd” na zakładce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WNIOSKI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017695" cy="3682369"/>
          </a:xfrm>
        </p:spPr>
        <p:txBody>
          <a:bodyPr anchor="t"/>
          <a:lstStyle/>
          <a:p>
            <a:pPr>
              <a:lnSpc>
                <a:spcPts val="2400"/>
              </a:lnSpc>
              <a:spcBef>
                <a:spcPts val="600"/>
              </a:spcBef>
              <a:spcAft>
                <a:spcPts val="1000"/>
              </a:spcAft>
            </a:pPr>
            <a:r>
              <a:rPr lang="pl" sz="1800" b="0" i="0" strike="noStrike" cap="none" spc="0" baseline="0" dirty="0">
                <a:solidFill>
                  <a:srgbClr val="000000"/>
                </a:solidFill>
                <a:effectLst/>
                <a:latin typeface="Helvetica"/>
                <a:ea typeface="Helvetica"/>
                <a:cs typeface="Helvetica"/>
              </a:rPr>
              <a:t>Cięcie, mielenie</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szlifowanie to procesy</a:t>
            </a:r>
            <a:r>
              <a:rPr lang="en-IN" sz="1800" b="0" i="0" strike="noStrike" cap="none" spc="0" baseline="0" dirty="0">
                <a:solidFill>
                  <a:srgbClr val="000000"/>
                </a:solidFill>
                <a:effectLst/>
                <a:latin typeface="Helvetica"/>
                <a:ea typeface="Helvetica"/>
                <a:cs typeface="Helvetica"/>
              </a:rPr>
              <a:t> o </a:t>
            </a:r>
            <a:r>
              <a:rPr lang="pl" sz="1800" b="0" i="0" strike="noStrike" cap="none" spc="0" baseline="0" dirty="0">
                <a:solidFill>
                  <a:srgbClr val="000000"/>
                </a:solidFill>
                <a:effectLst/>
                <a:latin typeface="Helvetica"/>
                <a:ea typeface="Helvetica"/>
                <a:cs typeface="Helvetica"/>
              </a:rPr>
              <a:t>wysokim zużyciu energii, które wytwarzają duże ilości pyłu.</a:t>
            </a:r>
          </a:p>
          <a:p>
            <a:pPr>
              <a:lnSpc>
                <a:spcPts val="2400"/>
              </a:lnSpc>
              <a:spcBef>
                <a:spcPts val="600"/>
              </a:spcBef>
              <a:spcAft>
                <a:spcPts val="1000"/>
              </a:spcAft>
            </a:pPr>
            <a:r>
              <a:rPr lang="pl" sz="1800" b="0" i="0" strike="noStrike" cap="none" spc="0" baseline="0" dirty="0">
                <a:solidFill>
                  <a:srgbClr val="000000"/>
                </a:solidFill>
                <a:effectLst/>
                <a:latin typeface="Helvetica"/>
                <a:ea typeface="Helvetica"/>
                <a:cs typeface="Helvetica"/>
              </a:rPr>
              <a:t>Pamiętaj:</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Upewniaj się, że zamknięta przestrzeń posiada dobrą wentylację</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Gdy to możliwe, używaj narzędzi</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podawaniem wody</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Sprawdzaj sprzęt pod kątem śladów uszkodzeń</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FF0000"/>
                </a:solidFill>
                <a:effectLst/>
                <a:latin typeface="Helvetica"/>
                <a:ea typeface="Helvetica"/>
                <a:cs typeface="Helvetica"/>
              </a:rPr>
              <a:t>Miejsce dla instruktora na wnioski dotyczącego konkretnego kontekstu</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389294"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MATERIAŁY DO DALSZEJ NAUKI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6238412"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3" history="0"/>
              </a:rPr>
              <a:t>Dobre praktyki dotyczące cięcia na sucho przy pomocy ręcznych szlifierek/nożyc kątowych</a:t>
            </a:r>
            <a:r>
              <a:rPr lang="en-IN" sz="1600" b="0" i="0" strike="noStrike" cap="none" spc="0" baseline="0" dirty="0">
                <a:solidFill>
                  <a:srgbClr val="000000"/>
                </a:solidFill>
                <a:effectLst/>
                <a:latin typeface="Helvetica"/>
                <a:ea typeface="Helvetica"/>
                <a:cs typeface="Helvetica"/>
                <a:hlinkClick r:id="rId3" history="0"/>
              </a:rPr>
              <a:t> </a:t>
            </a:r>
            <a:r>
              <a:rPr lang="en-IN" sz="1600" b="0" i="0" strike="noStrike" cap="none" spc="0" baseline="0" dirty="0" err="1">
                <a:solidFill>
                  <a:srgbClr val="000000"/>
                </a:solidFill>
                <a:effectLst/>
                <a:latin typeface="Helvetica"/>
                <a:ea typeface="Helvetica"/>
                <a:cs typeface="Helvetica"/>
                <a:hlinkClick r:id="rId3" history="0"/>
              </a:rPr>
              <a:t>i</a:t>
            </a:r>
            <a:r>
              <a:rPr lang="en-IN" sz="1600" b="0" i="0" strike="noStrike" cap="none" spc="0" baseline="0" dirty="0">
                <a:solidFill>
                  <a:srgbClr val="000000"/>
                </a:solidFill>
                <a:effectLst/>
                <a:latin typeface="Helvetica"/>
                <a:ea typeface="Helvetica"/>
                <a:cs typeface="Helvetica"/>
                <a:hlinkClick r:id="rId3" history="0"/>
              </a:rPr>
              <a:t> </a:t>
            </a:r>
            <a:r>
              <a:rPr lang="pl" sz="1600" b="0" i="0" strike="noStrike" cap="none" spc="0" baseline="0" dirty="0">
                <a:solidFill>
                  <a:srgbClr val="000000"/>
                </a:solidFill>
                <a:effectLst/>
                <a:latin typeface="Helvetica"/>
                <a:ea typeface="Helvetica"/>
                <a:cs typeface="Helvetica"/>
                <a:hlinkClick r:id="rId3" history="0"/>
              </a:rPr>
              <a:t>bruzdownic elektrycznych (Karta zadań 2.1.14a)</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3" history="0"/>
              </a:rPr>
              <a:t>Dobre praktyki dotyczące cięcia</a:t>
            </a:r>
            <a:r>
              <a:rPr lang="en-IN" sz="1600" b="0" i="0" strike="noStrike" cap="none" spc="0" baseline="0" dirty="0">
                <a:solidFill>
                  <a:srgbClr val="000000"/>
                </a:solidFill>
                <a:effectLst/>
                <a:latin typeface="Helvetica"/>
                <a:ea typeface="Helvetica"/>
                <a:cs typeface="Helvetica"/>
                <a:hlinkClick r:id="rId3" history="0"/>
              </a:rPr>
              <a:t> </a:t>
            </a:r>
            <a:r>
              <a:rPr lang="en-IN" sz="1600" b="0" i="0" strike="noStrike" cap="none" spc="0" baseline="0" dirty="0" err="1">
                <a:solidFill>
                  <a:srgbClr val="000000"/>
                </a:solidFill>
                <a:effectLst/>
                <a:latin typeface="Helvetica"/>
                <a:ea typeface="Helvetica"/>
                <a:cs typeface="Helvetica"/>
                <a:hlinkClick r:id="rId3" history="0"/>
              </a:rPr>
              <a:t>i</a:t>
            </a:r>
            <a:r>
              <a:rPr lang="en-IN" sz="1600" b="0" i="0" strike="noStrike" cap="none" spc="0" baseline="0" dirty="0">
                <a:solidFill>
                  <a:srgbClr val="000000"/>
                </a:solidFill>
                <a:effectLst/>
                <a:latin typeface="Helvetica"/>
                <a:ea typeface="Helvetica"/>
                <a:cs typeface="Helvetica"/>
                <a:hlinkClick r:id="rId3" history="0"/>
              </a:rPr>
              <a:t> </a:t>
            </a:r>
            <a:r>
              <a:rPr lang="pl" sz="1600" b="0" i="0" strike="noStrike" cap="none" spc="0" baseline="0" dirty="0">
                <a:solidFill>
                  <a:srgbClr val="000000"/>
                </a:solidFill>
                <a:effectLst/>
                <a:latin typeface="Helvetica"/>
                <a:ea typeface="Helvetica"/>
                <a:cs typeface="Helvetica"/>
                <a:hlinkClick r:id="rId3" history="0"/>
              </a:rPr>
              <a:t>polerowania materiałów ceramicznych</a:t>
            </a:r>
            <a:r>
              <a:rPr lang="en-IN" sz="1600" b="0" i="0" strike="noStrike" cap="none" spc="0" baseline="0" dirty="0">
                <a:solidFill>
                  <a:srgbClr val="000000"/>
                </a:solidFill>
                <a:effectLst/>
                <a:latin typeface="Helvetica"/>
                <a:ea typeface="Helvetica"/>
                <a:cs typeface="Helvetica"/>
                <a:hlinkClick r:id="rId3" history="0"/>
              </a:rPr>
              <a:t> </a:t>
            </a:r>
            <a:r>
              <a:rPr lang="en-IN" sz="1600" b="0" i="0" strike="noStrike" cap="none" spc="0" baseline="0" dirty="0" err="1">
                <a:solidFill>
                  <a:srgbClr val="000000"/>
                </a:solidFill>
                <a:effectLst/>
                <a:latin typeface="Helvetica"/>
                <a:ea typeface="Helvetica"/>
                <a:cs typeface="Helvetica"/>
                <a:hlinkClick r:id="rId3" history="0"/>
              </a:rPr>
              <a:t>i</a:t>
            </a:r>
            <a:r>
              <a:rPr lang="en-IN" sz="1600" b="0" i="0" strike="noStrike" cap="none" spc="0" baseline="0" dirty="0">
                <a:solidFill>
                  <a:srgbClr val="000000"/>
                </a:solidFill>
                <a:effectLst/>
                <a:latin typeface="Helvetica"/>
                <a:ea typeface="Helvetica"/>
                <a:cs typeface="Helvetica"/>
                <a:hlinkClick r:id="rId3" history="0"/>
              </a:rPr>
              <a:t> </a:t>
            </a:r>
            <a:r>
              <a:rPr lang="pl" sz="1600" b="0" i="0" strike="noStrike" cap="none" spc="0" baseline="0" dirty="0">
                <a:solidFill>
                  <a:srgbClr val="000000"/>
                </a:solidFill>
                <a:effectLst/>
                <a:latin typeface="Helvetica"/>
                <a:ea typeface="Helvetica"/>
                <a:cs typeface="Helvetica"/>
                <a:hlinkClick r:id="rId3" history="0"/>
              </a:rPr>
              <a:t>kamiennych (Karta zadań 2.2.7)</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4" history="0"/>
              </a:rPr>
              <a:t>Przewodnik dobrych praktyk NEPSI</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5" history="0"/>
              </a:rPr>
              <a:t>Przewodnik NEPSI dla małych</a:t>
            </a:r>
            <a:r>
              <a:rPr lang="en-IN" sz="1600" b="0" i="0" strike="noStrike" cap="none" spc="0" baseline="0" dirty="0">
                <a:solidFill>
                  <a:srgbClr val="000000"/>
                </a:solidFill>
                <a:effectLst/>
                <a:latin typeface="Helvetica"/>
                <a:ea typeface="Helvetica"/>
                <a:cs typeface="Helvetica"/>
                <a:hlinkClick r:id="rId5" history="0"/>
              </a:rPr>
              <a:t> </a:t>
            </a:r>
            <a:r>
              <a:rPr lang="en-IN" sz="1600" b="0" i="0" strike="noStrike" cap="none" spc="0" baseline="0" dirty="0" err="1">
                <a:solidFill>
                  <a:srgbClr val="000000"/>
                </a:solidFill>
                <a:effectLst/>
                <a:latin typeface="Helvetica"/>
                <a:ea typeface="Helvetica"/>
                <a:cs typeface="Helvetica"/>
                <a:hlinkClick r:id="rId5" history="0"/>
              </a:rPr>
              <a:t>i</a:t>
            </a:r>
            <a:r>
              <a:rPr lang="en-IN" sz="1600" b="0" i="0" strike="noStrike" cap="none" spc="0" baseline="0" dirty="0">
                <a:solidFill>
                  <a:srgbClr val="000000"/>
                </a:solidFill>
                <a:effectLst/>
                <a:latin typeface="Helvetica"/>
                <a:ea typeface="Helvetica"/>
                <a:cs typeface="Helvetica"/>
                <a:hlinkClick r:id="rId5" history="0"/>
              </a:rPr>
              <a:t> </a:t>
            </a:r>
            <a:r>
              <a:rPr lang="pl" sz="1600" b="0" i="0" strike="noStrike" cap="none" spc="0" baseline="0" dirty="0">
                <a:solidFill>
                  <a:srgbClr val="000000"/>
                </a:solidFill>
                <a:effectLst/>
                <a:latin typeface="Helvetica"/>
                <a:ea typeface="Helvetica"/>
                <a:cs typeface="Helvetica"/>
                <a:hlinkClick r:id="rId5" history="0"/>
              </a:rPr>
              <a:t>średnich przedsiębiorstw</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pl" b="0" i="0" strike="noStrike" cap="none" spc="0" baseline="0" dirty="0">
                <a:solidFill>
                  <a:srgbClr val="000000"/>
                </a:solidFill>
                <a:effectLst/>
                <a:latin typeface="Calibri"/>
                <a:ea typeface="Calibri"/>
                <a:cs typeface="Calibri"/>
              </a:rPr>
              <a:t>Więcej materiałów szkoleniowych na temat RKK znajdziesz na </a:t>
            </a:r>
            <a:r>
              <a:rPr lang="pl" b="1" i="0" strike="noStrike" cap="none" spc="0" baseline="0" dirty="0">
                <a:solidFill>
                  <a:srgbClr val="000000"/>
                </a:solidFill>
                <a:effectLst/>
                <a:latin typeface="Calibri"/>
                <a:ea typeface="Calibri"/>
                <a:cs typeface="Calibri"/>
              </a:rPr>
              <a:t>Platformie e-szkoleniowej NEPSI</a:t>
            </a:r>
            <a:r>
              <a:rPr lang="pl" b="0" i="0" strike="noStrike" cap="none" spc="0" baseline="0" dirty="0">
                <a:solidFill>
                  <a:srgbClr val="000000"/>
                </a:solidFill>
                <a:effectLst/>
                <a:latin typeface="Calibri"/>
                <a:ea typeface="Calibri"/>
                <a:cs typeface="Calibri"/>
              </a:rPr>
              <a:t> na stronie </a:t>
            </a:r>
            <a:r>
              <a:rPr lang="pl"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8B641BC4-4102-40D8-B953-3611F99995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81</TotalTime>
  <Words>1142</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41</cp:revision>
  <dcterms:created xsi:type="dcterms:W3CDTF">2020-06-26T09:56:53Z</dcterms:created>
  <dcterms:modified xsi:type="dcterms:W3CDTF">2024-11-13T10:49:37Z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