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Toto školenie poskytuje návod na rezanie, brúsenie a pieskovanie materiálov obsahujúcich kryštalický kremeň.</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Procesy vyprázdňovania vriec a nesprávna manipulácia s prázdnymi vrecami môžu viesť k značnej úrovni vystavenia sa prachu. Z tohto dôvodu sa musia dodržiavať osvedčené postupy týkajúce sa vyprázdňovania vriec. Na vyprázdňovanie malých vriec sa odporúča použiť automatické alebo poloautomatické stanice na vysypávanie vriec.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Rezanie, brúsenie a pieskovanie sú vysokoenergetické procesy, ktoré môžu vytvárať nebezpečné množstvo prachu.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Pred spustením vysokoenergetických procesov je potrebné vykonať niekoľko bezpečnostných opatrení, aby sa znížilo vystavenie sa prachu a zbytočnému zraneniu.</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Mokré procesy pomáhajú znižovať vystavenie sa prachu zachytávaním polietavého prachu vodou. Ak je zariadenie prispôsobené na vstrekovanie vody, odporúčajú sa mokré procesy. Suchá výroba vytvára veľmi vysoké hladiny prachu z kremeňa – nepoužívajte suché nástroje!</a:t>
            </a:r>
          </a:p>
          <a:p>
            <a:endParaRPr lang="en-US" sz="1200" dirty="0">
              <a:latin typeface="+mn-lt"/>
            </a:endParaRPr>
          </a:p>
          <a:p>
            <a:r>
              <a:rPr lang="sk" sz="1200" b="0" i="0" strike="noStrike" cap="none" spc="0" baseline="0" dirty="0">
                <a:solidFill>
                  <a:srgbClr val="000000"/>
                </a:solidFill>
                <a:effectLst/>
                <a:latin typeface="+mn-lt"/>
                <a:ea typeface="Calibri"/>
                <a:cs typeface="Calibri"/>
              </a:rPr>
              <a:t>OOP by sa mali nosiť podľa označenia a piktogramu. Pri činnostiach náročných na prach vždy používajte ochranné prostriedky dýchacích ciest.</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1" i="0" strike="noStrike" cap="none" spc="0" baseline="0" dirty="0">
                <a:solidFill>
                  <a:srgbClr val="000000"/>
                </a:solidFill>
                <a:effectLst/>
                <a:latin typeface="+mn-lt"/>
                <a:ea typeface="Calibri"/>
                <a:cs typeface="Calibri"/>
              </a:rPr>
              <a:t>* Poznámka pre školiteľa *</a:t>
            </a:r>
            <a:r>
              <a:rPr lang="sk" sz="1200" b="0" i="0" strike="noStrike" cap="none" spc="0" baseline="0" dirty="0">
                <a:solidFill>
                  <a:srgbClr val="000000"/>
                </a:solidFill>
                <a:effectLst/>
                <a:latin typeface="+mn-lt"/>
                <a:ea typeface="Calibri"/>
                <a:cs typeface="Calibri"/>
              </a:rPr>
              <a:t> Zvážte pridanie ďalších informácií špecifických pre váš pracovný kontext.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276011" y="429114"/>
            <a:ext cx="454133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sk" sz="1400" b="1" i="0" strike="noStrike" cap="none" spc="0" baseline="0" dirty="0">
                <a:solidFill>
                  <a:srgbClr val="F6A317"/>
                </a:solidFill>
                <a:effectLst/>
                <a:latin typeface="Helvetica"/>
                <a:ea typeface="Helvetica"/>
                <a:cs typeface="Helvetica"/>
              </a:rPr>
              <a:t>ŠKOLENIE ZAMERANÉ NA OSVEDČENÉ POSTUPY V OBLASTI REZANIA, BRÚSENIA A PIESKOVANIA</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866115"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REZANIA, BRÚSENIA A PIESKOVANIA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138737" y="342900"/>
            <a:ext cx="4659563"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68990" cy="3682369"/>
          </a:xfrm>
        </p:spPr>
        <p:txBody>
          <a:bodyPr/>
          <a:lstStyle/>
          <a:p>
            <a:pPr>
              <a:lnSpc>
                <a:spcPts val="2400"/>
              </a:lnSpc>
              <a:spcBef>
                <a:spcPts val="600"/>
              </a:spcBef>
              <a:spcAft>
                <a:spcPts val="600"/>
              </a:spcAft>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spcBef>
                <a:spcPts val="600"/>
              </a:spcBef>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spcBef>
                <a:spcPts val="600"/>
              </a:spcBef>
              <a:buFont typeface="Arial" panose="020B0604020202020204" pitchFamily="34" charset="0"/>
              <a:buChar char="•"/>
            </a:pPr>
            <a:r>
              <a:rPr lang="en-US" sz="1800" dirty="0">
                <a:solidFill>
                  <a:srgbClr val="000000"/>
                </a:solidFill>
                <a:latin typeface="Helvetica"/>
                <a:ea typeface="Helvetica"/>
                <a:cs typeface="Helvetica"/>
              </a:rPr>
              <a:t>Z</a:t>
            </a:r>
            <a:r>
              <a:rPr lang="sk" sz="1800" b="0" i="0" strike="noStrike" cap="none" spc="0" baseline="0">
                <a:solidFill>
                  <a:srgbClr val="000000"/>
                </a:solidFill>
                <a:effectLst/>
                <a:latin typeface="Helvetica"/>
                <a:ea typeface="Helvetica"/>
                <a:cs typeface="Helvetica"/>
              </a:rPr>
              <a:t>dravotné </a:t>
            </a:r>
            <a:r>
              <a:rPr lang="sk" sz="1800" b="0" i="0" strike="noStrike" cap="none" spc="0" baseline="0" dirty="0">
                <a:solidFill>
                  <a:srgbClr val="000000"/>
                </a:solidFill>
                <a:effectLst/>
                <a:latin typeface="Helvetica"/>
                <a:ea typeface="Helvetica"/>
                <a:cs typeface="Helvetica"/>
              </a:rPr>
              <a:t>riziká súvisiace s vysokoenergetickými priemyselnými procesmi, ktoré môžu spôsobiť vystavenie škodlivému prachu dýchateľného kryštalického kremeňa (RCS).</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Osvedčené postupy pri rezaní, brúsení a pieskovaní</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5969" t="3" r="11738" b="-3"/>
          <a:stretch/>
        </p:blipFill>
        <p:spPr>
          <a:xfrm>
            <a:off x="6946232" y="1608138"/>
            <a:ext cx="4871118"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Procesy rezania, brúsenia a pieskovania možno ovládať pomocou piatich hlavných techník na kontrolu prachu.</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291770"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66976"/>
            <a:ext cx="5453624" cy="3149444"/>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Táto činnosť môže byť veľmi prašná.</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AKO VYSOKOENERGETICKÉ PROCESY GENERUJÚ RCS</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sk" sz="1800" b="0" i="0" strike="noStrike" cap="none" spc="0" baseline="0" dirty="0">
                <a:solidFill>
                  <a:srgbClr val="000000"/>
                </a:solidFill>
                <a:effectLst/>
                <a:latin typeface="Helvetica"/>
                <a:ea typeface="Helvetica"/>
                <a:cs typeface="Helvetica"/>
              </a:rPr>
              <a:t>Rezanie, brúsenie a pieskovanie sú vysokoenergetické procesy, ktoré môžu pri aplikácii na určité materiály vytvárať veľa prachu:</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Prach vznikajúci z mnohých priemyselných materiálov (napr. pieskovec) je nebezpečný, preto sú potrebné kontrolné opatrenia na zníženie vystavenia sa prachu.</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Vzniknutý prach môže obsahovať dýchateľný kryštalický kremeň (RCS), ktorý pri dlhšom vdychovaní môže spôsobiť silikózu.</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k" sz="2800" b="1" i="0" strike="noStrike" cap="none" spc="0" baseline="0" dirty="0">
                <a:solidFill>
                  <a:srgbClr val="F6A317"/>
                </a:solidFill>
                <a:effectLst/>
                <a:latin typeface="Helvetica"/>
                <a:ea typeface="Helvetica"/>
                <a:cs typeface="Helvetica"/>
              </a:rPr>
              <a:t>NÁSTROJE, KTORÉ GENERUJÚ PRACH</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Uhlové brúsky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Uhlové frézy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Strihacie stroje</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Elektrické nástenné hobliny</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Vŕtacie stroje</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5" y="1640901"/>
            <a:ext cx="5224462"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PRED REZANÍM, BRÚSENÍM A PIESKOVANÍM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Uistite sa, že priestor je dobre vetraný.</a:t>
            </a:r>
          </a:p>
          <a:p>
            <a:pPr marL="285750" indent="-285750">
              <a:lnSpc>
                <a:spcPct val="1000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Skontrolujte, či vybavenie nevykazuje známky poškodenia.</a:t>
            </a:r>
          </a:p>
          <a:p>
            <a:pPr marL="285750" indent="-285750">
              <a:lnSpc>
                <a:spcPct val="1000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 používate odsávací systém, uistite sa, že funguje správne.</a:t>
            </a:r>
          </a:p>
          <a:p>
            <a:pPr marL="285750" indent="-285750">
              <a:lnSpc>
                <a:spcPct val="1000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Dosky a stroje očistite tečúcou vodou.</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PRI REZANÍ, BRÚSENÍ A PIESKOVANÍ</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000000"/>
                </a:solidFill>
                <a:effectLst/>
                <a:latin typeface="Helvetica"/>
                <a:ea typeface="Helvetica"/>
                <a:cs typeface="Helvetica"/>
              </a:rPr>
              <a:t>Ak používate mokré procesy, skontrolujte, či je prívod vody dostatočný.</a:t>
            </a:r>
          </a:p>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000000"/>
                </a:solidFill>
                <a:effectLst/>
                <a:latin typeface="Helvetica"/>
                <a:ea typeface="Helvetica"/>
                <a:cs typeface="Helvetica"/>
              </a:rPr>
              <a:t>Pri činnostiach náročných na prach vždy používajte ochranné prostriedky dýchacích ciest.</a:t>
            </a:r>
          </a:p>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000000"/>
                </a:solidFill>
                <a:effectLst/>
                <a:latin typeface="Helvetica"/>
                <a:ea typeface="Helvetica"/>
                <a:cs typeface="Helvetica"/>
              </a:rPr>
              <a:t>Použitie strojov a nástrojov integrovaných do vody výrazne znižuje hladinu prachu z kremeňa.</a:t>
            </a:r>
          </a:p>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000000"/>
                </a:solidFill>
                <a:effectLst/>
                <a:latin typeface="Helvetica"/>
                <a:ea typeface="Helvetica"/>
                <a:cs typeface="Helvetica"/>
              </a:rPr>
              <a:t>Ak je to možné, bezpečnostné dvere stroja nechajte zatvorené.</a:t>
            </a:r>
          </a:p>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000000"/>
                </a:solidFill>
                <a:effectLst/>
                <a:latin typeface="Helvetica"/>
                <a:ea typeface="Helvetica"/>
                <a:cs typeface="Helvetica"/>
              </a:rPr>
              <a:t>Lokálnu výfukovú ventiláciu (LEV) použite na zachytenie prachu z kremeňa pri zdroji a odstráňte ho preč z oblasti dýchania zamestnanca.</a:t>
            </a:r>
          </a:p>
          <a:p>
            <a:pPr marL="285750" indent="-285750">
              <a:lnSpc>
                <a:spcPct val="100000"/>
              </a:lnSpc>
              <a:spcBef>
                <a:spcPts val="800"/>
              </a:spcBef>
              <a:buFont typeface="Arial" panose="020B0604020202020204" pitchFamily="34" charset="0"/>
              <a:buChar char="•"/>
            </a:pPr>
            <a:r>
              <a:rPr lang="sk" sz="1400" b="0" i="0" strike="noStrike" cap="none" spc="0" baseline="0" dirty="0">
                <a:solidFill>
                  <a:srgbClr val="FF0000"/>
                </a:solidFill>
                <a:effectLst/>
                <a:latin typeface="Helvetica"/>
                <a:ea typeface="Helvetica"/>
                <a:cs typeface="Helvetica"/>
              </a:rPr>
              <a:t>Text pre školiteľa – pridajte ďalší text o opatreniach súvisiacich s rezaním, brúsením a pieskovaním, ktoré sú relevantné pre váš vlastný kontext.</a:t>
            </a:r>
          </a:p>
          <a:p>
            <a:pPr>
              <a:lnSpc>
                <a:spcPct val="100000"/>
              </a:lnSpc>
              <a:spcBef>
                <a:spcPts val="8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10805156" cy="1584900"/>
          </a:xfrm>
        </p:spPr>
        <p:txBody>
          <a:bodyPr anchor="t"/>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REZANIA, BRÚSENIA A PIESKOVANIA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sk" sz="16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Ak je k dispozícii, používajte systém odsávania prachu.</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Pri práci v uzavretých priestoroch používajte ventilačné systémy.</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Na udržanie prachu používajte nástroje integrované s vodou.</a:t>
            </a:r>
          </a:p>
          <a:p>
            <a:pPr marL="285750" indent="-285750">
              <a:lnSpc>
                <a:spcPct val="100000"/>
              </a:lnSpc>
              <a:spcBef>
                <a:spcPts val="800"/>
              </a:spcBef>
              <a:spcAft>
                <a:spcPts val="1000"/>
              </a:spcAft>
              <a:buSzPct val="85000"/>
              <a:buFont typeface=".Apple Color Emoji UI"/>
              <a:buChar char="✅"/>
            </a:pPr>
            <a:r>
              <a:rPr lang="sk" sz="1600" b="0" i="0" strike="noStrike" cap="none" spc="0" baseline="0" dirty="0">
                <a:solidFill>
                  <a:srgbClr val="000000"/>
                </a:solidFill>
                <a:effectLst/>
                <a:latin typeface="Helvetica"/>
                <a:ea typeface="Helvetica"/>
                <a:cs typeface="Helvetica"/>
              </a:rPr>
              <a:t>Na vyznačených miestach používajte OOP.</a:t>
            </a:r>
          </a:p>
          <a:p>
            <a:pPr>
              <a:lnSpc>
                <a:spcPct val="100000"/>
              </a:lnSpc>
              <a:spcBef>
                <a:spcPts val="800"/>
              </a:spcBef>
            </a:pPr>
            <a:r>
              <a:rPr lang="sk" sz="16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Nepoužívajte vybavenie, ktoré je chybné alebo poškodené.</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Nádoby na odsávanie prachu nenechajte pretiecť.</a:t>
            </a:r>
          </a:p>
          <a:p>
            <a:pPr marL="285750" indent="-285750">
              <a:lnSpc>
                <a:spcPct val="100000"/>
              </a:lnSpc>
              <a:spcBef>
                <a:spcPts val="8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Nepoužívajte zariadenia v kombinácii s nevhodnými procesmi a zariadeniami (napr. mokré procesy so zariadením, ktoré nepodporuje infiltráciu vody).</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dirty="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dirty="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dirty="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48146" cy="3682369"/>
          </a:xfrm>
        </p:spPr>
        <p:txBody>
          <a:bodyPr anchor="t"/>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Rezanie, brúsenie a pieskovanie sú vysokoenergetické procesy, ktoré vytvárajú veľa prachu.</a:t>
            </a:r>
          </a:p>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Uistite sa, že uzavretý priestor je dobre vetraný.</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Kde je to možné, používajte nástroje integrované s vodou.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Skontrolujte, či vybavenie nevykazuje známky poškodenia.</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FF0000"/>
                </a:solidFill>
                <a:effectLst/>
                <a:latin typeface="Helvetica"/>
                <a:ea typeface="Helvetica"/>
                <a:cs typeface="Helvetica"/>
              </a:rPr>
              <a:t>Školiteľ pridá kontextové závery.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Osvedčené postupy pri aplikáciách suchého rezania s použitím ručnej uhlovej vŕtačky/frézy alebo elektrických nástenných fréz (Hárok úloh 2.1.14a)</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Osvedčené postupy pri rezaní a leštení keramických a kamenných materiálov (Hárok úloh 2.2.7)</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033B92E-0975-4F57-9850-5450D5B2C5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1138</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2020-06-26T09:56:53Z</dcterms:created>
  <dcterms:modified xsi:type="dcterms:W3CDTF">2024-11-13T12:20:35Z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